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2147475499" r:id="rId6"/>
    <p:sldId id="2147475500" r:id="rId7"/>
    <p:sldId id="964" r:id="rId8"/>
    <p:sldId id="952" r:id="rId9"/>
    <p:sldId id="261" r:id="rId10"/>
    <p:sldId id="969" r:id="rId11"/>
    <p:sldId id="954" r:id="rId12"/>
    <p:sldId id="965" r:id="rId13"/>
    <p:sldId id="1232" r:id="rId14"/>
    <p:sldId id="951" r:id="rId15"/>
    <p:sldId id="950" r:id="rId16"/>
    <p:sldId id="970" r:id="rId17"/>
    <p:sldId id="1235" r:id="rId18"/>
    <p:sldId id="2332" r:id="rId19"/>
    <p:sldId id="2019" r:id="rId20"/>
    <p:sldId id="2333" r:id="rId21"/>
    <p:sldId id="953" r:id="rId22"/>
    <p:sldId id="340" r:id="rId23"/>
    <p:sldId id="2147475506" r:id="rId24"/>
    <p:sldId id="2147475495" r:id="rId25"/>
    <p:sldId id="2147475496" r:id="rId26"/>
    <p:sldId id="2147475507" r:id="rId27"/>
    <p:sldId id="265" r:id="rId28"/>
    <p:sldId id="840" r:id="rId29"/>
    <p:sldId id="963" r:id="rId30"/>
    <p:sldId id="842" r:id="rId31"/>
    <p:sldId id="859" r:id="rId32"/>
    <p:sldId id="958" r:id="rId33"/>
    <p:sldId id="262" r:id="rId34"/>
    <p:sldId id="956" r:id="rId35"/>
    <p:sldId id="263" r:id="rId36"/>
    <p:sldId id="957" r:id="rId37"/>
    <p:sldId id="264" r:id="rId38"/>
    <p:sldId id="960" r:id="rId39"/>
    <p:sldId id="270" r:id="rId40"/>
    <p:sldId id="968" r:id="rId41"/>
    <p:sldId id="1226" r:id="rId42"/>
    <p:sldId id="961" r:id="rId43"/>
    <p:sldId id="27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6" autoAdjust="0"/>
    <p:restoredTop sz="77724" autoAdjust="0"/>
  </p:normalViewPr>
  <p:slideViewPr>
    <p:cSldViewPr snapToGrid="0">
      <p:cViewPr varScale="1">
        <p:scale>
          <a:sx n="86" d="100"/>
          <a:sy n="86" d="100"/>
        </p:scale>
        <p:origin x="2196" y="6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025B9-DDDD-4A02-9F04-99B4A1EE07AE}" type="datetimeFigureOut">
              <a:rPr lang="en-US" smtClean="0"/>
              <a:t>11/3/2025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5D604-1B0E-40CF-9281-3FB36555F47B}" type="slidenum">
              <a:rPr lang="en-US" smtClean="0"/>
              <a:t>‹#›</a:t>
            </a:fld>
            <a:endParaRPr lang="en-US" dirty="0"/>
          </a:p>
        </p:txBody>
      </p:sp>
    </p:spTree>
    <p:extLst>
      <p:ext uri="{BB962C8B-B14F-4D97-AF65-F5344CB8AC3E}">
        <p14:creationId xmlns:p14="http://schemas.microsoft.com/office/powerpoint/2010/main" val="1012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yuhcvision.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solidFill>
                  <a:schemeClr val="tx1"/>
                </a:solidFill>
              </a:rPr>
              <a:t>Bienvenido</a:t>
            </a:r>
            <a:r>
              <a:rPr lang="es-US" dirty="0">
                <a:solidFill>
                  <a:schemeClr val="tx1"/>
                </a:solidFill>
              </a:rPr>
              <a:t> a la inscripción abierta para 2026. Esta es su oportunidad para revisar y hacer cambios en sus planes de beneficios.</a:t>
            </a:r>
          </a:p>
          <a:p>
            <a:endParaRPr lang="en-US" b="1" dirty="0">
              <a:solidFill>
                <a:schemeClr val="tx1"/>
              </a:solidFill>
            </a:endParaRPr>
          </a:p>
          <a:p>
            <a:r>
              <a:rPr lang="es-US" dirty="0">
                <a:solidFill>
                  <a:schemeClr val="tx1"/>
                </a:solidFill>
              </a:rPr>
              <a:t>El</a:t>
            </a:r>
            <a:r>
              <a:rPr lang="es-US" b="1" dirty="0">
                <a:solidFill>
                  <a:schemeClr val="tx1"/>
                </a:solidFill>
              </a:rPr>
              <a:t> período de inscripción está</a:t>
            </a:r>
            <a:r>
              <a:rPr lang="es-US" dirty="0">
                <a:solidFill>
                  <a:schemeClr val="tx1"/>
                </a:solidFill>
              </a:rPr>
              <a:t> abierto del 3 de noviembre al 17 de noviembre de 2025. Los cambios que realice ahora entrarán en vigor para el año del plan 2026.</a:t>
            </a:r>
          </a:p>
        </p:txBody>
      </p:sp>
      <p:sp>
        <p:nvSpPr>
          <p:cNvPr id="4" name="Slide Number Placeholder 3"/>
          <p:cNvSpPr>
            <a:spLocks noGrp="1"/>
          </p:cNvSpPr>
          <p:nvPr>
            <p:ph type="sldNum" sz="quarter" idx="5"/>
          </p:nvPr>
        </p:nvSpPr>
        <p:spPr/>
        <p:txBody>
          <a:bodyPr/>
          <a:lstStyle/>
          <a:p>
            <a:fld id="{31A5D604-1B0E-40CF-9281-3FB36555F47B}" type="slidenum">
              <a:rPr lang="en-US" smtClean="0"/>
              <a:t>1</a:t>
            </a:fld>
            <a:endParaRPr lang="en-US"/>
          </a:p>
        </p:txBody>
      </p:sp>
    </p:spTree>
    <p:extLst>
      <p:ext uri="{BB962C8B-B14F-4D97-AF65-F5344CB8AC3E}">
        <p14:creationId xmlns:p14="http://schemas.microsoft.com/office/powerpoint/2010/main" val="280332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Usted y sus dependientes cubiertos recibirán nuevas tarjetas de identificación para el año del plan 2026. Llegarán a su domicilio en un sobre blanco y liso. Por favor, reemplace su tarjeta de identificación actual por la nueva.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10</a:t>
            </a:fld>
            <a:endParaRPr lang="en-US"/>
          </a:p>
        </p:txBody>
      </p:sp>
    </p:spTree>
    <p:extLst>
      <p:ext uri="{BB962C8B-B14F-4D97-AF65-F5344CB8AC3E}">
        <p14:creationId xmlns:p14="http://schemas.microsoft.com/office/powerpoint/2010/main" val="293425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Es fácil encontrar médicos y profesionales de la salud en su plan visitando myuhc.com o utilizando la aplicación móvil de </a:t>
            </a:r>
            <a:r>
              <a:rPr lang="es-US" dirty="0" err="1">
                <a:solidFill>
                  <a:schemeClr val="tx1"/>
                </a:solidFill>
              </a:rPr>
              <a:t>UnitedHealthcare</a:t>
            </a:r>
            <a:r>
              <a:rPr lang="es-US" dirty="0">
                <a:solidFill>
                  <a:schemeClr val="tx1"/>
                </a:solidFill>
              </a:rPr>
              <a:t> y eligiendo la red </a:t>
            </a:r>
            <a:r>
              <a:rPr lang="es-US" dirty="0" err="1">
                <a:solidFill>
                  <a:schemeClr val="tx1"/>
                </a:solidFill>
              </a:rPr>
              <a:t>Choice</a:t>
            </a:r>
            <a:r>
              <a:rPr lang="es-US" dirty="0">
                <a:solidFill>
                  <a:schemeClr val="tx1"/>
                </a:solidFill>
              </a:rPr>
              <a:t> Plus. </a:t>
            </a:r>
          </a:p>
          <a:p>
            <a:endParaRPr lang="en-US" dirty="0">
              <a:solidFill>
                <a:schemeClr val="tx1"/>
              </a:solidFill>
            </a:endParaRPr>
          </a:p>
          <a:p>
            <a:r>
              <a:rPr lang="es-US" dirty="0">
                <a:solidFill>
                  <a:schemeClr val="tx1"/>
                </a:solidFill>
              </a:rPr>
              <a:t>También puede encontrar reseñas de pacientes, comparaciones de costo para tratamientos y detalles del médico.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11</a:t>
            </a:fld>
            <a:endParaRPr lang="en-US"/>
          </a:p>
        </p:txBody>
      </p:sp>
    </p:spTree>
    <p:extLst>
      <p:ext uri="{BB962C8B-B14F-4D97-AF65-F5344CB8AC3E}">
        <p14:creationId xmlns:p14="http://schemas.microsoft.com/office/powerpoint/2010/main" val="246378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Su plan viene con una opción de atención virtual para que pueda ver a un médico o terapeuta usando su teléfono inteligente, tableta o computadora con una cámara. Con su opción de atención virtual a través de </a:t>
            </a:r>
            <a:r>
              <a:rPr lang="es-US" dirty="0" err="1">
                <a:solidFill>
                  <a:schemeClr val="tx1"/>
                </a:solidFill>
              </a:rPr>
              <a:t>UnitedHealthcare</a:t>
            </a:r>
            <a:r>
              <a:rPr lang="es-US" dirty="0">
                <a:solidFill>
                  <a:schemeClr val="tx1"/>
                </a:solidFill>
              </a:rPr>
              <a:t>, puede: </a:t>
            </a:r>
            <a:br>
              <a:rPr lang="es-US" dirty="0">
                <a:solidFill>
                  <a:schemeClr val="tx1"/>
                </a:solidFill>
              </a:rPr>
            </a:br>
            <a:endParaRPr lang="es-US" dirty="0">
              <a:solidFill>
                <a:schemeClr val="tx1"/>
              </a:solidFill>
            </a:endParaRPr>
          </a:p>
          <a:p>
            <a:r>
              <a:rPr lang="es-US" dirty="0">
                <a:solidFill>
                  <a:schemeClr val="tx1"/>
                </a:solidFill>
              </a:rPr>
              <a:t>Tener acceso 24/7 a médicos en unos 10 minutos o menos. Los médicos pueden evaluar su afección, y enviar una receta a su farmacia, si resulta necesario. Es una gran opción cuando su médico no está disponible para cosas como conjuntivitis, gripe, un resfriado, una sinusitis y más.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12</a:t>
            </a:fld>
            <a:endParaRPr lang="en-US"/>
          </a:p>
        </p:txBody>
      </p:sp>
    </p:spTree>
    <p:extLst>
      <p:ext uri="{BB962C8B-B14F-4D97-AF65-F5344CB8AC3E}">
        <p14:creationId xmlns:p14="http://schemas.microsoft.com/office/powerpoint/2010/main" val="110615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dirty="0">
                <a:solidFill>
                  <a:schemeClr val="tx1"/>
                </a:solidFill>
              </a:rPr>
              <a:t>El plan de </a:t>
            </a:r>
            <a:r>
              <a:rPr lang="es-US" dirty="0" err="1">
                <a:solidFill>
                  <a:schemeClr val="tx1"/>
                </a:solidFill>
              </a:rPr>
              <a:t>Surest</a:t>
            </a:r>
            <a:r>
              <a:rPr lang="es-US" dirty="0">
                <a:solidFill>
                  <a:schemeClr val="tx1"/>
                </a:solidFill>
              </a:rPr>
              <a:t> </a:t>
            </a:r>
            <a:r>
              <a:rPr lang="es-US" b="1" dirty="0">
                <a:solidFill>
                  <a:schemeClr val="tx1"/>
                </a:solidFill>
              </a:rPr>
              <a:t>no tiene deducible o coaseguro</a:t>
            </a:r>
            <a:r>
              <a:rPr lang="es-US" dirty="0">
                <a:solidFill>
                  <a:schemeClr val="tx1"/>
                </a:solidFill>
              </a:rPr>
              <a:t>. En cambio, hay un </a:t>
            </a:r>
            <a:r>
              <a:rPr lang="es-US" b="1" dirty="0">
                <a:solidFill>
                  <a:schemeClr val="tx1"/>
                </a:solidFill>
              </a:rPr>
              <a:t>desembolso máximo</a:t>
            </a:r>
            <a:r>
              <a:rPr lang="es-US" dirty="0">
                <a:solidFill>
                  <a:schemeClr val="tx1"/>
                </a:solidFill>
              </a:rPr>
              <a:t>, que sirve como su red de seguridad. Para </a:t>
            </a:r>
            <a:r>
              <a:rPr lang="es-US" b="1" dirty="0">
                <a:solidFill>
                  <a:schemeClr val="tx1"/>
                </a:solidFill>
              </a:rPr>
              <a:t>dentro de la red</a:t>
            </a:r>
            <a:r>
              <a:rPr lang="es-US" dirty="0">
                <a:solidFill>
                  <a:schemeClr val="tx1"/>
                </a:solidFill>
              </a:rPr>
              <a:t>, es de $8,000 individual y $16,000 para familias.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solidFill>
                  <a:schemeClr val="tx1"/>
                </a:solidFill>
              </a:rPr>
              <a:t>Lo bueno de </a:t>
            </a:r>
            <a:r>
              <a:rPr lang="es-US" dirty="0" err="1">
                <a:solidFill>
                  <a:schemeClr val="tx1"/>
                </a:solidFill>
              </a:rPr>
              <a:t>Surest</a:t>
            </a:r>
            <a:r>
              <a:rPr lang="es-US" dirty="0">
                <a:solidFill>
                  <a:schemeClr val="tx1"/>
                </a:solidFill>
              </a:rPr>
              <a:t> es que ofrece </a:t>
            </a:r>
            <a:r>
              <a:rPr lang="es-US" b="1" dirty="0">
                <a:solidFill>
                  <a:schemeClr val="tx1"/>
                </a:solidFill>
              </a:rPr>
              <a:t>precios por adelantado</a:t>
            </a:r>
            <a:r>
              <a:rPr lang="es-US" dirty="0">
                <a:solidFill>
                  <a:schemeClr val="tx1"/>
                </a:solidFill>
              </a:rPr>
              <a:t> , que puede ver a través de su aplicación o sitio web, lo que le permite ver exactamente lo que pagará antes de recibir atención. Esto incluye laboratorios estándar, rayos X, ultrasonidos y vacunas.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solidFill>
                  <a:schemeClr val="tx1"/>
                </a:solidFill>
              </a:rPr>
              <a:t>Usted y sus dependientes cubiertos recibirán nuevas tarjetas de identificación para el año del plan 2026. Llegarán a su domicilio en un sobre blanco y liso. Por favor, reemplace su tarjeta de identificación actual por la nueva.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s-ES_tradnl" dirty="0">
              <a:solidFill>
                <a:schemeClr val="tx1"/>
              </a:solidFill>
            </a:endParaRPr>
          </a:p>
        </p:txBody>
      </p:sp>
      <p:sp>
        <p:nvSpPr>
          <p:cNvPr id="4" name="Slide Number Placeholder 3"/>
          <p:cNvSpPr>
            <a:spLocks noGrp="1"/>
          </p:cNvSpPr>
          <p:nvPr>
            <p:ph type="sldNum" sz="quarter" idx="5"/>
          </p:nvPr>
        </p:nvSpPr>
        <p:spPr/>
        <p:txBody>
          <a:bodyPr/>
          <a:lstStyle/>
          <a:p>
            <a:fld id="{31A5D604-1B0E-40CF-9281-3FB36555F47B}" type="slidenum">
              <a:rPr lang="en-US" smtClean="0"/>
              <a:t>13</a:t>
            </a:fld>
            <a:endParaRPr lang="en-US"/>
          </a:p>
        </p:txBody>
      </p:sp>
    </p:spTree>
    <p:extLst>
      <p:ext uri="{BB962C8B-B14F-4D97-AF65-F5344CB8AC3E}">
        <p14:creationId xmlns:p14="http://schemas.microsoft.com/office/powerpoint/2010/main" val="110005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US" sz="1200" b="1" dirty="0">
                <a:solidFill>
                  <a:schemeClr val="tx1"/>
                </a:solidFill>
                <a:latin typeface="+mn-lt"/>
                <a:cs typeface="Arial" panose="020B0604020202020204" pitchFamily="34" charset="0"/>
              </a:rPr>
              <a:t>La aplicación y sitio web de </a:t>
            </a:r>
            <a:r>
              <a:rPr lang="es-US" sz="1200" b="1" dirty="0" err="1">
                <a:solidFill>
                  <a:schemeClr val="tx1"/>
                </a:solidFill>
                <a:latin typeface="+mn-lt"/>
                <a:cs typeface="Arial" panose="020B0604020202020204" pitchFamily="34" charset="0"/>
              </a:rPr>
              <a:t>Surest</a:t>
            </a:r>
            <a:r>
              <a:rPr lang="es-US" sz="1200" b="1" dirty="0">
                <a:solidFill>
                  <a:schemeClr val="tx1"/>
                </a:solidFill>
                <a:latin typeface="+mn-lt"/>
                <a:cs typeface="Arial" panose="020B0604020202020204" pitchFamily="34" charset="0"/>
              </a:rPr>
              <a:t> le permite:</a:t>
            </a:r>
          </a:p>
          <a:p>
            <a:pPr marL="228600" indent="-228600">
              <a:buSzPct val="100000"/>
              <a:buFont typeface="Arial" panose="020B0604020202020204" pitchFamily="34" charset="0"/>
              <a:buChar char="•"/>
            </a:pPr>
            <a:r>
              <a:rPr lang="es-US" sz="1200" dirty="0">
                <a:solidFill>
                  <a:schemeClr val="tx1"/>
                </a:solidFill>
                <a:latin typeface="+mn-lt"/>
                <a:cs typeface="Arial" panose="020B0604020202020204" pitchFamily="34" charset="0"/>
              </a:rPr>
              <a:t>Buscar atención por síntoma, ubicación o proveedor</a:t>
            </a:r>
          </a:p>
          <a:p>
            <a:pPr marL="228600" indent="-228600">
              <a:buSzPct val="100000"/>
              <a:buFont typeface="Arial" panose="020B0604020202020204" pitchFamily="34" charset="0"/>
              <a:buChar char="•"/>
            </a:pPr>
            <a:r>
              <a:rPr lang="es-US" sz="1200" dirty="0">
                <a:solidFill>
                  <a:schemeClr val="tx1"/>
                </a:solidFill>
                <a:latin typeface="+mn-lt"/>
                <a:cs typeface="Arial" panose="020B0604020202020204" pitchFamily="34" charset="0"/>
              </a:rPr>
              <a:t>Ver los precios por adelantado y lo que está incluido en una consulta</a:t>
            </a:r>
          </a:p>
          <a:p>
            <a:pPr marL="228600" indent="-228600">
              <a:buSzPct val="100000"/>
              <a:buFont typeface="Arial" panose="020B0604020202020204" pitchFamily="34" charset="0"/>
              <a:buChar char="•"/>
            </a:pPr>
            <a:r>
              <a:rPr lang="es-US" sz="1200" dirty="0">
                <a:solidFill>
                  <a:schemeClr val="tx1"/>
                </a:solidFill>
                <a:latin typeface="+mn-lt"/>
                <a:cs typeface="Arial" panose="020B0604020202020204" pitchFamily="34" charset="0"/>
              </a:rPr>
              <a:t>Comparar las opciones de tratamiento alternativo, incluyendo la atención virtual sin o con copago bajo</a:t>
            </a:r>
          </a:p>
          <a:p>
            <a:pPr marL="228600" indent="-228600">
              <a:buSzPct val="100000"/>
              <a:buFont typeface="Arial" panose="020B0604020202020204" pitchFamily="34" charset="0"/>
              <a:buChar char="•"/>
            </a:pPr>
            <a:r>
              <a:rPr lang="es-US" sz="1200" dirty="0">
                <a:solidFill>
                  <a:schemeClr val="tx1"/>
                </a:solidFill>
                <a:latin typeface="+mn-lt"/>
                <a:cs typeface="Arial" panose="020B0604020202020204" pitchFamily="34" charset="0"/>
              </a:rPr>
              <a:t>Ver su actividad de reclamos (EOB)</a:t>
            </a:r>
          </a:p>
          <a:p>
            <a:pPr marL="228600" indent="-228600">
              <a:buSzPct val="100000"/>
              <a:buFont typeface="Arial" panose="020B0604020202020204" pitchFamily="34" charset="0"/>
              <a:buChar char="•"/>
            </a:pPr>
            <a:r>
              <a:rPr lang="es-US" sz="1200" dirty="0">
                <a:solidFill>
                  <a:schemeClr val="tx1"/>
                </a:solidFill>
                <a:latin typeface="+mn-lt"/>
                <a:cs typeface="Arial" panose="020B0604020202020204" pitchFamily="34" charset="0"/>
              </a:rPr>
              <a:t>Acceda a su tarjeta de identificación digital</a:t>
            </a:r>
          </a:p>
          <a:p>
            <a:endParaRPr lang="es-ES_tradnl"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31A5D604-1B0E-40CF-9281-3FB36555F47B}" type="slidenum">
              <a:rPr lang="en-US" smtClean="0"/>
              <a:t>14</a:t>
            </a:fld>
            <a:endParaRPr lang="en-US"/>
          </a:p>
        </p:txBody>
      </p:sp>
    </p:spTree>
    <p:extLst>
      <p:ext uri="{BB962C8B-B14F-4D97-AF65-F5344CB8AC3E}">
        <p14:creationId xmlns:p14="http://schemas.microsoft.com/office/powerpoint/2010/main" val="65979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Cree su cuenta de </a:t>
            </a:r>
            <a:r>
              <a:rPr lang="es-US" dirty="0" err="1">
                <a:solidFill>
                  <a:schemeClr val="tx1"/>
                </a:solidFill>
              </a:rPr>
              <a:t>Surest</a:t>
            </a:r>
            <a:r>
              <a:rPr lang="es-US" dirty="0">
                <a:solidFill>
                  <a:schemeClr val="tx1"/>
                </a:solidFill>
              </a:rPr>
              <a:t> visitando el sitio web o descargando la aplicación de </a:t>
            </a:r>
            <a:r>
              <a:rPr lang="es-US" dirty="0" err="1">
                <a:solidFill>
                  <a:schemeClr val="tx1"/>
                </a:solidFill>
              </a:rPr>
              <a:t>Surest</a:t>
            </a:r>
            <a:r>
              <a:rPr lang="es-US" dirty="0">
                <a:solidFill>
                  <a:schemeClr val="tx1"/>
                </a:solidFill>
              </a:rPr>
              <a:t>. </a:t>
            </a:r>
          </a:p>
        </p:txBody>
      </p:sp>
      <p:sp>
        <p:nvSpPr>
          <p:cNvPr id="4" name="Slide Number Placeholder 3"/>
          <p:cNvSpPr>
            <a:spLocks noGrp="1"/>
          </p:cNvSpPr>
          <p:nvPr>
            <p:ph type="sldNum" sz="quarter" idx="5"/>
          </p:nvPr>
        </p:nvSpPr>
        <p:spPr/>
        <p:txBody>
          <a:bodyPr/>
          <a:lstStyle/>
          <a:p>
            <a:fld id="{5413FA4F-ECE8-4DEC-A76A-EB655274C463}" type="slidenum">
              <a:rPr lang="en-US" smtClean="0"/>
              <a:t>15</a:t>
            </a:fld>
            <a:endParaRPr lang="en-US"/>
          </a:p>
        </p:txBody>
      </p:sp>
    </p:spTree>
    <p:extLst>
      <p:ext uri="{BB962C8B-B14F-4D97-AF65-F5344CB8AC3E}">
        <p14:creationId xmlns:p14="http://schemas.microsoft.com/office/powerpoint/2010/main" val="502852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s-US" sz="1200" dirty="0">
                <a:solidFill>
                  <a:schemeClr val="tx1"/>
                </a:solidFill>
                <a:latin typeface="+mn-lt"/>
                <a:cs typeface="Arial" panose="020B0604020202020204" pitchFamily="34" charset="0"/>
              </a:rPr>
              <a:t>En su primera consulta, tenga su tarjeta de identificación lista. </a:t>
            </a:r>
          </a:p>
          <a:p>
            <a:pPr marL="0" indent="0">
              <a:lnSpc>
                <a:spcPct val="150000"/>
              </a:lnSpc>
              <a:buNone/>
            </a:pPr>
            <a:r>
              <a:rPr lang="es-US" sz="1200" dirty="0" err="1">
                <a:solidFill>
                  <a:schemeClr val="tx1"/>
                </a:solidFill>
                <a:latin typeface="+mn-lt"/>
                <a:cs typeface="Arial" panose="020B0604020202020204" pitchFamily="34" charset="0"/>
              </a:rPr>
              <a:t>Surest</a:t>
            </a:r>
            <a:r>
              <a:rPr lang="es-US" sz="1200" dirty="0">
                <a:solidFill>
                  <a:schemeClr val="tx1"/>
                </a:solidFill>
                <a:latin typeface="+mn-lt"/>
                <a:cs typeface="Arial" panose="020B0604020202020204" pitchFamily="34" charset="0"/>
              </a:rPr>
              <a:t> es una empresa de </a:t>
            </a:r>
            <a:r>
              <a:rPr lang="es-US" sz="1200" dirty="0" err="1">
                <a:solidFill>
                  <a:schemeClr val="tx1"/>
                </a:solidFill>
                <a:latin typeface="+mn-lt"/>
                <a:cs typeface="Arial" panose="020B0604020202020204" pitchFamily="34" charset="0"/>
              </a:rPr>
              <a:t>UnitedHealthcare</a:t>
            </a:r>
            <a:r>
              <a:rPr lang="es-US" sz="1200" dirty="0">
                <a:solidFill>
                  <a:schemeClr val="tx1"/>
                </a:solidFill>
                <a:latin typeface="+mn-lt"/>
                <a:cs typeface="Arial" panose="020B0604020202020204" pitchFamily="34" charset="0"/>
              </a:rPr>
              <a:t>, pero no es </a:t>
            </a:r>
            <a:r>
              <a:rPr lang="es-US" sz="1200" dirty="0" err="1">
                <a:solidFill>
                  <a:schemeClr val="tx1"/>
                </a:solidFill>
                <a:latin typeface="+mn-lt"/>
                <a:cs typeface="Arial" panose="020B0604020202020204" pitchFamily="34" charset="0"/>
              </a:rPr>
              <a:t>UnitedHealthcare</a:t>
            </a:r>
            <a:r>
              <a:rPr lang="es-US" sz="1200" dirty="0">
                <a:solidFill>
                  <a:schemeClr val="tx1"/>
                </a:solidFill>
                <a:latin typeface="+mn-lt"/>
                <a:cs typeface="Arial" panose="020B0604020202020204" pitchFamily="34" charset="0"/>
              </a:rPr>
              <a:t>. Algunos proveedores pueden no estar tan familiarizados con el nombre </a:t>
            </a:r>
            <a:r>
              <a:rPr lang="es-US" sz="1200" dirty="0" err="1">
                <a:solidFill>
                  <a:schemeClr val="tx1"/>
                </a:solidFill>
                <a:latin typeface="+mn-lt"/>
                <a:cs typeface="Arial" panose="020B0604020202020204" pitchFamily="34" charset="0"/>
              </a:rPr>
              <a:t>Surest</a:t>
            </a:r>
            <a:r>
              <a:rPr lang="es-US" sz="1200" dirty="0">
                <a:solidFill>
                  <a:schemeClr val="tx1"/>
                </a:solidFill>
                <a:latin typeface="+mn-lt"/>
                <a:cs typeface="Arial" panose="020B0604020202020204" pitchFamily="34" charset="0"/>
              </a:rPr>
              <a:t>. Si tiene problemas para registrarse, los servicios para miembros de </a:t>
            </a:r>
            <a:r>
              <a:rPr lang="es-US" sz="1200" dirty="0" err="1">
                <a:solidFill>
                  <a:schemeClr val="tx1"/>
                </a:solidFill>
                <a:latin typeface="+mn-lt"/>
                <a:cs typeface="Arial" panose="020B0604020202020204" pitchFamily="34" charset="0"/>
              </a:rPr>
              <a:t>Surest</a:t>
            </a:r>
            <a:r>
              <a:rPr lang="es-US" sz="1200" dirty="0">
                <a:solidFill>
                  <a:schemeClr val="tx1"/>
                </a:solidFill>
                <a:latin typeface="+mn-lt"/>
                <a:cs typeface="Arial" panose="020B0604020202020204" pitchFamily="34" charset="0"/>
              </a:rPr>
              <a:t> pueden ayudarle.</a:t>
            </a:r>
          </a:p>
          <a:p>
            <a:pPr marL="257175" indent="-257175">
              <a:lnSpc>
                <a:spcPct val="150000"/>
              </a:lnSpc>
              <a:buSzPct val="100000"/>
              <a:buFont typeface="Arial" panose="020B0604020202020204" pitchFamily="34" charset="0"/>
              <a:buChar char="•"/>
            </a:pPr>
            <a:r>
              <a:rPr lang="es-US" sz="1200" dirty="0">
                <a:solidFill>
                  <a:schemeClr val="tx1"/>
                </a:solidFill>
                <a:latin typeface="+mn-lt"/>
                <a:cs typeface="Arial" panose="020B0604020202020204" pitchFamily="34" charset="0"/>
              </a:rPr>
              <a:t>Recuérdele al consultorio que el plan médico de </a:t>
            </a:r>
            <a:r>
              <a:rPr lang="es-US" sz="1200" dirty="0" err="1">
                <a:solidFill>
                  <a:schemeClr val="tx1"/>
                </a:solidFill>
                <a:latin typeface="+mn-lt"/>
                <a:cs typeface="Arial" panose="020B0604020202020204" pitchFamily="34" charset="0"/>
              </a:rPr>
              <a:t>Surest</a:t>
            </a:r>
            <a:r>
              <a:rPr lang="es-US" sz="1200" dirty="0">
                <a:solidFill>
                  <a:schemeClr val="tx1"/>
                </a:solidFill>
                <a:latin typeface="+mn-lt"/>
                <a:cs typeface="Arial" panose="020B0604020202020204" pitchFamily="34" charset="0"/>
              </a:rPr>
              <a:t> utiliza la red de proveedores, clínicas y hospitales de </a:t>
            </a:r>
            <a:r>
              <a:rPr lang="es-US" sz="1200" dirty="0" err="1">
                <a:solidFill>
                  <a:schemeClr val="tx1"/>
                </a:solidFill>
                <a:latin typeface="+mn-lt"/>
                <a:cs typeface="Arial" panose="020B0604020202020204" pitchFamily="34" charset="0"/>
              </a:rPr>
              <a:t>UnitedHealthcare</a:t>
            </a:r>
            <a:r>
              <a:rPr lang="es-US" sz="1200" dirty="0">
                <a:solidFill>
                  <a:schemeClr val="tx1"/>
                </a:solidFill>
                <a:latin typeface="+mn-lt"/>
                <a:cs typeface="Arial" panose="020B0604020202020204" pitchFamily="34" charset="0"/>
              </a:rPr>
              <a:t> </a:t>
            </a:r>
          </a:p>
          <a:p>
            <a:pPr marL="257175" indent="-257175">
              <a:lnSpc>
                <a:spcPct val="150000"/>
              </a:lnSpc>
              <a:buSzPct val="100000"/>
              <a:buFont typeface="Arial" panose="020B0604020202020204" pitchFamily="34" charset="0"/>
              <a:buChar char="•"/>
            </a:pPr>
            <a:r>
              <a:rPr lang="es-US" sz="1200" dirty="0">
                <a:solidFill>
                  <a:schemeClr val="tx1"/>
                </a:solidFill>
                <a:latin typeface="+mn-lt"/>
                <a:cs typeface="Arial" panose="020B0604020202020204" pitchFamily="34" charset="0"/>
              </a:rPr>
              <a:t>Muestre la parte posterior de su tarjeta para compartir información de la red y el proveedor</a:t>
            </a:r>
          </a:p>
          <a:p>
            <a:pPr marL="257175" indent="-257175">
              <a:lnSpc>
                <a:spcPct val="150000"/>
              </a:lnSpc>
              <a:buSzPct val="100000"/>
              <a:buFont typeface="Arial" panose="020B0604020202020204" pitchFamily="34" charset="0"/>
              <a:buChar char="•"/>
            </a:pPr>
            <a:r>
              <a:rPr lang="es-US" sz="1200" dirty="0">
                <a:solidFill>
                  <a:schemeClr val="tx1"/>
                </a:solidFill>
                <a:latin typeface="+mn-lt"/>
                <a:cs typeface="Arial" panose="020B0604020202020204" pitchFamily="34" charset="0"/>
              </a:rPr>
              <a:t>Pida al personal que confirme su elegibilidad a través de UHCprovider.com o llame </a:t>
            </a:r>
            <a:r>
              <a:rPr lang="es-US" sz="1200" b="1" dirty="0">
                <a:solidFill>
                  <a:schemeClr val="tx1"/>
                </a:solidFill>
                <a:latin typeface="+mn-lt"/>
                <a:cs typeface="Arial" panose="020B0604020202020204" pitchFamily="34" charset="0"/>
              </a:rPr>
              <a:t>al 844-368-6661</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5413FA4F-ECE8-4DEC-A76A-EB655274C463}" type="slidenum">
              <a:rPr lang="en-US" smtClean="0"/>
              <a:t>16</a:t>
            </a:fld>
            <a:endParaRPr lang="en-US"/>
          </a:p>
        </p:txBody>
      </p:sp>
    </p:spTree>
    <p:extLst>
      <p:ext uri="{BB962C8B-B14F-4D97-AF65-F5344CB8AC3E}">
        <p14:creationId xmlns:p14="http://schemas.microsoft.com/office/powerpoint/2010/main" val="286969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0" dirty="0">
                <a:solidFill>
                  <a:schemeClr val="tx1"/>
                </a:solidFill>
              </a:rPr>
              <a:t>Opciones de atención virtual ampliadas con </a:t>
            </a:r>
            <a:r>
              <a:rPr lang="es-US" b="0" dirty="0" err="1">
                <a:solidFill>
                  <a:schemeClr val="tx1"/>
                </a:solidFill>
              </a:rPr>
              <a:t>Surest</a:t>
            </a:r>
            <a:r>
              <a:rPr lang="es-US" b="0" dirty="0">
                <a:solidFill>
                  <a:schemeClr val="tx1"/>
                </a:solidFill>
              </a:rPr>
              <a:t>:</a:t>
            </a:r>
          </a:p>
          <a:p>
            <a:pPr>
              <a:buFont typeface="Arial" panose="020B0604020202020204" pitchFamily="34" charset="0"/>
              <a:buChar char="•"/>
            </a:pPr>
            <a:r>
              <a:rPr lang="es-US" b="0" dirty="0" err="1">
                <a:solidFill>
                  <a:schemeClr val="tx1"/>
                </a:solidFill>
              </a:rPr>
              <a:t>Surest</a:t>
            </a:r>
            <a:r>
              <a:rPr lang="es-US" b="0" dirty="0">
                <a:solidFill>
                  <a:schemeClr val="tx1"/>
                </a:solidFill>
              </a:rPr>
              <a:t> ofrece una variedad de servicios de atención virtual, proporcionando fácil acceso a profesionales médicos desde la comodidad de su hogar.</a:t>
            </a:r>
          </a:p>
          <a:p>
            <a:r>
              <a:rPr lang="es-US" b="0" dirty="0">
                <a:solidFill>
                  <a:schemeClr val="tx1"/>
                </a:solidFill>
              </a:rPr>
              <a:t>Costo bajo y conveniente:</a:t>
            </a:r>
          </a:p>
          <a:p>
            <a:pPr>
              <a:buFont typeface="Arial" panose="020B0604020202020204" pitchFamily="34" charset="0"/>
              <a:buChar char="•"/>
            </a:pPr>
            <a:r>
              <a:rPr lang="es-US" b="0" dirty="0">
                <a:solidFill>
                  <a:schemeClr val="tx1"/>
                </a:solidFill>
              </a:rPr>
              <a:t>Muchos servicios de atención virtual están disponibles a bajo costo o sin costo, lo que ayuda a reducir los gastos de desembolso.</a:t>
            </a:r>
          </a:p>
          <a:p>
            <a:pPr>
              <a:buFont typeface="Arial" panose="020B0604020202020204" pitchFamily="34" charset="0"/>
              <a:buChar char="•"/>
            </a:pPr>
            <a:r>
              <a:rPr lang="es-US" b="0" dirty="0">
                <a:solidFill>
                  <a:schemeClr val="tx1"/>
                </a:solidFill>
              </a:rPr>
              <a:t>Las citas en el mismo día están disponibles para un acceso rápido a la atención, incluidos los servicios de atención primaria, atención urgente y salud mental.</a:t>
            </a:r>
          </a:p>
          <a:p>
            <a:r>
              <a:rPr lang="es-US" b="0" dirty="0">
                <a:solidFill>
                  <a:schemeClr val="tx1"/>
                </a:solidFill>
              </a:rPr>
              <a:t>Cómo acceder:</a:t>
            </a:r>
          </a:p>
          <a:p>
            <a:pPr>
              <a:buFont typeface="Arial" panose="020B0604020202020204" pitchFamily="34" charset="0"/>
              <a:buChar char="•"/>
            </a:pPr>
            <a:r>
              <a:rPr lang="es-US" b="0" dirty="0">
                <a:solidFill>
                  <a:schemeClr val="tx1"/>
                </a:solidFill>
              </a:rPr>
              <a:t>Use la aplicación móvil o el sitio web de </a:t>
            </a:r>
            <a:r>
              <a:rPr lang="es-US" b="0" dirty="0" err="1">
                <a:solidFill>
                  <a:schemeClr val="tx1"/>
                </a:solidFill>
              </a:rPr>
              <a:t>Surest</a:t>
            </a:r>
            <a:r>
              <a:rPr lang="es-US" b="0" dirty="0">
                <a:solidFill>
                  <a:schemeClr val="tx1"/>
                </a:solidFill>
              </a:rPr>
              <a:t> para explorar las opciones de atención virtual.</a:t>
            </a:r>
          </a:p>
          <a:p>
            <a:pPr>
              <a:buFont typeface="Arial" panose="020B0604020202020204" pitchFamily="34" charset="0"/>
              <a:buChar char="•"/>
            </a:pPr>
            <a:r>
              <a:rPr lang="es-US" b="0" dirty="0">
                <a:solidFill>
                  <a:schemeClr val="tx1"/>
                </a:solidFill>
              </a:rPr>
              <a:t>Reserve citas directamente a través de la plataforma y reciba atención sin tener que visitar un consultorio.</a:t>
            </a:r>
          </a:p>
          <a:p>
            <a:r>
              <a:rPr lang="es-US" b="0" dirty="0">
                <a:solidFill>
                  <a:schemeClr val="tx1"/>
                </a:solidFill>
              </a:rPr>
              <a:t>Telemedicina para atención de rutina y especialidad:</a:t>
            </a:r>
          </a:p>
          <a:p>
            <a:pPr>
              <a:buFont typeface="Arial" panose="020B0604020202020204" pitchFamily="34" charset="0"/>
              <a:buChar char="•"/>
            </a:pPr>
            <a:r>
              <a:rPr lang="es-US" b="0" dirty="0">
                <a:solidFill>
                  <a:schemeClr val="tx1"/>
                </a:solidFill>
              </a:rPr>
              <a:t>La atención virtual no es solo para necesidades urgentes. También puede acceder a consultas de rutina y citas con un especialista virtualmente.</a:t>
            </a:r>
          </a:p>
          <a:p>
            <a:r>
              <a:rPr lang="es-US" b="0" dirty="0">
                <a:solidFill>
                  <a:schemeClr val="tx1"/>
                </a:solidFill>
              </a:rPr>
              <a:t>No se cobra deducible ni coaseguro:</a:t>
            </a:r>
          </a:p>
          <a:p>
            <a:pPr>
              <a:buFont typeface="Arial" panose="020B0604020202020204" pitchFamily="34" charset="0"/>
              <a:buChar char="•"/>
            </a:pPr>
            <a:r>
              <a:rPr lang="es-US" b="0" dirty="0">
                <a:solidFill>
                  <a:schemeClr val="tx1"/>
                </a:solidFill>
              </a:rPr>
              <a:t>La atención virtual con </a:t>
            </a:r>
            <a:r>
              <a:rPr lang="es-US" b="0" dirty="0" err="1">
                <a:solidFill>
                  <a:schemeClr val="tx1"/>
                </a:solidFill>
              </a:rPr>
              <a:t>Surest</a:t>
            </a:r>
            <a:r>
              <a:rPr lang="es-US" b="0" dirty="0">
                <a:solidFill>
                  <a:schemeClr val="tx1"/>
                </a:solidFill>
              </a:rPr>
              <a:t> no tiene deducible ni coaseguro, por lo que es una opción económica para las necesidades diarias de salud.</a:t>
            </a:r>
          </a:p>
          <a:p>
            <a:endParaRPr lang="es-ES_tradnl" dirty="0">
              <a:solidFill>
                <a:schemeClr val="tx1"/>
              </a:solidFill>
            </a:endParaRPr>
          </a:p>
        </p:txBody>
      </p:sp>
      <p:sp>
        <p:nvSpPr>
          <p:cNvPr id="4" name="Slide Number Placeholder 3"/>
          <p:cNvSpPr>
            <a:spLocks noGrp="1"/>
          </p:cNvSpPr>
          <p:nvPr>
            <p:ph type="sldNum" sz="quarter" idx="5"/>
          </p:nvPr>
        </p:nvSpPr>
        <p:spPr/>
        <p:txBody>
          <a:bodyPr/>
          <a:lstStyle/>
          <a:p>
            <a:fld id="{31A5D604-1B0E-40CF-9281-3FB36555F47B}" type="slidenum">
              <a:rPr lang="en-US" smtClean="0"/>
              <a:t>17</a:t>
            </a:fld>
            <a:endParaRPr lang="en-US"/>
          </a:p>
        </p:txBody>
      </p:sp>
    </p:spTree>
    <p:extLst>
      <p:ext uri="{BB962C8B-B14F-4D97-AF65-F5344CB8AC3E}">
        <p14:creationId xmlns:p14="http://schemas.microsoft.com/office/powerpoint/2010/main" val="302301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0" dirty="0">
                <a:solidFill>
                  <a:schemeClr val="tx1"/>
                </a:solidFill>
              </a:rPr>
              <a:t>Con la oferta de plan médico de </a:t>
            </a:r>
            <a:r>
              <a:rPr lang="es-US" b="0" dirty="0" err="1">
                <a:solidFill>
                  <a:schemeClr val="tx1"/>
                </a:solidFill>
              </a:rPr>
              <a:t>Surest</a:t>
            </a:r>
            <a:r>
              <a:rPr lang="es-US" b="0" dirty="0">
                <a:solidFill>
                  <a:schemeClr val="tx1"/>
                </a:solidFill>
              </a:rPr>
              <a:t> no hay deducible o coaseguro:</a:t>
            </a:r>
          </a:p>
          <a:p>
            <a:pPr>
              <a:buFont typeface="Arial" panose="020B0604020202020204" pitchFamily="34" charset="0"/>
              <a:buChar char="•"/>
            </a:pPr>
            <a:r>
              <a:rPr lang="es-US" b="0" dirty="0">
                <a:solidFill>
                  <a:schemeClr val="tx1"/>
                </a:solidFill>
              </a:rPr>
              <a:t>Usted paga copagos fijos por servicios desde el principio, sin deducible que deba alcanzar primero.</a:t>
            </a:r>
          </a:p>
          <a:p>
            <a:r>
              <a:rPr lang="es-US" b="0" dirty="0">
                <a:solidFill>
                  <a:schemeClr val="tx1"/>
                </a:solidFill>
              </a:rPr>
              <a:t>Usted tendrá precios por adelantado, transparentes:</a:t>
            </a:r>
          </a:p>
          <a:p>
            <a:pPr>
              <a:buFont typeface="Arial" panose="020B0604020202020204" pitchFamily="34" charset="0"/>
              <a:buChar char="•"/>
            </a:pPr>
            <a:r>
              <a:rPr lang="es-US" b="0" dirty="0">
                <a:solidFill>
                  <a:schemeClr val="tx1"/>
                </a:solidFill>
              </a:rPr>
              <a:t>Asegúrese de usar la aplicación </a:t>
            </a:r>
            <a:r>
              <a:rPr lang="es-US" b="0" dirty="0" err="1">
                <a:solidFill>
                  <a:schemeClr val="tx1"/>
                </a:solidFill>
              </a:rPr>
              <a:t>Surest</a:t>
            </a:r>
            <a:r>
              <a:rPr lang="es-US" b="0" dirty="0">
                <a:solidFill>
                  <a:schemeClr val="tx1"/>
                </a:solidFill>
              </a:rPr>
              <a:t> o el sitio web para ver el costo de los servicios antes de recibir atención.</a:t>
            </a:r>
          </a:p>
          <a:p>
            <a:pPr>
              <a:buFont typeface="Arial" panose="020B0604020202020204" pitchFamily="34" charset="0"/>
              <a:buChar char="•"/>
            </a:pPr>
            <a:r>
              <a:rPr lang="es-US" b="0" dirty="0">
                <a:solidFill>
                  <a:schemeClr val="tx1"/>
                </a:solidFill>
              </a:rPr>
              <a:t>El uso de la aplicación o el sitio web le permite comparar fácilmente los precios de los médicos, tratamientos y procedimientos.</a:t>
            </a:r>
          </a:p>
          <a:p>
            <a:r>
              <a:rPr lang="es-US" b="0" dirty="0">
                <a:solidFill>
                  <a:schemeClr val="tx1"/>
                </a:solidFill>
              </a:rPr>
              <a:t>Los desembolsos máximos son los siguientes y actúan como una red de seguridad para gastos mayores:</a:t>
            </a:r>
          </a:p>
          <a:p>
            <a:pPr marL="742950" lvl="1" indent="-285750">
              <a:buFont typeface="Arial" panose="020B0604020202020204" pitchFamily="34" charset="0"/>
              <a:buChar char="•"/>
            </a:pPr>
            <a:r>
              <a:rPr lang="es-US" b="0" dirty="0">
                <a:solidFill>
                  <a:schemeClr val="tx1"/>
                </a:solidFill>
              </a:rPr>
              <a:t>$8,000 individual (dentro de la red)</a:t>
            </a:r>
          </a:p>
          <a:p>
            <a:pPr marL="742950" lvl="1" indent="-285750">
              <a:buFont typeface="Arial" panose="020B0604020202020204" pitchFamily="34" charset="0"/>
              <a:buChar char="•"/>
            </a:pPr>
            <a:r>
              <a:rPr lang="es-US" b="0" dirty="0">
                <a:solidFill>
                  <a:schemeClr val="tx1"/>
                </a:solidFill>
              </a:rPr>
              <a:t>$16,000 por familia (dentro de la red)</a:t>
            </a:r>
          </a:p>
          <a:p>
            <a:r>
              <a:rPr lang="es-US" b="0" dirty="0">
                <a:solidFill>
                  <a:schemeClr val="tx1"/>
                </a:solidFill>
              </a:rPr>
              <a:t>Usted tiene acceso a la red de </a:t>
            </a:r>
            <a:r>
              <a:rPr lang="es-US" b="0" dirty="0" err="1">
                <a:solidFill>
                  <a:schemeClr val="tx1"/>
                </a:solidFill>
              </a:rPr>
              <a:t>Nationwide</a:t>
            </a:r>
            <a:r>
              <a:rPr lang="es-US" b="0" dirty="0">
                <a:solidFill>
                  <a:schemeClr val="tx1"/>
                </a:solidFill>
              </a:rPr>
              <a:t> con la red de proveedores de </a:t>
            </a:r>
            <a:r>
              <a:rPr lang="es-US" b="0" dirty="0" err="1">
                <a:solidFill>
                  <a:schemeClr val="tx1"/>
                </a:solidFill>
              </a:rPr>
              <a:t>UnitedHealthcare</a:t>
            </a:r>
            <a:r>
              <a:rPr lang="es-US" b="0" dirty="0">
                <a:solidFill>
                  <a:schemeClr val="tx1"/>
                </a:solidFill>
              </a:rPr>
              <a:t> </a:t>
            </a:r>
            <a:r>
              <a:rPr lang="es-US" b="0" dirty="0" err="1">
                <a:solidFill>
                  <a:schemeClr val="tx1"/>
                </a:solidFill>
              </a:rPr>
              <a:t>Choice</a:t>
            </a:r>
            <a:r>
              <a:rPr lang="es-US" b="0" dirty="0">
                <a:solidFill>
                  <a:schemeClr val="tx1"/>
                </a:solidFill>
              </a:rPr>
              <a:t> Plus.</a:t>
            </a:r>
          </a:p>
          <a:p>
            <a:r>
              <a:rPr lang="es-US" b="0" dirty="0" err="1">
                <a:solidFill>
                  <a:schemeClr val="tx1"/>
                </a:solidFill>
              </a:rPr>
              <a:t>Surest</a:t>
            </a:r>
            <a:r>
              <a:rPr lang="es-US" b="0" dirty="0">
                <a:solidFill>
                  <a:schemeClr val="tx1"/>
                </a:solidFill>
              </a:rPr>
              <a:t> proporciona cobertura integral y cubre la atención de rutina como laboratorios, radiografías, ultrasonidos y vacunas.</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18</a:t>
            </a:fld>
            <a:endParaRPr lang="en-US"/>
          </a:p>
        </p:txBody>
      </p:sp>
    </p:spTree>
    <p:extLst>
      <p:ext uri="{BB962C8B-B14F-4D97-AF65-F5344CB8AC3E}">
        <p14:creationId xmlns:p14="http://schemas.microsoft.com/office/powerpoint/2010/main" val="379234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Hablemos de la cobertura de medicamentos recetados. Su plan cubre muchos medicamentos, pero siempre puede consultar las listas de medicamentos aprobados </a:t>
            </a:r>
            <a:r>
              <a:rPr lang="es-US" dirty="0" err="1">
                <a:solidFill>
                  <a:schemeClr val="tx1"/>
                </a:solidFill>
              </a:rPr>
              <a:t>Advantage</a:t>
            </a:r>
            <a:r>
              <a:rPr lang="es-US" dirty="0">
                <a:solidFill>
                  <a:schemeClr val="tx1"/>
                </a:solidFill>
              </a:rPr>
              <a:t> para sus medicamentos recetados (los medicamentos de marca y los genéricos) para asegurarse de que están incluidos en su plan a un precio que funcione para usted. </a:t>
            </a:r>
          </a:p>
          <a:p>
            <a:r>
              <a:rPr lang="es-US" dirty="0">
                <a:solidFill>
                  <a:schemeClr val="tx1"/>
                </a:solidFill>
              </a:rPr>
              <a:t>También puede utilizar la herramienta de búsqueda de medicamentos en nuestro sitio web para comprobar los precios de medicamentos con ciertos planes.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A9CC1811-5D1D-4D80-AECC-2A1853DE6B98}" type="slidenum">
              <a:rPr lang="en-US" smtClean="0"/>
              <a:t>19</a:t>
            </a:fld>
            <a:endParaRPr lang="en-US"/>
          </a:p>
        </p:txBody>
      </p:sp>
    </p:spTree>
    <p:extLst>
      <p:ext uri="{BB962C8B-B14F-4D97-AF65-F5344CB8AC3E}">
        <p14:creationId xmlns:p14="http://schemas.microsoft.com/office/powerpoint/2010/main" val="136525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0"/>
              </a:spcAft>
              <a:buFont typeface="Arial" panose="020B0604020202020204" pitchFamily="34" charset="0"/>
              <a:buNone/>
            </a:pPr>
            <a:r>
              <a:rPr lang="es-US" sz="1200" dirty="0">
                <a:solidFill>
                  <a:schemeClr val="tx1"/>
                </a:solidFill>
              </a:rPr>
              <a:t>Durante este período de inscripción abierta, puede agregar, cambiar o rechazar cobertura, actualizar a los miembros de la familia y elegir los aportes a la cuenta FSA o cuenta HSA. </a:t>
            </a:r>
          </a:p>
          <a:p>
            <a:pPr marL="0" lvl="0" indent="0">
              <a:spcBef>
                <a:spcPts val="600"/>
              </a:spcBef>
              <a:spcAft>
                <a:spcPts val="0"/>
              </a:spcAft>
              <a:buFont typeface="Arial" panose="020B0604020202020204" pitchFamily="34" charset="0"/>
              <a:buNone/>
            </a:pPr>
            <a:endParaRPr lang="en-US" sz="1200" dirty="0">
              <a:solidFill>
                <a:schemeClr val="tx1"/>
              </a:solidFill>
            </a:endParaRPr>
          </a:p>
          <a:p>
            <a:pPr marL="0" lvl="0" indent="0">
              <a:spcBef>
                <a:spcPts val="600"/>
              </a:spcBef>
              <a:spcAft>
                <a:spcPts val="0"/>
              </a:spcAft>
              <a:buFont typeface="Arial" panose="020B0604020202020204" pitchFamily="34" charset="0"/>
              <a:buNone/>
            </a:pPr>
            <a:r>
              <a:rPr lang="es-US" sz="1200" dirty="0">
                <a:solidFill>
                  <a:schemeClr val="tx1"/>
                </a:solidFill>
              </a:rPr>
              <a:t>Después de este período, los cambios solo se pueden hacer si usted tiene un evento de vida calificado, como un cambio en su estado civil o el número de dependientes.</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a:t>
            </a:fld>
            <a:endParaRPr lang="en-US"/>
          </a:p>
        </p:txBody>
      </p:sp>
    </p:spTree>
    <p:extLst>
      <p:ext uri="{BB962C8B-B14F-4D97-AF65-F5344CB8AC3E}">
        <p14:creationId xmlns:p14="http://schemas.microsoft.com/office/powerpoint/2010/main" val="172935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solidFill>
                <a:schemeClr val="tx1"/>
              </a:solidFill>
            </a:endParaRPr>
          </a:p>
        </p:txBody>
      </p:sp>
      <p:sp>
        <p:nvSpPr>
          <p:cNvPr id="4" name="Slide Number Placeholder 3"/>
          <p:cNvSpPr>
            <a:spLocks noGrp="1"/>
          </p:cNvSpPr>
          <p:nvPr>
            <p:ph type="sldNum" sz="quarter" idx="5"/>
          </p:nvPr>
        </p:nvSpPr>
        <p:spPr/>
        <p:txBody>
          <a:bodyPr/>
          <a:lstStyle/>
          <a:p>
            <a:fld id="{31A5D604-1B0E-40CF-9281-3FB36555F47B}" type="slidenum">
              <a:rPr lang="en-US" smtClean="0"/>
              <a:t>20</a:t>
            </a:fld>
            <a:endParaRPr lang="en-US" dirty="0"/>
          </a:p>
        </p:txBody>
      </p:sp>
    </p:spTree>
    <p:extLst>
      <p:ext uri="{BB962C8B-B14F-4D97-AF65-F5344CB8AC3E}">
        <p14:creationId xmlns:p14="http://schemas.microsoft.com/office/powerpoint/2010/main" val="473134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Para los miembros del equipo de California, usted tiene cobertura médica y de medicamentos recetados a través de Kaiser. Para 2026, el deducible está aumentando a $1,000 individual y $2,000 para la familia. Usted paga un copago fijo por los servicios y medicamentos recetados. Esos copagos se aplican a su desembolso máximo que está aumentando a $ 3,800 individual y $ 7,600 para familia. </a:t>
            </a:r>
          </a:p>
          <a:p>
            <a:endParaRPr lang="en-US" dirty="0">
              <a:solidFill>
                <a:schemeClr val="tx1"/>
              </a:solidFill>
            </a:endParaRPr>
          </a:p>
          <a:p>
            <a:r>
              <a:rPr lang="es-US" dirty="0">
                <a:solidFill>
                  <a:schemeClr val="tx1"/>
                </a:solidFill>
              </a:rPr>
              <a:t>Por favor también tome en cuenta que la sala de emergencias ahora tiene deducible y coaseguro.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21</a:t>
            </a:fld>
            <a:endParaRPr lang="en-US"/>
          </a:p>
        </p:txBody>
      </p:sp>
    </p:spTree>
    <p:extLst>
      <p:ext uri="{BB962C8B-B14F-4D97-AF65-F5344CB8AC3E}">
        <p14:creationId xmlns:p14="http://schemas.microsoft.com/office/powerpoint/2010/main" val="3099282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Para los miembros del equipo de Hawái, usted tiene cobertura médica y de medicamentos recetados a través de Kaiser. El plan tiene un deducible de $0 para individual y un deducible de $0 para la familia. Usted paga un copago fijo por los servicios y medicamentos recetados. Esos copagos se aplican a su desembolso máximo, que es de $ 2,500 individual y $ 7,500 para la familia.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22</a:t>
            </a:fld>
            <a:endParaRPr lang="en-US"/>
          </a:p>
        </p:txBody>
      </p:sp>
    </p:spTree>
    <p:extLst>
      <p:ext uri="{BB962C8B-B14F-4D97-AF65-F5344CB8AC3E}">
        <p14:creationId xmlns:p14="http://schemas.microsoft.com/office/powerpoint/2010/main" val="250675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46CD-E2B5-5B1B-3720-3A17DDA9F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938A8-ADAB-E678-5746-BF670AF60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332D3-7680-B3D3-B4E6-557512D3AFC8}"/>
              </a:ext>
            </a:extLst>
          </p:cNvPr>
          <p:cNvSpPr>
            <a:spLocks noGrp="1"/>
          </p:cNvSpPr>
          <p:nvPr>
            <p:ph type="body" idx="1"/>
          </p:nvPr>
        </p:nvSpPr>
        <p:spPr/>
        <p:txBody>
          <a:bodyPr/>
          <a:lstStyle/>
          <a:p>
            <a:r>
              <a:rPr lang="es-US" dirty="0">
                <a:solidFill>
                  <a:schemeClr val="tx1"/>
                </a:solidFill>
              </a:rPr>
              <a:t>Para los miembros del equipo de Hawái estamos</a:t>
            </a:r>
            <a:r>
              <a:rPr lang="es-US" sz="1200" b="0" i="0" u="none" strike="noStrike" baseline="0" dirty="0">
                <a:solidFill>
                  <a:schemeClr val="tx1"/>
                </a:solidFill>
                <a:latin typeface="+mn-lt"/>
                <a:ea typeface="+mn-lt"/>
                <a:cs typeface="+mn-cs"/>
              </a:rPr>
              <a:t> emocionados de ofrecerles una nueva opción de cobertura adicional de Kaiser Permanente para 2026. Este plan proporciona mayor flexibilidad, lo que le permite acceder a la atención médica tanto dentro como fuera de la red de Kaiser Permanente. El plan con cobertura adicional le ofrece más opciones de proveedores mientras que sigue ofreciendo la atención coordinada y de alta calidad por la que Kaiser Permanente es conocida. Puede elegir entre tres niveles de atención: proveedores de Kaiser, proveedores participantes o contratados en la red y proveedores no participantes, dependiendo de sus necesidades y preferencias.</a:t>
            </a:r>
          </a:p>
        </p:txBody>
      </p:sp>
      <p:sp>
        <p:nvSpPr>
          <p:cNvPr id="4" name="Slide Number Placeholder 3">
            <a:extLst>
              <a:ext uri="{FF2B5EF4-FFF2-40B4-BE49-F238E27FC236}">
                <a16:creationId xmlns:a16="http://schemas.microsoft.com/office/drawing/2014/main" id="{3A83C9AB-E688-4F3F-4BA9-182C64A94C26}"/>
              </a:ext>
            </a:extLst>
          </p:cNvPr>
          <p:cNvSpPr>
            <a:spLocks noGrp="1"/>
          </p:cNvSpPr>
          <p:nvPr>
            <p:ph type="sldNum" sz="quarter" idx="5"/>
          </p:nvPr>
        </p:nvSpPr>
        <p:spPr/>
        <p:txBody>
          <a:bodyPr/>
          <a:lstStyle/>
          <a:p>
            <a:pPr>
              <a:defRPr/>
            </a:pPr>
            <a:fld id="{D9FA9201-4A72-4CED-A79E-1C76141D6703}" type="slidenum">
              <a:rPr lang="en-US" smtClean="0"/>
              <a:pPr>
                <a:defRPr/>
              </a:pPr>
              <a:t>23</a:t>
            </a:fld>
            <a:endParaRPr lang="en-US"/>
          </a:p>
        </p:txBody>
      </p:sp>
    </p:spTree>
    <p:extLst>
      <p:ext uri="{BB962C8B-B14F-4D97-AF65-F5344CB8AC3E}">
        <p14:creationId xmlns:p14="http://schemas.microsoft.com/office/powerpoint/2010/main" val="2416695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1A5D604-1B0E-40CF-9281-3FB36555F47B}" type="slidenum">
              <a:rPr lang="en-US" smtClean="0"/>
              <a:t>24</a:t>
            </a:fld>
            <a:endParaRPr lang="en-US" dirty="0"/>
          </a:p>
        </p:txBody>
      </p:sp>
    </p:spTree>
    <p:extLst>
      <p:ext uri="{BB962C8B-B14F-4D97-AF65-F5344CB8AC3E}">
        <p14:creationId xmlns:p14="http://schemas.microsoft.com/office/powerpoint/2010/main" val="223011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Una cuenta de ahorros de salud es una cuenta bancaria personal que puede utilizar para pagar los costos de atención médica de su familia. Una cuenta HSA es como una cuenta de cheques; debe tener dinero en la cuenta para poder gastarlo. </a:t>
            </a:r>
          </a:p>
          <a:p>
            <a:endParaRPr lang="en-US" dirty="0">
              <a:solidFill>
                <a:schemeClr val="tx1"/>
              </a:solidFill>
            </a:endParaRPr>
          </a:p>
          <a:p>
            <a:r>
              <a:rPr lang="es-US" dirty="0">
                <a:solidFill>
                  <a:schemeClr val="tx1"/>
                </a:solidFill>
              </a:rPr>
              <a:t>Siempre y cuando tenga fondos en la cuenta, puede pagar fácilmente por servicios calificados con su tarjeta de la cuenta HSA. </a:t>
            </a:r>
          </a:p>
          <a:p>
            <a:endParaRPr lang="en-US" dirty="0">
              <a:solidFill>
                <a:schemeClr val="tx1"/>
              </a:solidFill>
            </a:endParaRPr>
          </a:p>
          <a:p>
            <a:r>
              <a:rPr lang="es-US" dirty="0">
                <a:solidFill>
                  <a:schemeClr val="tx1"/>
                </a:solidFill>
              </a:rPr>
              <a:t>Si no tiene fondos en su cuenta HSA y debe pagar el desembolso con efectivo o con una cuenta de otro banco, usted puede reembolsarse a sí mismo desde la cuenta HSA en una fecha posterior cuando los fondos estén disponibles.</a:t>
            </a:r>
          </a:p>
          <a:p>
            <a:endParaRPr lang="en-US" dirty="0">
              <a:solidFill>
                <a:schemeClr val="tx1"/>
              </a:solidFill>
            </a:endParaRPr>
          </a:p>
          <a:p>
            <a:r>
              <a:rPr lang="es-US" dirty="0">
                <a:solidFill>
                  <a:schemeClr val="tx1"/>
                </a:solidFill>
              </a:rPr>
              <a:t>Puede elegir hacer aportes a una cuenta HSA desde su cheque de sueldo. Sus aportes a la cuenta HSA se deducirán libres de impuestos y se depositarán en su cuenta HSA. Esto significa que usted pagará menos impuestos sobre el dinero que se lleve a casa, mientras que también pagará los gastos de atención médica libres de impuestos a través de su cuenta HSA.</a:t>
            </a:r>
          </a:p>
          <a:p>
            <a:endParaRPr lang="en-US" dirty="0">
              <a:solidFill>
                <a:schemeClr val="tx1"/>
              </a:solidFill>
            </a:endParaRPr>
          </a:p>
          <a:p>
            <a:pPr defTabSz="914184">
              <a:defRPr/>
            </a:pPr>
            <a:r>
              <a:rPr lang="es-US" dirty="0">
                <a:solidFill>
                  <a:schemeClr val="tx1"/>
                </a:solidFill>
              </a:rPr>
              <a:t>Usted tendrá que reelegir la cantidad que desea poner en su cuenta HSA cada año ya que sus elecciones no se transfieren.</a:t>
            </a:r>
          </a:p>
          <a:p>
            <a:endParaRPr lang="en-US" dirty="0">
              <a:solidFill>
                <a:schemeClr val="tx1"/>
              </a:solidFill>
            </a:endParaRPr>
          </a:p>
          <a:p>
            <a:endParaRPr lang="en-US" dirty="0">
              <a:solidFill>
                <a:schemeClr val="tx1"/>
              </a:solidFill>
            </a:endParaRPr>
          </a:p>
          <a:p>
            <a:r>
              <a:rPr lang="es-US" dirty="0">
                <a:solidFill>
                  <a:schemeClr val="tx1"/>
                </a:solidFill>
              </a:rPr>
              <a:t>Las cuentas HSA se consideran como un triple beneficio de impuestos en el sentido de que usted ahorra dinero en la cuenta libre de impuestos y lo gasta libre de impuestos. Además, después de haber ganado un cierto nivel aportes en la cuenta, ¡su dinero puede comenzar a ganar intereses libres de impuestos también! </a:t>
            </a:r>
          </a:p>
          <a:p>
            <a:endParaRPr lang="en-US" dirty="0">
              <a:solidFill>
                <a:schemeClr val="tx1"/>
              </a:solidFill>
            </a:endParaRPr>
          </a:p>
          <a:p>
            <a:r>
              <a:rPr lang="es-US" dirty="0">
                <a:solidFill>
                  <a:schemeClr val="tx1"/>
                </a:solidFill>
              </a:rPr>
              <a:t>No hay penalización de “úselo o piérdalo” con la cuenta HSA; al final del año, su saldo restante se transferirá al siguiente año del plan. </a:t>
            </a:r>
          </a:p>
          <a:p>
            <a:endParaRPr lang="en-US" dirty="0">
              <a:solidFill>
                <a:schemeClr val="tx1"/>
              </a:solidFill>
            </a:endParaRPr>
          </a:p>
          <a:p>
            <a:r>
              <a:rPr lang="es-US" dirty="0">
                <a:solidFill>
                  <a:schemeClr val="tx1"/>
                </a:solidFill>
              </a:rPr>
              <a:t>Su cuenta HSA también es portátil; si cambia de trabajo o de planes médicos, el dinero va con usted. Usted es dueño de la cuenta y los fondos en ella al igual que cualquier otra cuenta bancaria.</a:t>
            </a:r>
          </a:p>
          <a:p>
            <a:endParaRPr lang="en-US" dirty="0">
              <a:solidFill>
                <a:schemeClr val="tx1"/>
              </a:solidFill>
            </a:endParaRPr>
          </a:p>
          <a:p>
            <a:r>
              <a:rPr lang="es-US" dirty="0">
                <a:solidFill>
                  <a:schemeClr val="tx1"/>
                </a:solidFill>
              </a:rPr>
              <a:t>Recuerde, sin embargo, que la cuenta HSA está diseñada para pagar los gastos de atención médica calificados. Usted puede ser penalizado o gravado por usar el dinero en su cuenta HSA para pagar gastos no elegibles. Guarde recibos de gastos calificados para sus registros. </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25</a:t>
            </a:fld>
            <a:endParaRPr lang="en-US"/>
          </a:p>
        </p:txBody>
      </p:sp>
    </p:spTree>
    <p:extLst>
      <p:ext uri="{BB962C8B-B14F-4D97-AF65-F5344CB8AC3E}">
        <p14:creationId xmlns:p14="http://schemas.microsoft.com/office/powerpoint/2010/main" val="3622485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0" dirty="0">
                <a:solidFill>
                  <a:schemeClr val="tx1"/>
                </a:solidFill>
                <a:effectLst/>
                <a:latin typeface="+mn-lt"/>
                <a:ea typeface="+mn-lt"/>
              </a:rPr>
              <a:t>Si se inscribe en uno de los planes HDHP, tiene la opción de abrir una cuenta de ahorros de salud (HSA) con ventajas fiscales. </a:t>
            </a:r>
            <a:r>
              <a:rPr lang="es-US" dirty="0">
                <a:solidFill>
                  <a:schemeClr val="tx1"/>
                </a:solidFill>
                <a:latin typeface="+mn-lt"/>
                <a:ea typeface="+mn-lt"/>
              </a:rPr>
              <a:t>La cuenta HSA es una cuenta de ahorros opcional que se utiliza para pagar gastos médicos calificados. Una cuenta de ahorros de salud es una cuenta bancaria personal que puede utilizar para pagar los costos de atención médica de su familia. Una cuenta HSA es como una cuenta de cheques; debe tener dinero en la cuenta para poder gastarlo. </a:t>
            </a:r>
          </a:p>
          <a:p>
            <a:endParaRPr lang="en-US" dirty="0">
              <a:solidFill>
                <a:schemeClr val="tx1"/>
              </a:solidFill>
              <a:latin typeface="+mn-lt"/>
            </a:endParaRPr>
          </a:p>
          <a:p>
            <a:r>
              <a:rPr lang="es-US" dirty="0">
                <a:solidFill>
                  <a:schemeClr val="tx1"/>
                </a:solidFill>
                <a:latin typeface="+mn-lt"/>
              </a:rPr>
              <a:t>Siempre y cuando tenga fondos en la cuenta, puede pagar fácilmente por servicios calificados con su tarjeta de la cuenta HSA. Si no tiene fondos en su cuenta HSA y debe pagar el desembolso con efectivo o con una cuenta de otro banco, usted puede reembolsarse a sí mismo desde la cuenta HSA en una fecha posterior cuando los fondos estén disponibles.</a:t>
            </a:r>
          </a:p>
          <a:p>
            <a:endParaRPr lang="en-US" dirty="0">
              <a:solidFill>
                <a:schemeClr val="tx1"/>
              </a:solidFill>
              <a:latin typeface="+mn-lt"/>
            </a:endParaRPr>
          </a:p>
          <a:p>
            <a:r>
              <a:rPr lang="es-US" dirty="0">
                <a:solidFill>
                  <a:schemeClr val="tx1"/>
                </a:solidFill>
                <a:latin typeface="+mn-lt"/>
              </a:rPr>
              <a:t>Puede elegir hacer aportes a una cuenta HSA desde su cheque de sueldo. Sus aportes a la cuenta HSA se deducirán libres de impuestos y se depositarán en su cuenta HSA. Esto significa que usted pagará menos impuestos sobre el dinero que se lleve a casa, mientras que también pagará los gastos de atención médica libres de impuestos a través de su cuenta HSA.</a:t>
            </a:r>
          </a:p>
          <a:p>
            <a:endParaRPr lang="en-US" dirty="0">
              <a:solidFill>
                <a:schemeClr val="tx1"/>
              </a:solidFill>
              <a:latin typeface="+mn-lt"/>
            </a:endParaRPr>
          </a:p>
          <a:p>
            <a:pPr marL="0" marR="0" lvl="0" indent="0" algn="l" defTabSz="914184" rtl="0" eaLnBrk="1" fontAlgn="auto" latinLnBrk="0" hangingPunct="1">
              <a:lnSpc>
                <a:spcPct val="100000"/>
              </a:lnSpc>
              <a:spcBef>
                <a:spcPts val="0"/>
              </a:spcBef>
              <a:spcAft>
                <a:spcPts val="0"/>
              </a:spcAft>
              <a:buClrTx/>
              <a:buSzTx/>
              <a:buFontTx/>
              <a:buNone/>
              <a:tabLst/>
              <a:defRPr/>
            </a:pPr>
            <a:r>
              <a:rPr lang="es-US" dirty="0">
                <a:solidFill>
                  <a:schemeClr val="tx1"/>
                </a:solidFill>
                <a:latin typeface="+mn-lt"/>
                <a:ea typeface="+mn-lt"/>
              </a:rPr>
              <a:t>Usted tendrá que reelegir la cantidad que desea poner en su cuenta HSA cada año ya que sus elecciones no se transfieren. Por favor tome en cuenta:</a:t>
            </a:r>
            <a:r>
              <a:rPr lang="es-US" sz="1200" b="0" dirty="0">
                <a:solidFill>
                  <a:schemeClr val="tx1"/>
                </a:solidFill>
                <a:effectLst/>
                <a:latin typeface="+mn-lt"/>
                <a:ea typeface="+mn-lt"/>
              </a:rPr>
              <a:t> si actualmente está inscrito en una cuenta flexible de gastos (FSA), debe tener un saldo de $0 para contribuir a la cuenta HSA a partir del 1º de enero de 2026. </a:t>
            </a:r>
          </a:p>
          <a:p>
            <a:pPr defTabSz="914184">
              <a:defRPr/>
            </a:pPr>
            <a:endParaRPr lang="en-US" dirty="0">
              <a:solidFill>
                <a:schemeClr val="tx1"/>
              </a:solidFill>
              <a:latin typeface="+mn-lt"/>
            </a:endParaRPr>
          </a:p>
          <a:p>
            <a:pPr defTabSz="914184">
              <a:defRPr/>
            </a:pPr>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solidFill>
                  <a:schemeClr val="tx1"/>
                </a:solidFill>
                <a:latin typeface="+mn-lt"/>
              </a:rPr>
              <a:t>Puede usar su tarjeta de débito o enviar sus gastos para reembolsarse a sí mismo.</a:t>
            </a:r>
          </a:p>
          <a:p>
            <a:endParaRPr lang="en-US" dirty="0">
              <a:solidFill>
                <a:schemeClr val="tx1"/>
              </a:solidFill>
              <a:latin typeface="+mn-lt"/>
            </a:endParaRPr>
          </a:p>
          <a:p>
            <a:r>
              <a:rPr lang="es-US" dirty="0">
                <a:solidFill>
                  <a:schemeClr val="tx1"/>
                </a:solidFill>
                <a:latin typeface="+mn-lt"/>
              </a:rPr>
              <a:t>Puede contribuir a una cuenta HSA solo si está inscrito en un plan de salud con un deducible alto y no tiene cobertura por otro plan médico o cuenta flexible de gastos, excepto por la cuenta flexible de gastos de propósito limitado, que discutiremos en un momento. </a:t>
            </a:r>
          </a:p>
          <a:p>
            <a:endParaRPr lang="en-US" dirty="0">
              <a:solidFill>
                <a:schemeClr val="tx1"/>
              </a:solidFill>
              <a:latin typeface="+mn-lt"/>
            </a:endParaRPr>
          </a:p>
          <a:p>
            <a:r>
              <a:rPr lang="es-US" dirty="0">
                <a:solidFill>
                  <a:schemeClr val="tx1"/>
                </a:solidFill>
                <a:latin typeface="+mn-lt"/>
              </a:rPr>
              <a:t>Si en algún momento cambia de plan médico y ya no está inscrito en el plan HDHP, ya no puede contribuir a su cuenta HSA. Sin embargo, aún puede usar los fondos de su cuenta HSA para pagar gastos médicos calificados. </a:t>
            </a:r>
          </a:p>
          <a:p>
            <a:endParaRPr lang="en-US" dirty="0">
              <a:solidFill>
                <a:schemeClr val="tx1"/>
              </a:solidFill>
              <a:latin typeface="+mn-lt"/>
            </a:endParaRPr>
          </a:p>
          <a:p>
            <a:r>
              <a:rPr lang="es-US" dirty="0">
                <a:solidFill>
                  <a:schemeClr val="tx1"/>
                </a:solidFill>
                <a:latin typeface="+mn-lt"/>
              </a:rPr>
              <a:t>¿Sabía que obtiene una triple ventaja fiscal con una cuenta HSA? He aquí cómo:</a:t>
            </a:r>
          </a:p>
          <a:p>
            <a:r>
              <a:rPr lang="es-US" dirty="0">
                <a:solidFill>
                  <a:schemeClr val="tx1"/>
                </a:solidFill>
                <a:latin typeface="+mn-lt"/>
              </a:rPr>
              <a:t>1 - Los aportes que usted hace a su cuenta HSA se hacen a través de la deducción de nómina sobre una base antes de impuestos</a:t>
            </a:r>
          </a:p>
          <a:p>
            <a:r>
              <a:rPr lang="es-US" dirty="0">
                <a:solidFill>
                  <a:schemeClr val="tx1"/>
                </a:solidFill>
                <a:latin typeface="+mn-lt"/>
              </a:rPr>
              <a:t>2 - El dinero en su cuenta (incluyendo los intereses y las ganancias de inversión) crece libre de impuestos.</a:t>
            </a:r>
          </a:p>
          <a:p>
            <a:r>
              <a:rPr lang="es-US" dirty="0">
                <a:solidFill>
                  <a:schemeClr val="tx1"/>
                </a:solidFill>
                <a:latin typeface="+mn-lt"/>
              </a:rPr>
              <a:t>3 - Los fondos se retiran libres de impuestos para pagar los gastos médicos calificados</a:t>
            </a:r>
          </a:p>
          <a:p>
            <a:endParaRPr lang="en-US" dirty="0">
              <a:solidFill>
                <a:schemeClr val="tx1"/>
              </a:solidFill>
              <a:latin typeface="+mn-lt"/>
            </a:endParaRPr>
          </a:p>
          <a:p>
            <a:r>
              <a:rPr lang="es-US" dirty="0">
                <a:solidFill>
                  <a:schemeClr val="tx1"/>
                </a:solidFill>
                <a:latin typeface="+mn-lt"/>
              </a:rPr>
              <a:t>Más grandes beneficios de una cuenta HSA:</a:t>
            </a:r>
          </a:p>
          <a:p>
            <a:endParaRPr lang="en-US" dirty="0">
              <a:solidFill>
                <a:schemeClr val="tx1"/>
              </a:solidFill>
              <a:latin typeface="+mn-lt"/>
            </a:endParaRPr>
          </a:p>
          <a:p>
            <a:r>
              <a:rPr lang="es-US" dirty="0">
                <a:solidFill>
                  <a:schemeClr val="tx1"/>
                </a:solidFill>
                <a:latin typeface="+mn-lt"/>
              </a:rPr>
              <a:t>No hay penalización de “úselo o piérdalo” con la cuenta HSA; al final del año, su saldo restante se transferirá al siguiente año del plan. </a:t>
            </a:r>
          </a:p>
          <a:p>
            <a:endParaRPr lang="en-US" dirty="0">
              <a:solidFill>
                <a:schemeClr val="tx1"/>
              </a:solidFill>
              <a:latin typeface="+mn-lt"/>
            </a:endParaRPr>
          </a:p>
          <a:p>
            <a:r>
              <a:rPr lang="es-US" dirty="0">
                <a:solidFill>
                  <a:schemeClr val="tx1"/>
                </a:solidFill>
                <a:latin typeface="+mn-lt"/>
              </a:rPr>
              <a:t>Su cuenta HSA también es portátil; si cambia de trabajo o de planes médicos, el dinero va con usted. Usted es dueño de la cuenta y los fondos en ella al igual que cualquier otra cuenta bancaria.</a:t>
            </a:r>
          </a:p>
          <a:p>
            <a:endParaRPr lang="en-US" dirty="0">
              <a:solidFill>
                <a:schemeClr val="tx1"/>
              </a:solidFill>
              <a:latin typeface="+mn-lt"/>
            </a:endParaRPr>
          </a:p>
          <a:p>
            <a:r>
              <a:rPr lang="es-US" dirty="0">
                <a:solidFill>
                  <a:schemeClr val="tx1"/>
                </a:solidFill>
                <a:latin typeface="+mn-lt"/>
              </a:rPr>
              <a:t>Recuerde, sin embargo, que la cuenta HSA está diseñada para pagar los gastos de atención médica calificados. Usted puede ser penalizado o gravado por usar el dinero en su cuenta HSA para pagar gastos no elegibles. Guarde recibos de gastos calificados para sus registros</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solidFill>
                  <a:schemeClr val="tx1"/>
                </a:solidFill>
                <a:latin typeface="+mn-lt"/>
              </a:rPr>
              <a:t>Aquí tiene una nota importante: si está cerca de la edad de inscripción a Medicare. No puede contribuir a una cuenta HSA si está inscrito en cualquier parte de Medicare. Por lo tanto, es posible que desee posponer la inscripción. Asegúrese de comunicarse con su oficina local del Seguro Social para discutir sus opciones y elegibilidad, ya que retrasar la inscripción a Medicare puede incurrir en sanciones.</a:t>
            </a:r>
          </a:p>
          <a:p>
            <a:endParaRPr lang="en-US" dirty="0">
              <a:solidFill>
                <a:schemeClr val="tx1"/>
              </a:solidFill>
              <a:latin typeface="+mn-lt"/>
            </a:endParaRP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26</a:t>
            </a:fld>
            <a:endParaRPr lang="en-US"/>
          </a:p>
        </p:txBody>
      </p:sp>
    </p:spTree>
    <p:extLst>
      <p:ext uri="{BB962C8B-B14F-4D97-AF65-F5344CB8AC3E}">
        <p14:creationId xmlns:p14="http://schemas.microsoft.com/office/powerpoint/2010/main" val="428499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s-US" baseline="0" dirty="0">
                <a:solidFill>
                  <a:schemeClr val="tx1"/>
                </a:solidFill>
                <a:latin typeface="+mn-lt"/>
              </a:rPr>
              <a:t>Hay varios criterios de elegibilidad obligatorios que debe cumplir para abrir y contribuir a una cuenta HSA durante el año del plan </a:t>
            </a:r>
            <a:r>
              <a:rPr lang="es-US" dirty="0">
                <a:solidFill>
                  <a:schemeClr val="tx1"/>
                </a:solidFill>
                <a:latin typeface="+mn-lt"/>
              </a:rPr>
              <a:t>debido a la</a:t>
            </a:r>
            <a:r>
              <a:rPr lang="es-US" baseline="0" dirty="0">
                <a:solidFill>
                  <a:schemeClr val="tx1"/>
                </a:solidFill>
                <a:latin typeface="+mn-lt"/>
              </a:rPr>
              <a:t> ventaja</a:t>
            </a:r>
            <a:r>
              <a:rPr lang="es-US" dirty="0">
                <a:solidFill>
                  <a:schemeClr val="tx1"/>
                </a:solidFill>
                <a:latin typeface="+mn-lt"/>
              </a:rPr>
              <a:t> fiscal favorecida</a:t>
            </a:r>
            <a:r>
              <a:rPr lang="es-US" baseline="0" dirty="0">
                <a:solidFill>
                  <a:schemeClr val="tx1"/>
                </a:solidFill>
                <a:latin typeface="+mn-lt"/>
              </a:rPr>
              <a:t> de tener una cuenta HSA. </a:t>
            </a:r>
          </a:p>
          <a:p>
            <a:pPr>
              <a:spcBef>
                <a:spcPct val="0"/>
              </a:spcBef>
            </a:pPr>
            <a:endParaRPr lang="en-US" baseline="0" dirty="0">
              <a:solidFill>
                <a:schemeClr val="tx1"/>
              </a:solidFill>
              <a:latin typeface="+mn-lt"/>
            </a:endParaRPr>
          </a:p>
          <a:p>
            <a:pPr>
              <a:spcBef>
                <a:spcPct val="0"/>
              </a:spcBef>
            </a:pPr>
            <a:r>
              <a:rPr lang="es-US" baseline="0" dirty="0">
                <a:solidFill>
                  <a:schemeClr val="tx1"/>
                </a:solidFill>
                <a:latin typeface="+mn-lt"/>
              </a:rPr>
              <a:t>Debe estar inscrito en uno de nuestros planes HDHP. </a:t>
            </a:r>
          </a:p>
          <a:p>
            <a:pPr>
              <a:spcBef>
                <a:spcPct val="0"/>
              </a:spcBef>
            </a:pPr>
            <a:endParaRPr lang="en-US" baseline="0" dirty="0">
              <a:solidFill>
                <a:schemeClr val="tx1"/>
              </a:solidFill>
              <a:latin typeface="+mn-lt"/>
            </a:endParaRPr>
          </a:p>
          <a:p>
            <a:pPr>
              <a:spcBef>
                <a:spcPct val="0"/>
              </a:spcBef>
            </a:pPr>
            <a:r>
              <a:rPr lang="es-US" baseline="0" dirty="0">
                <a:solidFill>
                  <a:schemeClr val="tx1"/>
                </a:solidFill>
                <a:latin typeface="+mn-lt"/>
              </a:rPr>
              <a:t>No puede inscribirse en un plan PPO tradicional a través del plan patrocinado por el empleador de su cónyuge. </a:t>
            </a:r>
          </a:p>
          <a:p>
            <a:pPr>
              <a:spcBef>
                <a:spcPct val="0"/>
              </a:spcBef>
            </a:pPr>
            <a:endParaRPr lang="en-US" baseline="0" dirty="0">
              <a:solidFill>
                <a:schemeClr val="tx1"/>
              </a:solidFill>
              <a:latin typeface="+mn-lt"/>
            </a:endParaRPr>
          </a:p>
          <a:p>
            <a:pPr>
              <a:spcBef>
                <a:spcPct val="0"/>
              </a:spcBef>
            </a:pPr>
            <a:r>
              <a:rPr lang="es-US" baseline="0" dirty="0">
                <a:solidFill>
                  <a:schemeClr val="tx1"/>
                </a:solidFill>
                <a:latin typeface="+mn-lt"/>
              </a:rPr>
              <a:t>No puede estar inscrito o ser elegible para Medicare, Medicaid, TRICARE ni otro programa patrocinado por el gobierno.</a:t>
            </a:r>
          </a:p>
          <a:p>
            <a:pPr>
              <a:spcBef>
                <a:spcPct val="0"/>
              </a:spcBef>
            </a:pPr>
            <a:endParaRPr lang="en-US" baseline="0" dirty="0">
              <a:solidFill>
                <a:schemeClr val="tx1"/>
              </a:solidFill>
              <a:latin typeface="+mn-lt"/>
            </a:endParaRPr>
          </a:p>
          <a:p>
            <a:pPr>
              <a:spcBef>
                <a:spcPct val="0"/>
              </a:spcBef>
            </a:pPr>
            <a:r>
              <a:rPr lang="es-US" baseline="0" dirty="0">
                <a:solidFill>
                  <a:schemeClr val="tx1"/>
                </a:solidFill>
                <a:latin typeface="+mn-lt"/>
              </a:rPr>
              <a:t>Tampoco pudo haber recibido beneficios de asuntos de veteranos en los últimos 3 meses. </a:t>
            </a:r>
          </a:p>
          <a:p>
            <a:pPr>
              <a:spcBef>
                <a:spcPct val="0"/>
              </a:spcBef>
            </a:pPr>
            <a:endParaRPr lang="en-US" baseline="0" dirty="0">
              <a:solidFill>
                <a:schemeClr val="tx1"/>
              </a:solidFill>
              <a:latin typeface="+mn-lt"/>
            </a:endParaRPr>
          </a:p>
          <a:p>
            <a:pPr>
              <a:spcBef>
                <a:spcPct val="0"/>
              </a:spcBef>
            </a:pPr>
            <a:r>
              <a:rPr lang="es-US" baseline="0" dirty="0">
                <a:solidFill>
                  <a:schemeClr val="tx1"/>
                </a:solidFill>
                <a:latin typeface="+mn-lt"/>
              </a:rPr>
              <a:t>No puede abrir y aportar a una cuenta HSA si está designado como dependiente en la declaración de impuestos de otra persona.</a:t>
            </a:r>
          </a:p>
          <a:p>
            <a:pPr>
              <a:spcBef>
                <a:spcPct val="0"/>
              </a:spcBef>
            </a:pPr>
            <a:endParaRPr lang="en-US" baseline="0" dirty="0">
              <a:solidFill>
                <a:schemeClr val="tx1"/>
              </a:solidFill>
              <a:latin typeface="+mn-lt"/>
            </a:endParaRPr>
          </a:p>
          <a:p>
            <a:pPr defTabSz="914184">
              <a:spcBef>
                <a:spcPct val="0"/>
              </a:spcBef>
              <a:defRPr/>
            </a:pPr>
            <a:r>
              <a:rPr lang="es-US" baseline="0" dirty="0">
                <a:solidFill>
                  <a:schemeClr val="tx1"/>
                </a:solidFill>
                <a:latin typeface="+mn-lt"/>
              </a:rPr>
              <a:t>Finalmente, usted no puede estar cubierto por su propia cuenta FSA o la de su cónyuge.</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27</a:t>
            </a:fld>
            <a:endParaRPr lang="en-US"/>
          </a:p>
        </p:txBody>
      </p:sp>
    </p:spTree>
    <p:extLst>
      <p:ext uri="{BB962C8B-B14F-4D97-AF65-F5344CB8AC3E}">
        <p14:creationId xmlns:p14="http://schemas.microsoft.com/office/powerpoint/2010/main" val="2082346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Revisemos cómo los </a:t>
            </a:r>
            <a:r>
              <a:rPr lang="es-US" baseline="0" dirty="0">
                <a:solidFill>
                  <a:schemeClr val="tx1"/>
                </a:solidFill>
              </a:rPr>
              <a:t>ahorros en impuestos de su cuenta HSA benefician su cuenta. </a:t>
            </a:r>
          </a:p>
          <a:p>
            <a:endParaRPr lang="en-US" baseline="0" dirty="0">
              <a:solidFill>
                <a:schemeClr val="tx1"/>
              </a:solidFill>
            </a:endParaRPr>
          </a:p>
          <a:p>
            <a:r>
              <a:rPr lang="es-US" baseline="0" dirty="0">
                <a:solidFill>
                  <a:schemeClr val="tx1"/>
                </a:solidFill>
              </a:rPr>
              <a:t>En este ejemplo gana $2,000 por cheque de sueldo. </a:t>
            </a:r>
          </a:p>
          <a:p>
            <a:endParaRPr lang="en-US" baseline="0" dirty="0">
              <a:solidFill>
                <a:schemeClr val="tx1"/>
              </a:solidFill>
            </a:endParaRPr>
          </a:p>
          <a:p>
            <a:r>
              <a:rPr lang="es-US" baseline="0" dirty="0">
                <a:solidFill>
                  <a:schemeClr val="tx1"/>
                </a:solidFill>
              </a:rPr>
              <a:t>En el primer escenario decide no contribuir en su cuenta HSA. </a:t>
            </a:r>
          </a:p>
          <a:p>
            <a:endParaRPr lang="en-US" baseline="0" dirty="0">
              <a:solidFill>
                <a:schemeClr val="tx1"/>
              </a:solidFill>
            </a:endParaRPr>
          </a:p>
          <a:p>
            <a:r>
              <a:rPr lang="es-US" baseline="0" dirty="0">
                <a:solidFill>
                  <a:schemeClr val="tx1"/>
                </a:solidFill>
              </a:rPr>
              <a:t>Después de aplicar un impuesto federal general sobre los ingresos a su ingreso mensual, usted tiene $1,500 dólares restantes. </a:t>
            </a:r>
          </a:p>
          <a:p>
            <a:endParaRPr lang="en-US" dirty="0">
              <a:solidFill>
                <a:schemeClr val="tx1"/>
              </a:solidFill>
            </a:endParaRPr>
          </a:p>
          <a:p>
            <a:r>
              <a:rPr lang="es-US" dirty="0">
                <a:solidFill>
                  <a:schemeClr val="tx1"/>
                </a:solidFill>
              </a:rPr>
              <a:t>En el escenario 2 también ganas $2,000 dólares por cheque de sueldo</a:t>
            </a:r>
            <a:r>
              <a:rPr lang="es-US" baseline="0" dirty="0">
                <a:solidFill>
                  <a:schemeClr val="tx1"/>
                </a:solidFill>
              </a:rPr>
              <a:t>, pero elige contribuir $500 por cheque de sueldo a su cuenta HSA. </a:t>
            </a:r>
          </a:p>
          <a:p>
            <a:endParaRPr lang="en-US" baseline="0" dirty="0">
              <a:solidFill>
                <a:schemeClr val="tx1"/>
              </a:solidFill>
            </a:endParaRPr>
          </a:p>
          <a:p>
            <a:r>
              <a:rPr lang="es-US" baseline="0" dirty="0">
                <a:solidFill>
                  <a:schemeClr val="tx1"/>
                </a:solidFill>
              </a:rPr>
              <a:t>Dado que usted está depositando los fondos a su cuenta HSA libres de impuestos, solo se le grava la misma cantidad de los impuestos pero solamente sobre $1,500 de su cheque de sueldo total. </a:t>
            </a:r>
          </a:p>
          <a:p>
            <a:endParaRPr lang="en-US" baseline="0" dirty="0">
              <a:solidFill>
                <a:schemeClr val="tx1"/>
              </a:solidFill>
            </a:endParaRPr>
          </a:p>
          <a:p>
            <a:r>
              <a:rPr lang="es-US" baseline="0" dirty="0">
                <a:solidFill>
                  <a:schemeClr val="tx1"/>
                </a:solidFill>
              </a:rPr>
              <a:t>Ahora tiene los $500 de sus ahorros en su cuenta HSA más $1,125 de ingresos después de impuestos para contribuir a los gastos elegibles. Lo cual por supuesto, este ahorro se vuelve mayor a medida que elige poner más en su cuenta HSA hasta los límites anuales del IRS que discutimos anteriormente.</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28</a:t>
            </a:fld>
            <a:endParaRPr lang="en-US"/>
          </a:p>
        </p:txBody>
      </p:sp>
    </p:spTree>
    <p:extLst>
      <p:ext uri="{BB962C8B-B14F-4D97-AF65-F5344CB8AC3E}">
        <p14:creationId xmlns:p14="http://schemas.microsoft.com/office/powerpoint/2010/main" val="72583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latin typeface="+mn-lt"/>
                <a:ea typeface="+mn-lt"/>
                <a:cs typeface="+mn-cs"/>
              </a:rPr>
              <a:t>No habrá ningún cambio en nuestro plan con cuenta FSA, sino un cambio en los proveedores. Como recordatorio, su cuenta FSA es una manera fácil para que usted mantenga más de su pago para llevar a casa mediante el uso de dinero antes de impuestos para los gastos elegibles. Estos planes son administrados por </a:t>
            </a:r>
            <a:r>
              <a:rPr lang="es-US" dirty="0" err="1">
                <a:solidFill>
                  <a:schemeClr val="tx1"/>
                </a:solidFill>
                <a:latin typeface="+mn-lt"/>
                <a:ea typeface="+mn-lt"/>
                <a:cs typeface="+mn-cs"/>
              </a:rPr>
              <a:t>WageWorks</a:t>
            </a:r>
            <a:r>
              <a:rPr lang="es-US" dirty="0">
                <a:solidFill>
                  <a:schemeClr val="tx1"/>
                </a:solidFill>
                <a:latin typeface="+mn-lt"/>
                <a:ea typeface="+mn-lt"/>
                <a:cs typeface="+mn-cs"/>
              </a:rPr>
              <a:t> o </a:t>
            </a:r>
            <a:r>
              <a:rPr lang="es-US" dirty="0" err="1">
                <a:solidFill>
                  <a:schemeClr val="tx1"/>
                </a:solidFill>
                <a:latin typeface="+mn-lt"/>
                <a:ea typeface="+mn-lt"/>
                <a:cs typeface="+mn-cs"/>
              </a:rPr>
              <a:t>HealthEquity</a:t>
            </a:r>
            <a:r>
              <a:rPr lang="es-US" dirty="0">
                <a:solidFill>
                  <a:schemeClr val="tx1"/>
                </a:solidFill>
                <a:latin typeface="+mn-lt"/>
                <a:ea typeface="+mn-lt"/>
                <a:cs typeface="+mn-cs"/>
              </a:rPr>
              <a:t>. </a:t>
            </a:r>
            <a:r>
              <a:rPr lang="es-US" sz="1200" b="0" i="0" u="none" strike="noStrike" baseline="0" dirty="0">
                <a:solidFill>
                  <a:schemeClr val="tx1"/>
                </a:solidFill>
                <a:latin typeface="+mn-lt"/>
                <a:ea typeface="+mn-lt"/>
                <a:cs typeface="+mn-cs"/>
              </a:rPr>
              <a:t>Si usted se inscribió en el PPO o cualquier otro plan que no sea de salud con un deducible alto, usted es elegible para la cuenta flexible de gastos de atención médica</a:t>
            </a:r>
          </a:p>
          <a:p>
            <a:pPr defTabSz="931774">
              <a:defRPr/>
            </a:pPr>
            <a:endParaRPr lang="en-US" baseline="0" dirty="0">
              <a:solidFill>
                <a:schemeClr val="tx1"/>
              </a:solidFill>
              <a:latin typeface="+mn-lt"/>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s-US" sz="1200" b="1" dirty="0">
                <a:solidFill>
                  <a:schemeClr val="tx1"/>
                </a:solidFill>
                <a:latin typeface="+mn-lt"/>
                <a:cs typeface="Segoe UI" panose="020B0502040204020203" pitchFamily="34" charset="0"/>
              </a:rPr>
              <a:t>Al final del año, puede transferir hasta $680 al año del plan 2026.</a:t>
            </a:r>
            <a:r>
              <a:rPr lang="es-US" sz="1200" dirty="0">
                <a:solidFill>
                  <a:schemeClr val="tx1"/>
                </a:solidFill>
                <a:latin typeface="+mn-lt"/>
                <a:cs typeface="Segoe UI" panose="020B0502040204020203" pitchFamily="34" charset="0"/>
              </a:rPr>
              <a:t> Perderá cualquier saldo que supere los $680</a:t>
            </a:r>
          </a:p>
          <a:p>
            <a:endParaRPr lang="en-US" dirty="0">
              <a:solidFill>
                <a:schemeClr val="tx1"/>
              </a:solidFill>
              <a:latin typeface="+mn-lt"/>
            </a:endParaRPr>
          </a:p>
          <a:p>
            <a:r>
              <a:rPr lang="es-US" b="0" dirty="0">
                <a:solidFill>
                  <a:schemeClr val="tx1"/>
                </a:solidFill>
                <a:latin typeface="+mn-lt"/>
              </a:rPr>
              <a:t>La cuenta FSA de atención médica</a:t>
            </a:r>
          </a:p>
          <a:p>
            <a:pPr marL="174708" indent="-174708">
              <a:buClr>
                <a:schemeClr val="bg1">
                  <a:lumMod val="50000"/>
                </a:schemeClr>
              </a:buClr>
              <a:buFont typeface="Arial" panose="020B0604020202020204" pitchFamily="34" charset="0"/>
              <a:buChar char="•"/>
            </a:pPr>
            <a:r>
              <a:rPr lang="es-US" b="0" dirty="0">
                <a:solidFill>
                  <a:schemeClr val="tx1"/>
                </a:solidFill>
                <a:latin typeface="+mn-lt"/>
              </a:rPr>
              <a:t>Cubre gastos de desembolsos</a:t>
            </a:r>
            <a:r>
              <a:rPr lang="es-US" b="1" dirty="0">
                <a:solidFill>
                  <a:schemeClr val="tx1"/>
                </a:solidFill>
                <a:latin typeface="+mn-lt"/>
              </a:rPr>
              <a:t> médicos</a:t>
            </a:r>
            <a:r>
              <a:rPr lang="es-US" b="0" dirty="0">
                <a:solidFill>
                  <a:schemeClr val="tx1"/>
                </a:solidFill>
                <a:latin typeface="+mn-lt"/>
              </a:rPr>
              <a:t>, dentales y de la vista elegibles</a:t>
            </a:r>
          </a:p>
          <a:p>
            <a:pPr marL="174708" indent="-174708">
              <a:buClr>
                <a:schemeClr val="bg1">
                  <a:lumMod val="50000"/>
                </a:schemeClr>
              </a:buClr>
              <a:buFont typeface="Arial" panose="020B0604020202020204" pitchFamily="34" charset="0"/>
              <a:buChar char="•"/>
            </a:pPr>
            <a:r>
              <a:rPr lang="es-US" b="0" dirty="0">
                <a:solidFill>
                  <a:schemeClr val="tx1"/>
                </a:solidFill>
                <a:latin typeface="+mn-lt"/>
              </a:rPr>
              <a:t>Por ejemplo: copagos, coaseguro, exámenes de la vista, medicamentos recetados y ciertos medicamentos de venta libre</a:t>
            </a:r>
          </a:p>
          <a:p>
            <a:pPr marL="174708" indent="-174708">
              <a:buClr>
                <a:schemeClr val="bg1">
                  <a:lumMod val="50000"/>
                </a:schemeClr>
              </a:buClr>
              <a:buFont typeface="Arial" panose="020B0604020202020204" pitchFamily="34" charset="0"/>
              <a:buChar char="•"/>
            </a:pPr>
            <a:endParaRPr lang="en-US" b="0" dirty="0">
              <a:solidFill>
                <a:schemeClr val="tx1"/>
              </a:solidFill>
              <a:latin typeface="+mn-lt"/>
            </a:endParaRPr>
          </a:p>
          <a:p>
            <a:pPr>
              <a:buClr>
                <a:schemeClr val="bg1">
                  <a:lumMod val="50000"/>
                </a:schemeClr>
              </a:buClr>
            </a:pPr>
            <a:r>
              <a:rPr lang="es-US" b="0" dirty="0">
                <a:solidFill>
                  <a:schemeClr val="tx1"/>
                </a:solidFill>
                <a:latin typeface="+mn-lt"/>
              </a:rPr>
              <a:t>A continuación, hablaremos de la cuenta FSA de propósito limitado.</a:t>
            </a:r>
          </a:p>
          <a:p>
            <a:pPr>
              <a:buClr>
                <a:schemeClr val="bg1">
                  <a:lumMod val="50000"/>
                </a:schemeClr>
              </a:buClr>
            </a:pPr>
            <a:endParaRPr lang="en-US" b="0" dirty="0">
              <a:solidFill>
                <a:schemeClr val="tx1"/>
              </a:solidFill>
              <a:latin typeface="+mn-lt"/>
            </a:endParaRPr>
          </a:p>
          <a:p>
            <a:pPr defTabSz="931774" eaLnBrk="0" fontAlgn="base" hangingPunct="0">
              <a:spcBef>
                <a:spcPct val="30000"/>
              </a:spcBef>
              <a:spcAft>
                <a:spcPct val="0"/>
              </a:spcAft>
              <a:defRPr/>
            </a:pPr>
            <a:endParaRPr lang="en-US" dirty="0">
              <a:solidFill>
                <a:schemeClr val="tx1"/>
              </a:solidFill>
              <a:latin typeface="+mn-lt"/>
            </a:endParaRPr>
          </a:p>
          <a:p>
            <a:pPr defTabSz="931774" eaLnBrk="0" fontAlgn="base" hangingPunct="0">
              <a:spcBef>
                <a:spcPct val="30000"/>
              </a:spcBef>
              <a:spcAft>
                <a:spcPct val="0"/>
              </a:spcAft>
              <a:defRPr/>
            </a:pPr>
            <a:r>
              <a:rPr lang="es-US" dirty="0">
                <a:solidFill>
                  <a:schemeClr val="tx1"/>
                </a:solidFill>
                <a:latin typeface="+mn-lt"/>
              </a:rPr>
              <a:t>Los gastos elegibles incluyen copagos del plan dental, deducibles y coaseguro; gastos de ortodoncia y gastos de atención de la vista como lentes de contacto, anteojos y cirugía LASIK.</a:t>
            </a:r>
          </a:p>
          <a:p>
            <a:pPr>
              <a:buClr>
                <a:schemeClr val="bg1">
                  <a:lumMod val="50000"/>
                </a:schemeClr>
              </a:buClr>
            </a:pPr>
            <a:endParaRPr lang="en-US" b="0" dirty="0">
              <a:solidFill>
                <a:schemeClr val="tx1"/>
              </a:solidFill>
              <a:latin typeface="+mn-lt"/>
            </a:endParaRPr>
          </a:p>
          <a:p>
            <a:pPr>
              <a:buClr>
                <a:schemeClr val="bg1">
                  <a:lumMod val="50000"/>
                </a:schemeClr>
              </a:buClr>
            </a:pPr>
            <a:endParaRPr lang="en-US" baseline="0"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29</a:t>
            </a:fld>
            <a:endParaRPr lang="en-US"/>
          </a:p>
        </p:txBody>
      </p:sp>
    </p:spTree>
    <p:extLst>
      <p:ext uri="{BB962C8B-B14F-4D97-AF65-F5344CB8AC3E}">
        <p14:creationId xmlns:p14="http://schemas.microsoft.com/office/powerpoint/2010/main" val="327960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dirty="0">
                <a:solidFill>
                  <a:schemeClr val="tx1"/>
                </a:solidFill>
                <a:latin typeface="+mn-lt"/>
              </a:rPr>
              <a:t>Estamos muy contentos de compartir actualizaciones sobre dos importantes programas de salud disponibles para usted sin costo.</a:t>
            </a:r>
          </a:p>
          <a:p>
            <a:endParaRPr lang="en-US" sz="1200" dirty="0">
              <a:solidFill>
                <a:schemeClr val="tx1"/>
              </a:solidFill>
              <a:latin typeface="+mn-lt"/>
            </a:endParaRPr>
          </a:p>
          <a:p>
            <a:r>
              <a:rPr lang="es-US" sz="1200" b="1" dirty="0" err="1">
                <a:solidFill>
                  <a:schemeClr val="tx1"/>
                </a:solidFill>
                <a:latin typeface="+mn-lt"/>
              </a:rPr>
              <a:t>Virta</a:t>
            </a:r>
            <a:r>
              <a:rPr lang="es-US" sz="1200" b="1" dirty="0">
                <a:solidFill>
                  <a:schemeClr val="tx1"/>
                </a:solidFill>
                <a:latin typeface="+mn-lt"/>
              </a:rPr>
              <a:t>: para perder peso y revertir la diabetes</a:t>
            </a:r>
          </a:p>
          <a:p>
            <a:endParaRPr lang="en-US" sz="1200" dirty="0">
              <a:solidFill>
                <a:schemeClr val="tx1"/>
              </a:solidFill>
              <a:latin typeface="+mn-lt"/>
            </a:endParaRPr>
          </a:p>
          <a:p>
            <a:r>
              <a:rPr lang="es-US" sz="1200" dirty="0">
                <a:solidFill>
                  <a:schemeClr val="tx1"/>
                </a:solidFill>
                <a:latin typeface="+mn-lt"/>
              </a:rPr>
              <a:t>En primer lugar, </a:t>
            </a:r>
            <a:r>
              <a:rPr lang="es-US" sz="1200" dirty="0" err="1">
                <a:solidFill>
                  <a:schemeClr val="tx1"/>
                </a:solidFill>
                <a:latin typeface="+mn-lt"/>
              </a:rPr>
              <a:t>Virta</a:t>
            </a:r>
            <a:r>
              <a:rPr lang="es-US" sz="1200" dirty="0">
                <a:solidFill>
                  <a:schemeClr val="tx1"/>
                </a:solidFill>
                <a:latin typeface="+mn-lt"/>
              </a:rPr>
              <a:t> está </a:t>
            </a:r>
            <a:r>
              <a:rPr lang="es-US" sz="1200" b="1" dirty="0">
                <a:solidFill>
                  <a:schemeClr val="tx1"/>
                </a:solidFill>
                <a:latin typeface="+mn-lt"/>
              </a:rPr>
              <a:t>reemplazando Real Appeal</a:t>
            </a:r>
            <a:r>
              <a:rPr lang="es-US" sz="1200" dirty="0">
                <a:solidFill>
                  <a:schemeClr val="tx1"/>
                </a:solidFill>
                <a:latin typeface="+mn-lt"/>
              </a:rPr>
              <a:t> como nuestro programa de control de peso.</a:t>
            </a:r>
          </a:p>
          <a:p>
            <a:r>
              <a:rPr lang="es-US" sz="1200" dirty="0" err="1">
                <a:solidFill>
                  <a:schemeClr val="tx1"/>
                </a:solidFill>
                <a:latin typeface="+mn-lt"/>
              </a:rPr>
              <a:t>Virta</a:t>
            </a:r>
            <a:r>
              <a:rPr lang="es-US" sz="1200" dirty="0">
                <a:solidFill>
                  <a:schemeClr val="tx1"/>
                </a:solidFill>
                <a:latin typeface="+mn-lt"/>
              </a:rPr>
              <a:t> está diseñado no solo para la pérdida de peso, sino también para </a:t>
            </a:r>
            <a:r>
              <a:rPr lang="es-US" sz="1200" b="1" dirty="0">
                <a:solidFill>
                  <a:schemeClr val="tx1"/>
                </a:solidFill>
                <a:latin typeface="+mn-lt"/>
              </a:rPr>
              <a:t>la reversión de la diabetes</a:t>
            </a:r>
            <a:r>
              <a:rPr lang="es-US" sz="1200" dirty="0">
                <a:solidFill>
                  <a:schemeClr val="tx1"/>
                </a:solidFill>
                <a:latin typeface="+mn-lt"/>
              </a:rPr>
              <a:t>.</a:t>
            </a:r>
          </a:p>
          <a:p>
            <a:r>
              <a:rPr lang="es-US" sz="1200" dirty="0">
                <a:solidFill>
                  <a:schemeClr val="tx1"/>
                </a:solidFill>
                <a:latin typeface="+mn-lt"/>
              </a:rPr>
              <a:t>Está </a:t>
            </a:r>
            <a:r>
              <a:rPr lang="es-US" sz="1200" b="1" dirty="0">
                <a:solidFill>
                  <a:schemeClr val="tx1"/>
                </a:solidFill>
                <a:latin typeface="+mn-lt"/>
              </a:rPr>
              <a:t>100% cubierto por AWP</a:t>
            </a:r>
            <a:r>
              <a:rPr lang="es-US" sz="1200" dirty="0">
                <a:solidFill>
                  <a:schemeClr val="tx1"/>
                </a:solidFill>
                <a:latin typeface="+mn-lt"/>
              </a:rPr>
              <a:t>, así que no hay costo para usted.</a:t>
            </a:r>
          </a:p>
          <a:p>
            <a:r>
              <a:rPr lang="es-US" sz="1200" dirty="0">
                <a:solidFill>
                  <a:schemeClr val="tx1"/>
                </a:solidFill>
                <a:latin typeface="+mn-lt"/>
              </a:rPr>
              <a:t>A diferencia de los programas tradicionales, </a:t>
            </a:r>
            <a:r>
              <a:rPr lang="es-US" sz="1200" dirty="0" err="1">
                <a:solidFill>
                  <a:schemeClr val="tx1"/>
                </a:solidFill>
                <a:latin typeface="+mn-lt"/>
              </a:rPr>
              <a:t>Virta</a:t>
            </a:r>
            <a:r>
              <a:rPr lang="es-US" sz="1200" dirty="0">
                <a:solidFill>
                  <a:schemeClr val="tx1"/>
                </a:solidFill>
                <a:latin typeface="+mn-lt"/>
              </a:rPr>
              <a:t> utiliza un </a:t>
            </a:r>
            <a:r>
              <a:rPr lang="es-US" sz="1200" b="1" dirty="0">
                <a:solidFill>
                  <a:schemeClr val="tx1"/>
                </a:solidFill>
                <a:latin typeface="+mn-lt"/>
              </a:rPr>
              <a:t>enfoque de nutrición guiado</a:t>
            </a:r>
            <a:r>
              <a:rPr lang="es-US" sz="1200" dirty="0">
                <a:solidFill>
                  <a:schemeClr val="tx1"/>
                </a:solidFill>
                <a:latin typeface="+mn-lt"/>
              </a:rPr>
              <a:t>: Sin medicamentos, sin contar calorías y sin necesidad de visitas adicionales al gimnasio.</a:t>
            </a:r>
          </a:p>
          <a:p>
            <a:r>
              <a:rPr lang="es-US" sz="1200" dirty="0">
                <a:solidFill>
                  <a:schemeClr val="tx1"/>
                </a:solidFill>
                <a:latin typeface="+mn-lt"/>
              </a:rPr>
              <a:t>Esto es lo que incluye: </a:t>
            </a:r>
          </a:p>
          <a:p>
            <a:pPr lvl="1"/>
            <a:r>
              <a:rPr lang="es-US" sz="1200" dirty="0">
                <a:solidFill>
                  <a:schemeClr val="tx1"/>
                </a:solidFill>
                <a:latin typeface="+mn-lt"/>
              </a:rPr>
              <a:t>Una </a:t>
            </a:r>
            <a:r>
              <a:rPr lang="es-US" sz="1200" b="1" dirty="0">
                <a:solidFill>
                  <a:schemeClr val="tx1"/>
                </a:solidFill>
                <a:latin typeface="+mn-lt"/>
              </a:rPr>
              <a:t>báscula inteligente y medidor de glucosa</a:t>
            </a:r>
            <a:r>
              <a:rPr lang="es-US" sz="1200" dirty="0">
                <a:solidFill>
                  <a:schemeClr val="tx1"/>
                </a:solidFill>
                <a:latin typeface="+mn-lt"/>
              </a:rPr>
              <a:t> sincronizados con su teléfono</a:t>
            </a:r>
          </a:p>
          <a:p>
            <a:pPr lvl="1"/>
            <a:r>
              <a:rPr lang="es-US" sz="1200" dirty="0">
                <a:solidFill>
                  <a:schemeClr val="tx1"/>
                </a:solidFill>
                <a:latin typeface="+mn-lt"/>
              </a:rPr>
              <a:t>Apoyo</a:t>
            </a:r>
            <a:r>
              <a:rPr lang="es-US" sz="1200" b="1" dirty="0">
                <a:solidFill>
                  <a:schemeClr val="tx1"/>
                </a:solidFill>
                <a:latin typeface="+mn-lt"/>
              </a:rPr>
              <a:t> de entrenador de salud 1 a 1</a:t>
            </a:r>
            <a:r>
              <a:rPr lang="es-US" sz="1200" dirty="0">
                <a:solidFill>
                  <a:schemeClr val="tx1"/>
                </a:solidFill>
                <a:latin typeface="+mn-lt"/>
              </a:rPr>
              <a:t> para consejería personalizado.</a:t>
            </a:r>
          </a:p>
          <a:p>
            <a:pPr lvl="1"/>
            <a:r>
              <a:rPr lang="es-US" sz="1200" dirty="0">
                <a:solidFill>
                  <a:schemeClr val="tx1"/>
                </a:solidFill>
                <a:latin typeface="+mn-lt"/>
              </a:rPr>
              <a:t>Supervisión de un proveedor médico para reducir los medicamentos de forma segura</a:t>
            </a:r>
          </a:p>
          <a:p>
            <a:endParaRPr lang="en-US" sz="1200" dirty="0">
              <a:solidFill>
                <a:schemeClr val="tx1"/>
              </a:solidFill>
              <a:latin typeface="+mn-lt"/>
            </a:endParaRPr>
          </a:p>
          <a:p>
            <a:r>
              <a:rPr lang="es-US" sz="1200" dirty="0">
                <a:solidFill>
                  <a:schemeClr val="tx1"/>
                </a:solidFill>
                <a:latin typeface="+mn-lt"/>
              </a:rPr>
              <a:t>El siguiente es </a:t>
            </a:r>
            <a:r>
              <a:rPr lang="es-US" sz="1200" dirty="0" err="1">
                <a:solidFill>
                  <a:schemeClr val="tx1"/>
                </a:solidFill>
                <a:latin typeface="+mn-lt"/>
              </a:rPr>
              <a:t>Kaia</a:t>
            </a:r>
            <a:r>
              <a:rPr lang="es-US" sz="1200" dirty="0">
                <a:solidFill>
                  <a:schemeClr val="tx1"/>
                </a:solidFill>
                <a:latin typeface="+mn-lt"/>
              </a:rPr>
              <a:t> </a:t>
            </a:r>
            <a:r>
              <a:rPr lang="es-US" sz="1200" dirty="0" err="1">
                <a:solidFill>
                  <a:schemeClr val="tx1"/>
                </a:solidFill>
                <a:latin typeface="+mn-lt"/>
              </a:rPr>
              <a:t>Health</a:t>
            </a:r>
            <a:r>
              <a:rPr lang="es-US" sz="1200" dirty="0">
                <a:solidFill>
                  <a:schemeClr val="tx1"/>
                </a:solidFill>
                <a:latin typeface="+mn-lt"/>
              </a:rPr>
              <a:t>, que proporciona </a:t>
            </a:r>
            <a:r>
              <a:rPr lang="es-US" sz="1200" b="1" dirty="0">
                <a:solidFill>
                  <a:schemeClr val="tx1"/>
                </a:solidFill>
                <a:latin typeface="+mn-lt"/>
              </a:rPr>
              <a:t>terapia virtual para el dolor musculoesquelético</a:t>
            </a:r>
            <a:r>
              <a:rPr lang="es-US" sz="1200" dirty="0">
                <a:solidFill>
                  <a:schemeClr val="tx1"/>
                </a:solidFill>
                <a:latin typeface="+mn-lt"/>
              </a:rPr>
              <a:t>, cubriendo espalda, cuello, hombros, rodilla, cadera y más.</a:t>
            </a:r>
          </a:p>
          <a:p>
            <a:r>
              <a:rPr lang="es-US" sz="1200" dirty="0">
                <a:solidFill>
                  <a:schemeClr val="tx1"/>
                </a:solidFill>
                <a:latin typeface="+mn-lt"/>
              </a:rPr>
              <a:t>Obtendrá </a:t>
            </a:r>
            <a:r>
              <a:rPr lang="es-US" sz="1200" b="1" dirty="0">
                <a:solidFill>
                  <a:schemeClr val="tx1"/>
                </a:solidFill>
                <a:latin typeface="+mn-lt"/>
              </a:rPr>
              <a:t>terapia digital personalizada</a:t>
            </a:r>
            <a:r>
              <a:rPr lang="es-US" sz="1200" dirty="0">
                <a:solidFill>
                  <a:schemeClr val="tx1"/>
                </a:solidFill>
                <a:latin typeface="+mn-lt"/>
              </a:rPr>
              <a:t> , un </a:t>
            </a:r>
            <a:r>
              <a:rPr lang="es-US" sz="1200" b="1" dirty="0">
                <a:solidFill>
                  <a:schemeClr val="tx1"/>
                </a:solidFill>
                <a:latin typeface="+mn-lt"/>
              </a:rPr>
              <a:t>entrenador de salud dedicado</a:t>
            </a:r>
            <a:r>
              <a:rPr lang="es-US" sz="1200" dirty="0">
                <a:solidFill>
                  <a:schemeClr val="tx1"/>
                </a:solidFill>
                <a:latin typeface="+mn-lt"/>
              </a:rPr>
              <a:t> , y </a:t>
            </a:r>
            <a:r>
              <a:rPr lang="es-US" sz="1200" b="1" dirty="0">
                <a:solidFill>
                  <a:schemeClr val="tx1"/>
                </a:solidFill>
                <a:latin typeface="+mn-lt"/>
              </a:rPr>
              <a:t>acceso ilimitado para usted y sus dependientes sin costo</a:t>
            </a:r>
            <a:r>
              <a:rPr lang="es-US" sz="1200" dirty="0">
                <a:solidFill>
                  <a:schemeClr val="tx1"/>
                </a:solidFill>
                <a:latin typeface="+mn-lt"/>
              </a:rPr>
              <a:t> .</a:t>
            </a:r>
          </a:p>
          <a:p>
            <a:endParaRPr lang="en-US" sz="1200" dirty="0">
              <a:solidFill>
                <a:schemeClr val="tx1"/>
              </a:solidFill>
              <a:latin typeface="+mn-lt"/>
            </a:endParaRPr>
          </a:p>
          <a:p>
            <a:r>
              <a:rPr lang="es-US" sz="1200" dirty="0">
                <a:solidFill>
                  <a:schemeClr val="tx1"/>
                </a:solidFill>
                <a:latin typeface="+mn-lt"/>
              </a:rPr>
              <a:t>Ambos programas están completamente cubiertos y diseñados para que sea más fácil para usted y su familia mantenerse saludables sin costos adicionales ni molestias.</a:t>
            </a:r>
          </a:p>
          <a:p>
            <a:pPr marL="285750" indent="-285750" algn="l">
              <a:buFont typeface="Arial" panose="020B0604020202020204" pitchFamily="34" charset="0"/>
              <a:buChar char="•"/>
            </a:pPr>
            <a:endParaRPr lang="en-US" sz="1200" b="0" i="0" u="none" strike="noStrike" baseline="0" dirty="0">
              <a:solidFill>
                <a:schemeClr val="tx1"/>
              </a:solidFill>
              <a:latin typeface="+mn-lt"/>
            </a:endParaRPr>
          </a:p>
          <a:p>
            <a:pPr marL="285750" indent="-285750" algn="l">
              <a:buFont typeface="Arial" panose="020B0604020202020204" pitchFamily="34" charset="0"/>
              <a:buChar char="•"/>
            </a:pPr>
            <a:r>
              <a:rPr lang="es-US" sz="1200" b="0" i="0" u="none" strike="noStrike" baseline="0" dirty="0">
                <a:solidFill>
                  <a:schemeClr val="tx1"/>
                </a:solidFill>
                <a:latin typeface="+mn-lt"/>
              </a:rPr>
              <a:t>Forma reemplazará a </a:t>
            </a:r>
            <a:r>
              <a:rPr lang="es-US" sz="1200" b="0" i="0" u="none" strike="noStrike" baseline="0" dirty="0" err="1">
                <a:solidFill>
                  <a:schemeClr val="tx1"/>
                </a:solidFill>
                <a:latin typeface="+mn-lt"/>
              </a:rPr>
              <a:t>Optum</a:t>
            </a:r>
            <a:r>
              <a:rPr lang="es-US" sz="1200" b="0" i="0" u="none" strike="noStrike" baseline="0" dirty="0">
                <a:solidFill>
                  <a:schemeClr val="tx1"/>
                </a:solidFill>
                <a:latin typeface="+mn-lt"/>
              </a:rPr>
              <a:t> Bank en la administración de la cuenta HSA </a:t>
            </a:r>
          </a:p>
          <a:p>
            <a:pPr marL="742950" lvl="1" indent="-285750">
              <a:buClr>
                <a:schemeClr val="accent2"/>
              </a:buClr>
              <a:buFont typeface="Arial" panose="020B0604020202020204" pitchFamily="34" charset="0"/>
              <a:buChar char="•"/>
            </a:pPr>
            <a:r>
              <a:rPr lang="es-US" sz="1200" b="0" i="0" u="none" strike="noStrike" baseline="0" dirty="0">
                <a:solidFill>
                  <a:schemeClr val="tx1"/>
                </a:solidFill>
                <a:latin typeface="+mn-lt"/>
              </a:rPr>
              <a:t>Detalles próximamente para la transferencia de la cuenta. Usted recibirá una tarjeta nueva de la cuenta HSA</a:t>
            </a:r>
          </a:p>
          <a:p>
            <a:pPr marL="285750" indent="-285750" algn="l">
              <a:buFont typeface="Arial" panose="020B0604020202020204" pitchFamily="34" charset="0"/>
              <a:buChar char="•"/>
            </a:pPr>
            <a:r>
              <a:rPr lang="es-US" sz="1200" b="0" i="0" u="none" strike="noStrike" baseline="0" dirty="0">
                <a:solidFill>
                  <a:schemeClr val="tx1"/>
                </a:solidFill>
                <a:latin typeface="+mn-lt"/>
              </a:rPr>
              <a:t>Forma </a:t>
            </a:r>
            <a:r>
              <a:rPr lang="es-US" sz="1200" dirty="0">
                <a:solidFill>
                  <a:schemeClr val="tx1"/>
                </a:solidFill>
                <a:latin typeface="+mn-lt"/>
              </a:rPr>
              <a:t>reemplazará </a:t>
            </a:r>
            <a:r>
              <a:rPr lang="es-US" sz="1200" b="0" i="0" u="none" strike="noStrike" baseline="0" dirty="0">
                <a:solidFill>
                  <a:schemeClr val="tx1"/>
                </a:solidFill>
                <a:latin typeface="+mn-lt"/>
              </a:rPr>
              <a:t>a </a:t>
            </a:r>
            <a:r>
              <a:rPr lang="es-US" sz="1200" b="0" i="0" u="none" strike="noStrike" baseline="0" dirty="0" err="1">
                <a:solidFill>
                  <a:schemeClr val="tx1"/>
                </a:solidFill>
                <a:latin typeface="+mn-lt"/>
              </a:rPr>
              <a:t>Surency</a:t>
            </a:r>
            <a:r>
              <a:rPr lang="es-US" sz="1200" b="0" i="0" u="none" strike="noStrike" baseline="0" dirty="0">
                <a:solidFill>
                  <a:schemeClr val="tx1"/>
                </a:solidFill>
                <a:latin typeface="+mn-lt"/>
              </a:rPr>
              <a:t> en la administración de la cuenta FSA</a:t>
            </a:r>
          </a:p>
          <a:p>
            <a:pPr marL="742950" lvl="1" indent="-285750">
              <a:buClr>
                <a:schemeClr val="accent2"/>
              </a:buClr>
              <a:buFont typeface="Arial" panose="020B0604020202020204" pitchFamily="34" charset="0"/>
              <a:buChar char="•"/>
            </a:pPr>
            <a:r>
              <a:rPr lang="es-US" sz="1200" b="0" i="0" u="none" strike="noStrike" baseline="0" dirty="0">
                <a:solidFill>
                  <a:schemeClr val="tx1"/>
                </a:solidFill>
                <a:latin typeface="+mn-lt"/>
              </a:rPr>
              <a:t>Usted recibirá una tarjeta nueva de la cuenta FSA</a:t>
            </a:r>
          </a:p>
          <a:p>
            <a:pPr marL="285750" indent="-285750" algn="l">
              <a:buFont typeface="Arial" panose="020B0604020202020204" pitchFamily="34" charset="0"/>
              <a:buChar char="•"/>
            </a:pPr>
            <a:r>
              <a:rPr lang="es-US" sz="1200" dirty="0">
                <a:solidFill>
                  <a:schemeClr val="tx1"/>
                </a:solidFill>
                <a:latin typeface="+mn-lt"/>
              </a:rPr>
              <a:t>Forma (a través por </a:t>
            </a:r>
            <a:r>
              <a:rPr lang="es-US" sz="1200" dirty="0" err="1">
                <a:solidFill>
                  <a:schemeClr val="tx1"/>
                </a:solidFill>
                <a:latin typeface="+mn-lt"/>
              </a:rPr>
              <a:t>Peak</a:t>
            </a:r>
            <a:r>
              <a:rPr lang="es-US" sz="1200" dirty="0">
                <a:solidFill>
                  <a:schemeClr val="tx1"/>
                </a:solidFill>
                <a:latin typeface="+mn-lt"/>
              </a:rPr>
              <a:t> </a:t>
            </a:r>
            <a:r>
              <a:rPr lang="es-US" sz="1200" dirty="0" err="1">
                <a:solidFill>
                  <a:schemeClr val="tx1"/>
                </a:solidFill>
                <a:latin typeface="+mn-lt"/>
              </a:rPr>
              <a:t>One</a:t>
            </a:r>
            <a:r>
              <a:rPr lang="es-US" sz="1200" dirty="0">
                <a:solidFill>
                  <a:schemeClr val="tx1"/>
                </a:solidFill>
                <a:latin typeface="+mn-lt"/>
              </a:rPr>
              <a:t>) será el nuevo proveedor de COBRA</a:t>
            </a:r>
          </a:p>
          <a:p>
            <a:endParaRPr lang="en-US" sz="1200" dirty="0">
              <a:solidFill>
                <a:schemeClr val="tx1"/>
              </a:solidFill>
              <a:latin typeface="+mn-lt"/>
            </a:endParaRPr>
          </a:p>
          <a:p>
            <a:endParaRPr lang="en-US" sz="1200" dirty="0">
              <a:solidFill>
                <a:schemeClr val="tx1"/>
              </a:solidFill>
              <a:latin typeface="+mn-lt"/>
            </a:endParaRPr>
          </a:p>
          <a:p>
            <a:pPr marL="0" lvl="0" indent="0">
              <a:spcBef>
                <a:spcPts val="600"/>
              </a:spcBef>
              <a:spcAft>
                <a:spcPts val="0"/>
              </a:spcAft>
              <a:buFont typeface="Arial" panose="020B0604020202020204" pitchFamily="34" charset="0"/>
              <a:buNone/>
            </a:pP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a:t>
            </a:fld>
            <a:endParaRPr lang="en-US"/>
          </a:p>
        </p:txBody>
      </p:sp>
    </p:spTree>
    <p:extLst>
      <p:ext uri="{BB962C8B-B14F-4D97-AF65-F5344CB8AC3E}">
        <p14:creationId xmlns:p14="http://schemas.microsoft.com/office/powerpoint/2010/main" val="519684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1A5D604-1B0E-40CF-9281-3FB36555F47B}" type="slidenum">
              <a:rPr lang="en-US" smtClean="0"/>
              <a:t>30</a:t>
            </a:fld>
            <a:endParaRPr lang="en-US" dirty="0"/>
          </a:p>
        </p:txBody>
      </p:sp>
    </p:spTree>
    <p:extLst>
      <p:ext uri="{BB962C8B-B14F-4D97-AF65-F5344CB8AC3E}">
        <p14:creationId xmlns:p14="http://schemas.microsoft.com/office/powerpoint/2010/main" val="4197032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latin typeface="+mn-lt"/>
              </a:rPr>
              <a:t>El plan básico de la </a:t>
            </a:r>
            <a:r>
              <a:rPr lang="es-US" b="1" i="0" dirty="0">
                <a:solidFill>
                  <a:schemeClr val="tx1"/>
                </a:solidFill>
                <a:effectLst/>
                <a:latin typeface="+mn-lt"/>
              </a:rPr>
              <a:t>organización de proveedores preferidos dentales</a:t>
            </a:r>
            <a:r>
              <a:rPr lang="es-US" dirty="0">
                <a:solidFill>
                  <a:schemeClr val="tx1"/>
                </a:solidFill>
                <a:latin typeface="+mn-lt"/>
              </a:rPr>
              <a:t> </a:t>
            </a:r>
            <a:r>
              <a:rPr lang="es-US" b="0" i="0" dirty="0">
                <a:solidFill>
                  <a:schemeClr val="tx1"/>
                </a:solidFill>
                <a:effectLst/>
                <a:latin typeface="+mn-lt"/>
              </a:rPr>
              <a:t>(DPPO) ofrece una gran cobertura y beneficio dental para aquellos que están buscando un plan dental que cubre lo esencial. </a:t>
            </a:r>
          </a:p>
          <a:p>
            <a:endParaRPr lang="en-US" b="0" i="0" dirty="0">
              <a:solidFill>
                <a:schemeClr val="tx1"/>
              </a:solidFill>
              <a:effectLst/>
              <a:latin typeface="+mn-lt"/>
            </a:endParaRPr>
          </a:p>
          <a:p>
            <a:r>
              <a:rPr lang="es-US" b="0" i="0" dirty="0">
                <a:solidFill>
                  <a:schemeClr val="tx1"/>
                </a:solidFill>
                <a:effectLst/>
                <a:latin typeface="+mn-lt"/>
              </a:rPr>
              <a:t>El plan con cobertura adicional de la </a:t>
            </a:r>
            <a:r>
              <a:rPr lang="es-US" b="1" i="0" dirty="0">
                <a:solidFill>
                  <a:schemeClr val="tx1"/>
                </a:solidFill>
                <a:effectLst/>
                <a:latin typeface="+mn-lt"/>
              </a:rPr>
              <a:t>organización de proveedores preferidos dentales</a:t>
            </a:r>
            <a:r>
              <a:rPr lang="es-US" b="0" i="0" dirty="0">
                <a:solidFill>
                  <a:schemeClr val="tx1"/>
                </a:solidFill>
                <a:effectLst/>
                <a:latin typeface="+mn-lt"/>
              </a:rPr>
              <a:t> es otra gran opción para aquellos que pueden tener varios niños que necesitan trabajo de ortodoncia y anticipan que su máximo vitalicio para ortodoncia superará los $2,500 dólares.</a:t>
            </a:r>
          </a:p>
          <a:p>
            <a:endParaRPr lang="en-US" b="0" i="0" dirty="0">
              <a:solidFill>
                <a:schemeClr val="tx1"/>
              </a:solidFill>
              <a:effectLst/>
              <a:latin typeface="+mn-lt"/>
            </a:endParaRPr>
          </a:p>
          <a:p>
            <a:r>
              <a:rPr lang="es-US" b="0" i="0" dirty="0">
                <a:solidFill>
                  <a:schemeClr val="tx1"/>
                </a:solidFill>
                <a:effectLst/>
                <a:latin typeface="+mn-lt"/>
              </a:rPr>
              <a:t>Las principales diferencias entre los planes son:</a:t>
            </a:r>
          </a:p>
          <a:p>
            <a:endParaRPr lang="en-US" b="0" i="0" dirty="0">
              <a:solidFill>
                <a:schemeClr val="tx1"/>
              </a:solidFill>
              <a:effectLst/>
              <a:latin typeface="+mn-lt"/>
            </a:endParaRPr>
          </a:p>
          <a:p>
            <a:r>
              <a:rPr lang="es-US" b="0" i="0" dirty="0">
                <a:solidFill>
                  <a:schemeClr val="tx1"/>
                </a:solidFill>
                <a:effectLst/>
                <a:latin typeface="+mn-lt"/>
              </a:rPr>
              <a:t>*El plan con cobertura adicional tiene un 10% menos de coaseguro que el plan DPPO básico en procedimientos dentales básicos y especializados. </a:t>
            </a:r>
          </a:p>
          <a:p>
            <a:r>
              <a:rPr lang="es-US" b="0" i="0" dirty="0">
                <a:solidFill>
                  <a:schemeClr val="tx1"/>
                </a:solidFill>
                <a:effectLst/>
                <a:latin typeface="+mn-lt"/>
              </a:rPr>
              <a:t>*El plan con cobertura adicional también tiene un máximo anual más alto y un máximo vitalicio para ortodoncia de $2,500 dólares frente al plan básico de $1,000 dólares</a:t>
            </a:r>
          </a:p>
          <a:p>
            <a:endParaRPr lang="en-US" b="0" i="0" dirty="0">
              <a:solidFill>
                <a:schemeClr val="tx1"/>
              </a:solidFill>
              <a:effectLst/>
              <a:latin typeface="+mn-lt"/>
            </a:endParaRPr>
          </a:p>
          <a:p>
            <a:r>
              <a:rPr lang="es-US" b="0" i="0" dirty="0">
                <a:solidFill>
                  <a:schemeClr val="tx1"/>
                </a:solidFill>
                <a:effectLst/>
                <a:latin typeface="+mn-lt"/>
                <a:cs typeface="Segoe UI" panose="020B0502040204020203" pitchFamily="34" charset="0"/>
              </a:rPr>
              <a:t>El beneficio de ortodoncia de ambos planes se aplica solo a niños. Llame al número 800 o visite </a:t>
            </a:r>
            <a:r>
              <a:rPr lang="es-US" sz="1200" u="sng" dirty="0">
                <a:solidFill>
                  <a:schemeClr val="tx1"/>
                </a:solidFill>
                <a:latin typeface="+mn-lt"/>
                <a:cs typeface="Segoe UI" panose="020B0502040204020203" pitchFamily="34" charset="0"/>
              </a:rPr>
              <a:t>www.deltadentaloh.com/findadentist </a:t>
            </a:r>
            <a:r>
              <a:rPr lang="es-US" sz="1200" u="none" dirty="0">
                <a:solidFill>
                  <a:schemeClr val="tx1"/>
                </a:solidFill>
                <a:latin typeface="+mn-lt"/>
                <a:cs typeface="Segoe UI" panose="020B0502040204020203" pitchFamily="34" charset="0"/>
              </a:rPr>
              <a:t>para ayudarle a encontrar un dentista.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31</a:t>
            </a:fld>
            <a:endParaRPr lang="en-US"/>
          </a:p>
        </p:txBody>
      </p:sp>
    </p:spTree>
    <p:extLst>
      <p:ext uri="{BB962C8B-B14F-4D97-AF65-F5344CB8AC3E}">
        <p14:creationId xmlns:p14="http://schemas.microsoft.com/office/powerpoint/2010/main" val="1146187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1A5D604-1B0E-40CF-9281-3FB36555F47B}" type="slidenum">
              <a:rPr lang="en-US" smtClean="0"/>
              <a:t>32</a:t>
            </a:fld>
            <a:endParaRPr lang="en-US" dirty="0"/>
          </a:p>
        </p:txBody>
      </p:sp>
    </p:spTree>
    <p:extLst>
      <p:ext uri="{BB962C8B-B14F-4D97-AF65-F5344CB8AC3E}">
        <p14:creationId xmlns:p14="http://schemas.microsoft.com/office/powerpoint/2010/main" val="1074422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s-US" dirty="0">
                <a:solidFill>
                  <a:schemeClr val="tx1"/>
                </a:solidFill>
                <a:latin typeface="+mn-lt"/>
              </a:rPr>
              <a:t>Esta es una descripción general del plan de la vista disponible para usted y su familia a través de </a:t>
            </a:r>
            <a:r>
              <a:rPr lang="es-US" dirty="0" err="1">
                <a:solidFill>
                  <a:schemeClr val="tx1"/>
                </a:solidFill>
                <a:latin typeface="+mn-lt"/>
              </a:rPr>
              <a:t>United</a:t>
            </a:r>
            <a:r>
              <a:rPr lang="es-US" dirty="0">
                <a:solidFill>
                  <a:schemeClr val="tx1"/>
                </a:solidFill>
                <a:latin typeface="+mn-lt"/>
              </a:rPr>
              <a:t> </a:t>
            </a:r>
            <a:r>
              <a:rPr lang="es-US" dirty="0" err="1">
                <a:solidFill>
                  <a:schemeClr val="tx1"/>
                </a:solidFill>
                <a:latin typeface="+mn-lt"/>
              </a:rPr>
              <a:t>Healthcare</a:t>
            </a:r>
            <a:r>
              <a:rPr lang="es-US" dirty="0">
                <a:solidFill>
                  <a:schemeClr val="tx1"/>
                </a:solidFill>
                <a:latin typeface="+mn-lt"/>
              </a:rPr>
              <a:t>.</a:t>
            </a:r>
          </a:p>
          <a:p>
            <a:pPr defTabSz="931774" eaLnBrk="0" fontAlgn="base" hangingPunct="0">
              <a:spcBef>
                <a:spcPct val="30000"/>
              </a:spcBef>
              <a:spcAft>
                <a:spcPct val="0"/>
              </a:spcAft>
              <a:defRPr/>
            </a:pPr>
            <a:endParaRPr lang="en-US" dirty="0">
              <a:solidFill>
                <a:schemeClr val="tx1"/>
              </a:solidFill>
              <a:latin typeface="+mn-lt"/>
            </a:endParaRPr>
          </a:p>
          <a:p>
            <a:pPr defTabSz="931774" eaLnBrk="0" fontAlgn="base" hangingPunct="0">
              <a:spcBef>
                <a:spcPct val="30000"/>
              </a:spcBef>
              <a:spcAft>
                <a:spcPct val="0"/>
              </a:spcAft>
              <a:defRPr/>
            </a:pPr>
            <a:r>
              <a:rPr lang="es-US" dirty="0">
                <a:solidFill>
                  <a:schemeClr val="tx1"/>
                </a:solidFill>
                <a:latin typeface="+mn-lt"/>
                <a:cs typeface="Segoe UI" panose="020B0502040204020203" pitchFamily="34" charset="0"/>
              </a:rPr>
              <a:t>Visite </a:t>
            </a:r>
            <a:r>
              <a:rPr lang="es-US" sz="1200" u="sng" dirty="0">
                <a:solidFill>
                  <a:schemeClr val="tx1"/>
                </a:solidFill>
                <a:latin typeface="+mn-lt"/>
                <a:cs typeface="Segoe UI" panose="020B0502040204020203" pitchFamily="34" charset="0"/>
                <a:hlinkClick r:id="rId3">
                  <a:extLst>
                    <a:ext uri="{A12FA001-AC4F-418D-AE19-62706E023703}">
                      <ahyp:hlinkClr xmlns:ahyp="http://schemas.microsoft.com/office/drawing/2018/hyperlinkcolor" val="tx"/>
                    </a:ext>
                  </a:extLst>
                </a:hlinkClick>
              </a:rPr>
              <a:t>www.myuhcvision.com</a:t>
            </a:r>
            <a:r>
              <a:rPr lang="es-US" sz="1200" u="none" dirty="0">
                <a:solidFill>
                  <a:schemeClr val="tx1"/>
                </a:solidFill>
                <a:latin typeface="+mn-lt"/>
                <a:cs typeface="Segoe UI" panose="020B0502040204020203" pitchFamily="34" charset="0"/>
              </a:rPr>
              <a:t> </a:t>
            </a:r>
            <a:r>
              <a:rPr lang="es-US" dirty="0">
                <a:solidFill>
                  <a:schemeClr val="tx1"/>
                </a:solidFill>
                <a:latin typeface="+mn-lt"/>
                <a:cs typeface="Segoe UI" panose="020B0502040204020203" pitchFamily="34" charset="0"/>
              </a:rPr>
              <a:t>para encontrar proveedores dentro de la red y acceder a una variedad de herramientas y programas en línea.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33</a:t>
            </a:fld>
            <a:endParaRPr lang="en-US"/>
          </a:p>
        </p:txBody>
      </p:sp>
    </p:spTree>
    <p:extLst>
      <p:ext uri="{BB962C8B-B14F-4D97-AF65-F5344CB8AC3E}">
        <p14:creationId xmlns:p14="http://schemas.microsoft.com/office/powerpoint/2010/main" val="29456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1A5D604-1B0E-40CF-9281-3FB36555F47B}" type="slidenum">
              <a:rPr lang="en-US" smtClean="0"/>
              <a:t>34</a:t>
            </a:fld>
            <a:endParaRPr lang="en-US" dirty="0"/>
          </a:p>
        </p:txBody>
      </p:sp>
    </p:spTree>
    <p:extLst>
      <p:ext uri="{BB962C8B-B14F-4D97-AF65-F5344CB8AC3E}">
        <p14:creationId xmlns:p14="http://schemas.microsoft.com/office/powerpoint/2010/main" val="405919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solidFill>
                <a:schemeClr val="tx1"/>
              </a:solidFill>
              <a:latin typeface="+mn-lt"/>
            </a:endParaRPr>
          </a:p>
          <a:p>
            <a:r>
              <a:rPr lang="es-US" sz="1200" b="1" i="0" u="none" strike="noStrike" baseline="0" dirty="0">
                <a:solidFill>
                  <a:schemeClr val="tx1"/>
                </a:solidFill>
                <a:latin typeface="+mn-lt"/>
              </a:rPr>
              <a:t>Seguro de vida y por muerte accidental y pérdida de extremidades (AD&amp;D) básico </a:t>
            </a:r>
          </a:p>
          <a:p>
            <a:pPr marL="0" indent="0">
              <a:spcBef>
                <a:spcPts val="600"/>
              </a:spcBef>
              <a:buFont typeface="Arial" panose="020B0604020202020204" pitchFamily="34" charset="0"/>
              <a:buNone/>
            </a:pPr>
            <a:r>
              <a:rPr lang="es-US" sz="1200" dirty="0">
                <a:solidFill>
                  <a:schemeClr val="tx1"/>
                </a:solidFill>
                <a:latin typeface="+mn-lt"/>
              </a:rPr>
              <a:t>La empresa le otorga automáticamente una cantidad fija de $50,000 sin costo para usted. </a:t>
            </a:r>
          </a:p>
          <a:p>
            <a:pPr marL="0" indent="0">
              <a:spcBef>
                <a:spcPts val="600"/>
              </a:spcBef>
              <a:buFont typeface="Arial" panose="020B0604020202020204" pitchFamily="34" charset="0"/>
              <a:buNone/>
            </a:pPr>
            <a:endParaRPr lang="en-US" sz="1200" dirty="0">
              <a:solidFill>
                <a:schemeClr val="tx1"/>
              </a:solidFill>
              <a:latin typeface="+mn-lt"/>
            </a:endParaRPr>
          </a:p>
          <a:p>
            <a:pPr algn="l"/>
            <a:endParaRPr lang="en-US" sz="1200" b="0" i="0" u="none" strike="noStrike" baseline="0" dirty="0">
              <a:solidFill>
                <a:schemeClr val="tx1"/>
              </a:solidFill>
              <a:latin typeface="+mn-lt"/>
            </a:endParaRPr>
          </a:p>
          <a:p>
            <a:r>
              <a:rPr lang="es-US" sz="1200" b="1" i="0" u="none" strike="noStrike" baseline="0" dirty="0">
                <a:solidFill>
                  <a:schemeClr val="tx1"/>
                </a:solidFill>
                <a:latin typeface="+mn-lt"/>
              </a:rPr>
              <a:t>Seguro de vida voluntario para el empleado </a:t>
            </a:r>
          </a:p>
          <a:p>
            <a:pPr marL="174708" indent="-174708">
              <a:spcBef>
                <a:spcPts val="600"/>
              </a:spcBef>
              <a:buFont typeface="Arial" panose="020B0604020202020204" pitchFamily="34" charset="0"/>
              <a:buChar char="•"/>
            </a:pPr>
            <a:r>
              <a:rPr lang="es-US" sz="1200" dirty="0">
                <a:solidFill>
                  <a:schemeClr val="tx1"/>
                </a:solidFill>
                <a:latin typeface="+mn-lt"/>
              </a:rPr>
              <a:t>Hay opciones voluntarias disponibles para el empleado, cónyuge y dependientes.</a:t>
            </a:r>
          </a:p>
          <a:p>
            <a:pPr marL="631908" lvl="1" indent="-174708">
              <a:spcBef>
                <a:spcPts val="600"/>
              </a:spcBef>
              <a:buFont typeface="Arial" panose="020B0604020202020204" pitchFamily="34" charset="0"/>
              <a:buChar char="•"/>
            </a:pPr>
            <a:r>
              <a:rPr lang="es-US" sz="1200" b="0" i="0" u="none" strike="noStrike" baseline="0" dirty="0">
                <a:solidFill>
                  <a:schemeClr val="tx1"/>
                </a:solidFill>
                <a:latin typeface="+mn-lt"/>
              </a:rPr>
              <a:t>Los empleados son elegibles para adquirir un seguro de vida adicional en incrementos de $10,000, hasta 5 veces su salario anual con un máximo de beneficio de $500,000. La cantidad de emisión garantizada es de $200,000. </a:t>
            </a:r>
          </a:p>
          <a:p>
            <a:pPr marL="457200" lvl="1" indent="0">
              <a:spcBef>
                <a:spcPts val="600"/>
              </a:spcBef>
              <a:buFont typeface="Arial" panose="020B0604020202020204" pitchFamily="34" charset="0"/>
              <a:buNone/>
            </a:pPr>
            <a:endParaRPr lang="en-US" sz="1200" b="0" i="0" u="none" strike="noStrike" baseline="0" dirty="0">
              <a:solidFill>
                <a:schemeClr val="tx1"/>
              </a:solidFill>
              <a:latin typeface="+mn-lt"/>
            </a:endParaRPr>
          </a:p>
          <a:p>
            <a:pPr marL="631908" lvl="1" indent="-174708">
              <a:spcBef>
                <a:spcPts val="600"/>
              </a:spcBef>
              <a:buFont typeface="Arial" panose="020B0604020202020204" pitchFamily="34" charset="0"/>
              <a:buChar char="•"/>
            </a:pPr>
            <a:r>
              <a:rPr lang="es-US" sz="1200" b="0" i="0" u="none" strike="noStrike" baseline="0" dirty="0">
                <a:solidFill>
                  <a:schemeClr val="tx1"/>
                </a:solidFill>
                <a:latin typeface="+mn-lt"/>
              </a:rPr>
              <a:t>Si elige la cobertura del seguro de vida voluntario para usted, también puede elegir la cobertura del seguro de vida voluntario para su cónyuge, en incrementos de $5,000 hasta 2.50 veces el salario anual del empleado (redondeado a los siguientes $5,000), sin superar el 50% de la cantidad de beneficio del empleado hasta $250,000. La cantidad de emisión garantizada para el cónyuge es de $30,000. La cobertura del seguro de vida para hijos dependientes está disponible en un nivel de cobertura de $10,000. La edad máxima del seguro de vida para hijos es de 26 años. </a:t>
            </a:r>
          </a:p>
          <a:p>
            <a:pPr marL="174708" indent="-174708">
              <a:spcBef>
                <a:spcPts val="600"/>
              </a:spcBef>
              <a:buFont typeface="Arial" panose="020B0604020202020204" pitchFamily="34" charset="0"/>
              <a:buChar char="•"/>
            </a:pPr>
            <a:endParaRPr lang="en-US" sz="1200" dirty="0">
              <a:solidFill>
                <a:schemeClr val="tx1"/>
              </a:solidFill>
              <a:latin typeface="+mn-lt"/>
            </a:endParaRPr>
          </a:p>
          <a:p>
            <a:pPr marL="174708" indent="-174708">
              <a:spcBef>
                <a:spcPts val="600"/>
              </a:spcBef>
              <a:buFont typeface="Arial" panose="020B0604020202020204" pitchFamily="34" charset="0"/>
              <a:buChar char="•"/>
            </a:pPr>
            <a:r>
              <a:rPr lang="es-US" sz="1200" dirty="0">
                <a:solidFill>
                  <a:schemeClr val="tx1"/>
                </a:solidFill>
                <a:latin typeface="+mn-lt"/>
              </a:rPr>
              <a:t>Si aún no tiene seguro de vida adicional o quiere aumentar más de un nivel, tendrá que completar el formulario de prueba de asegurabilidad (EOI). La prueba de asegurabilidad es un breve cuestionario médico que completará en línea. Esté atento a recibir comunicación después de la inscripción abierta para completar el cuestionario de prueba de asegurabilidad.</a:t>
            </a:r>
          </a:p>
          <a:p>
            <a:pPr marL="174708" indent="-174708">
              <a:spcBef>
                <a:spcPts val="600"/>
              </a:spcBef>
              <a:buFont typeface="Arial" panose="020B0604020202020204" pitchFamily="34" charset="0"/>
              <a:buChar char="•"/>
            </a:pPr>
            <a:endParaRPr lang="en-US" sz="1200" dirty="0">
              <a:solidFill>
                <a:schemeClr val="tx1"/>
              </a:solidFill>
              <a:latin typeface="+mn-lt"/>
            </a:endParaRPr>
          </a:p>
          <a:p>
            <a:pPr algn="l"/>
            <a:endParaRPr lang="en-US" sz="1200" b="0" i="0" u="none" strike="noStrike" baseline="0" dirty="0">
              <a:solidFill>
                <a:schemeClr val="tx1"/>
              </a:solidFill>
              <a:latin typeface="+mn-lt"/>
            </a:endParaRPr>
          </a:p>
          <a:p>
            <a:r>
              <a:rPr lang="es-US" sz="1200" b="1" i="0" u="none" strike="noStrike" baseline="0" dirty="0">
                <a:solidFill>
                  <a:schemeClr val="tx1"/>
                </a:solidFill>
                <a:latin typeface="+mn-lt"/>
              </a:rPr>
              <a:t>Seguro por incapacidad a corto plazo (STD) voluntario </a:t>
            </a:r>
          </a:p>
          <a:p>
            <a:pPr algn="l"/>
            <a:r>
              <a:rPr lang="es-US" sz="1200" b="0" i="0" u="none" strike="noStrike" baseline="0" dirty="0">
                <a:solidFill>
                  <a:schemeClr val="tx1"/>
                </a:solidFill>
                <a:latin typeface="+mn-lt"/>
              </a:rPr>
              <a:t>Usted es elegible para adquirir un seguro por incapacidad a corto plazo (STD) para reemplazar una parte de sus ingresos hasta que se recupere y regrese a trabajar. El plan cubre el 60% de sus ingresos antes de la incapacidad hasta 13 semanas con una cantidad máxima de beneficio semanal de $1,000. Hay un período de espera de 8 días por enfermedad, pero la cobertura de un accidente empieza inmediatamente. </a:t>
            </a:r>
          </a:p>
          <a:p>
            <a:pPr algn="l"/>
            <a:endParaRPr lang="en-US" sz="1200" b="0" i="0" u="none" strike="noStrike" baseline="0" dirty="0">
              <a:solidFill>
                <a:schemeClr val="tx1"/>
              </a:solidFill>
              <a:latin typeface="+mn-lt"/>
            </a:endParaRPr>
          </a:p>
          <a:p>
            <a:pPr algn="l"/>
            <a:endParaRPr lang="en-US" sz="1200" b="0" i="0" u="none" strike="noStrike" baseline="0" dirty="0">
              <a:solidFill>
                <a:schemeClr val="tx1"/>
              </a:solidFill>
              <a:latin typeface="+mn-lt"/>
            </a:endParaRPr>
          </a:p>
          <a:p>
            <a:r>
              <a:rPr lang="es-US" sz="1200" b="1" i="0" u="none" strike="noStrike" baseline="0" dirty="0">
                <a:solidFill>
                  <a:schemeClr val="tx1"/>
                </a:solidFill>
                <a:latin typeface="+mn-lt"/>
              </a:rPr>
              <a:t>Seguro por incapacidad a largo plazo (LTD) </a:t>
            </a:r>
          </a:p>
          <a:p>
            <a:r>
              <a:rPr lang="es-US" sz="1200" b="0" i="0" u="none" strike="noStrike" baseline="0" dirty="0">
                <a:solidFill>
                  <a:schemeClr val="tx1"/>
                </a:solidFill>
                <a:latin typeface="+mn-lt"/>
              </a:rPr>
              <a:t>Usted tiene la opción de adquirir un seguro por incapacidad a largo plazo (LTD) para reemplazar una parte de sus ingresos en caso de que no pueda regresar a trabajar durante un período largo. El plan cubre el 60% de sus ingresos antes de la incapacidad. El beneficio máximo de la cobertura básica es de $5,000 mensuales.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35</a:t>
            </a:fld>
            <a:endParaRPr lang="en-US"/>
          </a:p>
        </p:txBody>
      </p:sp>
    </p:spTree>
    <p:extLst>
      <p:ext uri="{BB962C8B-B14F-4D97-AF65-F5344CB8AC3E}">
        <p14:creationId xmlns:p14="http://schemas.microsoft.com/office/powerpoint/2010/main" val="1832274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1A5D604-1B0E-40CF-9281-3FB36555F47B}" type="slidenum">
              <a:rPr lang="en-US" smtClean="0"/>
              <a:t>36</a:t>
            </a:fld>
            <a:endParaRPr lang="en-US" dirty="0"/>
          </a:p>
        </p:txBody>
      </p:sp>
    </p:spTree>
    <p:extLst>
      <p:ext uri="{BB962C8B-B14F-4D97-AF65-F5344CB8AC3E}">
        <p14:creationId xmlns:p14="http://schemas.microsoft.com/office/powerpoint/2010/main" val="3528263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US" sz="1200" dirty="0">
                <a:solidFill>
                  <a:schemeClr val="tx1"/>
                </a:solidFill>
                <a:latin typeface="+mn-lt"/>
              </a:rPr>
              <a:t>Si ha oído hablar de los beneficios complementarios, como seguros de accidentes y de enfermedades graves, es posible que se haya preguntado por qué necesitaría este cobertura además de su plan médico.</a:t>
            </a:r>
            <a:br>
              <a:rPr lang="es-US" sz="1200" dirty="0">
                <a:solidFill>
                  <a:schemeClr val="tx1"/>
                </a:solidFill>
                <a:latin typeface="+mn-lt"/>
              </a:rPr>
            </a:br>
            <a:endParaRPr lang="es-US" sz="1200" dirty="0">
              <a:solidFill>
                <a:schemeClr val="tx1"/>
              </a:solidFill>
              <a:latin typeface="+mn-lt"/>
            </a:endParaRPr>
          </a:p>
          <a:p>
            <a:pPr lvl="0"/>
            <a:r>
              <a:rPr lang="es-US" sz="1200" dirty="0">
                <a:solidFill>
                  <a:schemeClr val="tx1"/>
                </a:solidFill>
                <a:latin typeface="+mn-lt"/>
              </a:rPr>
              <a:t>Cualquier persona puede experimentar una enfermedad grave o un accidente en algún momento de su vida. Los seguros complementarios proporcionan una capa adicional de protección financiera para usted y su familia para ayudarle a</a:t>
            </a:r>
            <a:r>
              <a:rPr lang="es-US" sz="1200" baseline="0" dirty="0">
                <a:solidFill>
                  <a:schemeClr val="tx1"/>
                </a:solidFill>
                <a:latin typeface="+mn-lt"/>
              </a:rPr>
              <a:t> pagar por gastos de desembolso en caso de un accidente o enfermedad. </a:t>
            </a:r>
            <a:r>
              <a:rPr lang="es-US" sz="1200" dirty="0">
                <a:solidFill>
                  <a:schemeClr val="tx1"/>
                </a:solidFill>
                <a:latin typeface="+mn-lt"/>
              </a:rPr>
              <a:t>Incluso puede ayudarle a pagar los gastos que el seguro médico no cubre, como los costos de transporte o las necesidades de alojamiento.</a:t>
            </a:r>
            <a:br>
              <a:rPr lang="es-US" sz="1200" dirty="0">
                <a:solidFill>
                  <a:schemeClr val="tx1"/>
                </a:solidFill>
                <a:latin typeface="+mn-lt"/>
              </a:rPr>
            </a:br>
            <a:endParaRPr lang="es-US" sz="1200" dirty="0">
              <a:solidFill>
                <a:schemeClr val="tx1"/>
              </a:solidFill>
              <a:latin typeface="+mn-lt"/>
            </a:endParaRPr>
          </a:p>
          <a:p>
            <a:r>
              <a:rPr lang="es-US" sz="1200" dirty="0">
                <a:solidFill>
                  <a:schemeClr val="tx1"/>
                </a:solidFill>
                <a:latin typeface="+mn-lt"/>
              </a:rPr>
              <a:t>Los beneficios complementarios, administrados por Lincoln </a:t>
            </a:r>
            <a:r>
              <a:rPr lang="es-US" sz="1200" dirty="0" err="1">
                <a:solidFill>
                  <a:schemeClr val="tx1"/>
                </a:solidFill>
                <a:latin typeface="+mn-lt"/>
              </a:rPr>
              <a:t>Financial</a:t>
            </a:r>
            <a:r>
              <a:rPr lang="es-US" sz="1200" dirty="0">
                <a:solidFill>
                  <a:schemeClr val="tx1"/>
                </a:solidFill>
                <a:latin typeface="+mn-lt"/>
              </a:rPr>
              <a:t> </a:t>
            </a:r>
            <a:r>
              <a:rPr lang="es-US" sz="1200" dirty="0" err="1">
                <a:solidFill>
                  <a:schemeClr val="tx1"/>
                </a:solidFill>
                <a:latin typeface="+mn-lt"/>
              </a:rPr>
              <a:t>Group</a:t>
            </a:r>
            <a:r>
              <a:rPr lang="es-US" sz="1200" dirty="0">
                <a:solidFill>
                  <a:schemeClr val="tx1"/>
                </a:solidFill>
                <a:latin typeface="+mn-lt"/>
              </a:rPr>
              <a:t>, ofrecen pagos de beneficios hechos directamente a usted o a su beneficiario. </a:t>
            </a:r>
          </a:p>
          <a:p>
            <a:endParaRPr lang="en-US" sz="1200" dirty="0">
              <a:solidFill>
                <a:schemeClr val="tx1"/>
              </a:solidFill>
              <a:latin typeface="+mn-lt"/>
            </a:endParaRPr>
          </a:p>
          <a:p>
            <a:pPr marL="171450" indent="-171450">
              <a:buFont typeface="Arial" panose="020B0604020202020204" pitchFamily="34" charset="0"/>
              <a:buChar char="•"/>
            </a:pPr>
            <a:r>
              <a:rPr lang="es-US" sz="1200" dirty="0">
                <a:solidFill>
                  <a:schemeClr val="tx1"/>
                </a:solidFill>
                <a:latin typeface="+mn-lt"/>
              </a:rPr>
              <a:t>El seguro de accidentes le paga beneficios por lesiones y eventos específicos que resulten de un accidente cubierto que ocurra mientras no se encuentra en el trabajo.</a:t>
            </a:r>
          </a:p>
          <a:p>
            <a:pPr marL="171450" indent="-171450">
              <a:buFont typeface="Arial" panose="020B0604020202020204" pitchFamily="34" charset="0"/>
              <a:buChar char="•"/>
            </a:pPr>
            <a:r>
              <a:rPr lang="es-US" sz="1200" baseline="0" dirty="0">
                <a:solidFill>
                  <a:schemeClr val="tx1"/>
                </a:solidFill>
                <a:latin typeface="+mn-lt"/>
              </a:rPr>
              <a:t>El seguro de enfermedades graves le paga un pago único si se le diagnostica una enfermedad o afección cubierta.</a:t>
            </a:r>
          </a:p>
          <a:p>
            <a:pPr marL="171450" indent="-171450">
              <a:buFont typeface="Arial" panose="020B0604020202020204" pitchFamily="34" charset="0"/>
              <a:buChar char="•"/>
            </a:pPr>
            <a:r>
              <a:rPr lang="es-US" sz="1200" baseline="0" dirty="0">
                <a:solidFill>
                  <a:schemeClr val="tx1"/>
                </a:solidFill>
                <a:latin typeface="+mn-lt"/>
              </a:rPr>
              <a:t>El seguro de indemnidad hospitalaria proporciona un pago de beneficio diario fijo si tiene una estadía cubierta en un hospital, en unidad de cuidados intensivos o centro de rehabilitación.</a:t>
            </a:r>
          </a:p>
          <a:p>
            <a:endParaRPr lang="en-US" sz="1200" dirty="0">
              <a:solidFill>
                <a:schemeClr val="tx1"/>
              </a:solidFill>
              <a:latin typeface="+mn-lt"/>
              <a:sym typeface="Arial"/>
            </a:endParaRPr>
          </a:p>
          <a:p>
            <a:r>
              <a:rPr lang="es-US" sz="1200" dirty="0">
                <a:solidFill>
                  <a:schemeClr val="tx1"/>
                </a:solidFill>
                <a:latin typeface="+mn-lt"/>
              </a:rPr>
              <a:t>Un crédito de bienestar está disponible con su plan de seguro de accidentes, enfermedades graves y de indemnidad hospitalaria, proporcionando un pago en efectivo si completa un examen anual o un examen de salud en o después de su fecha de validez de la cobertura. Esto puede ayudar a compensar el costo de este cobertura.</a:t>
            </a:r>
          </a:p>
          <a:p>
            <a:endParaRPr lang="en-US" sz="1200" dirty="0">
              <a:solidFill>
                <a:schemeClr val="tx1"/>
              </a:solidFill>
              <a:latin typeface="+mn-lt"/>
              <a:sym typeface="Arial"/>
            </a:endParaRPr>
          </a:p>
          <a:p>
            <a:r>
              <a:rPr lang="es-US" sz="1200" dirty="0">
                <a:solidFill>
                  <a:schemeClr val="tx1"/>
                </a:solidFill>
                <a:latin typeface="+mn-lt"/>
              </a:rPr>
              <a:t>Los exámenes de salud incluyen, entre otros: análisis de sangre, exámenes biométricos, pruebas de comportamiento y más.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37</a:t>
            </a:fld>
            <a:endParaRPr lang="en-US"/>
          </a:p>
        </p:txBody>
      </p:sp>
    </p:spTree>
    <p:extLst>
      <p:ext uri="{BB962C8B-B14F-4D97-AF65-F5344CB8AC3E}">
        <p14:creationId xmlns:p14="http://schemas.microsoft.com/office/powerpoint/2010/main" val="34763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S" sz="1200" b="0" i="0" u="none" strike="noStrike" baseline="0" dirty="0">
                <a:solidFill>
                  <a:schemeClr val="tx1"/>
                </a:solidFill>
              </a:rPr>
              <a:t>Es importante proteger no solo nuestra salud física, sino también nuestra salud digital y financiera. Con un plan de protección contra el robo de identidad de </a:t>
            </a:r>
            <a:r>
              <a:rPr lang="es-US" sz="1200" b="0" i="0" u="none" strike="noStrike" baseline="0" dirty="0" err="1">
                <a:solidFill>
                  <a:schemeClr val="tx1"/>
                </a:solidFill>
              </a:rPr>
              <a:t>IDShield</a:t>
            </a:r>
            <a:r>
              <a:rPr lang="es-US" sz="1200" b="0" i="0" u="none" strike="noStrike" baseline="0" dirty="0">
                <a:solidFill>
                  <a:schemeClr val="tx1"/>
                </a:solidFill>
              </a:rPr>
              <a:t> y un plan de protección legal de </a:t>
            </a:r>
            <a:r>
              <a:rPr lang="es-US" sz="1200" b="0" i="0" u="none" strike="noStrike" baseline="0" dirty="0" err="1">
                <a:solidFill>
                  <a:schemeClr val="tx1"/>
                </a:solidFill>
              </a:rPr>
              <a:t>LegalShield</a:t>
            </a:r>
            <a:r>
              <a:rPr lang="es-US" sz="1200" b="0" i="0" u="none" strike="noStrike" baseline="0" dirty="0">
                <a:solidFill>
                  <a:schemeClr val="tx1"/>
                </a:solidFill>
              </a:rPr>
              <a:t>, puede tener la tranquilidad de saber que su identidad y derechos legales están a salvo.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ahoma"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38</a:t>
            </a:fld>
            <a:endParaRPr lang="en-US"/>
          </a:p>
        </p:txBody>
      </p:sp>
    </p:spTree>
    <p:extLst>
      <p:ext uri="{BB962C8B-B14F-4D97-AF65-F5344CB8AC3E}">
        <p14:creationId xmlns:p14="http://schemas.microsoft.com/office/powerpoint/2010/main" val="211237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latin typeface="Tahoma" pitchFamily="34" charset="0"/>
              </a:rPr>
              <a:t>Nuestro Programa de Asistencia al Empleado (EAP) es un beneficio fundamental que puede ayudarle a usted y a los miembros de su familia a encontrar soluciones y recursos para enfrentar los desafíos de la vida. Desde preguntas sencillas como formas rápidas de desestresarse, hasta cuestiones más difíciles como lidiar con la pérdida de un ser querido, nuestro programa está aquí para trabajar con usted y ofrecerle sugerencias, opciones e información. </a:t>
            </a:r>
          </a:p>
          <a:p>
            <a:endParaRPr lang="en-US" dirty="0">
              <a:solidFill>
                <a:schemeClr val="tx1"/>
              </a:solidFill>
              <a:latin typeface="Tahoma" pitchFamily="34" charset="0"/>
            </a:endParaRPr>
          </a:p>
          <a:p>
            <a:r>
              <a:rPr lang="es-US" dirty="0">
                <a:solidFill>
                  <a:schemeClr val="tx1"/>
                </a:solidFill>
                <a:latin typeface="Tahoma" pitchFamily="34" charset="0"/>
              </a:rPr>
              <a:t>Nuestro EAP es administrado por </a:t>
            </a:r>
            <a:r>
              <a:rPr lang="es-US" dirty="0" err="1">
                <a:solidFill>
                  <a:schemeClr val="tx1"/>
                </a:solidFill>
                <a:latin typeface="Tahoma" pitchFamily="34" charset="0"/>
              </a:rPr>
              <a:t>GuidanceResources</a:t>
            </a:r>
            <a:r>
              <a:rPr lang="es-US" dirty="0">
                <a:solidFill>
                  <a:schemeClr val="tx1"/>
                </a:solidFill>
                <a:latin typeface="Tahoma" pitchFamily="34" charset="0"/>
              </a:rPr>
              <a:t> a través de </a:t>
            </a:r>
            <a:r>
              <a:rPr lang="es-US" dirty="0" err="1">
                <a:solidFill>
                  <a:schemeClr val="tx1"/>
                </a:solidFill>
                <a:latin typeface="Tahoma" pitchFamily="34" charset="0"/>
              </a:rPr>
              <a:t>ComPsych</a:t>
            </a:r>
            <a:r>
              <a:rPr lang="es-US" dirty="0">
                <a:solidFill>
                  <a:schemeClr val="tx1"/>
                </a:solidFill>
                <a:latin typeface="Tahoma" pitchFamily="34" charset="0"/>
              </a:rPr>
              <a:t>. </a:t>
            </a:r>
          </a:p>
          <a:p>
            <a:endParaRPr lang="en-US" dirty="0">
              <a:solidFill>
                <a:schemeClr val="tx1"/>
              </a:solidFill>
              <a:latin typeface="Tahoma" pitchFamily="34" charset="0"/>
            </a:endParaRPr>
          </a:p>
          <a:p>
            <a:r>
              <a:rPr lang="es-US" dirty="0">
                <a:solidFill>
                  <a:schemeClr val="tx1"/>
                </a:solidFill>
                <a:latin typeface="Tahoma" pitchFamily="34" charset="0"/>
              </a:rPr>
              <a:t>¡Tendrá hasta </a:t>
            </a:r>
            <a:r>
              <a:rPr lang="es-US" b="1" dirty="0">
                <a:solidFill>
                  <a:schemeClr val="tx1"/>
                </a:solidFill>
                <a:latin typeface="Tahoma" pitchFamily="34" charset="0"/>
              </a:rPr>
              <a:t>cinco (5)</a:t>
            </a:r>
            <a:r>
              <a:rPr lang="es-US" dirty="0">
                <a:solidFill>
                  <a:schemeClr val="tx1"/>
                </a:solidFill>
                <a:latin typeface="Tahoma" pitchFamily="34" charset="0"/>
              </a:rPr>
              <a:t> sesiones de asesoramiento en persona sin ningún costo para usted!</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39</a:t>
            </a:fld>
            <a:endParaRPr lang="en-US"/>
          </a:p>
        </p:txBody>
      </p:sp>
    </p:spTree>
    <p:extLst>
      <p:ext uri="{BB962C8B-B14F-4D97-AF65-F5344CB8AC3E}">
        <p14:creationId xmlns:p14="http://schemas.microsoft.com/office/powerpoint/2010/main" val="24906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0"/>
              </a:spcAft>
              <a:buFont typeface="Arial" panose="020B0604020202020204" pitchFamily="34" charset="0"/>
              <a:buNone/>
            </a:pPr>
            <a:r>
              <a:rPr lang="es-US" dirty="0">
                <a:solidFill>
                  <a:schemeClr val="tx1"/>
                </a:solidFill>
                <a:latin typeface="+mn-lt"/>
              </a:rPr>
              <a:t>Complete sus elecciones a través de UKG y consulte la Guía de beneficios para obtener detalles específicos. Esta es una </a:t>
            </a:r>
            <a:r>
              <a:rPr lang="es-US" b="1" dirty="0">
                <a:solidFill>
                  <a:schemeClr val="tx1"/>
                </a:solidFill>
                <a:latin typeface="+mn-lt"/>
              </a:rPr>
              <a:t>inscripción</a:t>
            </a:r>
            <a:r>
              <a:rPr lang="es-US" dirty="0">
                <a:solidFill>
                  <a:schemeClr val="tx1"/>
                </a:solidFill>
                <a:latin typeface="+mn-lt"/>
              </a:rPr>
              <a:t> pasiva: las elecciones actuales se transferirán, pero recuerde volver a elegir sus aportes a las cuentas FSA y HSA. </a:t>
            </a:r>
          </a:p>
          <a:p>
            <a:pPr marL="0" lvl="0" indent="0">
              <a:spcBef>
                <a:spcPts val="600"/>
              </a:spcBef>
              <a:spcAft>
                <a:spcPts val="0"/>
              </a:spcAft>
              <a:buFont typeface="Arial" panose="020B0604020202020204" pitchFamily="34" charset="0"/>
              <a:buNone/>
            </a:pPr>
            <a:endParaRPr lang="en-US" sz="1200" kern="1200" dirty="0">
              <a:solidFill>
                <a:schemeClr val="tx1"/>
              </a:solidFill>
              <a:effectLst/>
              <a:latin typeface="+mn-lt"/>
              <a:ea typeface="+mn-ea"/>
              <a:cs typeface="+mn-cs"/>
            </a:endParaRPr>
          </a:p>
          <a:p>
            <a:pPr marL="0" lvl="0" indent="0">
              <a:spcBef>
                <a:spcPts val="600"/>
              </a:spcBef>
              <a:spcAft>
                <a:spcPts val="0"/>
              </a:spcAft>
              <a:buFont typeface="Arial" panose="020B0604020202020204" pitchFamily="34" charset="0"/>
              <a:buNone/>
            </a:pPr>
            <a:endParaRPr lang="en-US" sz="1200" kern="1200" dirty="0">
              <a:solidFill>
                <a:schemeClr val="tx1"/>
              </a:solidFill>
              <a:effectLst/>
              <a:latin typeface="+mn-lt"/>
              <a:ea typeface="+mn-ea"/>
              <a:cs typeface="+mn-cs"/>
            </a:endParaRPr>
          </a:p>
          <a:p>
            <a:pPr marL="0" lvl="0" indent="0">
              <a:spcBef>
                <a:spcPts val="600"/>
              </a:spcBef>
              <a:spcAft>
                <a:spcPts val="0"/>
              </a:spcAft>
              <a:buFont typeface="Arial" panose="020B0604020202020204" pitchFamily="34" charset="0"/>
              <a:buNone/>
            </a:pP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4</a:t>
            </a:fld>
            <a:endParaRPr lang="en-US"/>
          </a:p>
        </p:txBody>
      </p:sp>
    </p:spTree>
    <p:extLst>
      <p:ext uri="{BB962C8B-B14F-4D97-AF65-F5344CB8AC3E}">
        <p14:creationId xmlns:p14="http://schemas.microsoft.com/office/powerpoint/2010/main" val="2076283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Revisemos los próximos pasos. Nuestro período de inscripción abierta es </a:t>
            </a:r>
            <a:r>
              <a:rPr lang="es-US" b="1" dirty="0">
                <a:solidFill>
                  <a:schemeClr val="tx1"/>
                </a:solidFill>
              </a:rPr>
              <a:t>del 3 de noviembre al 17 de noviembre</a:t>
            </a:r>
            <a:r>
              <a:rPr lang="es-US" dirty="0">
                <a:solidFill>
                  <a:schemeClr val="tx1"/>
                </a:solidFill>
              </a:rPr>
              <a:t>. Inscríbase o realice cambios a través de UKG en el sitio web de beneficios de AWP que se muestra aquí. Para obtener más información sobre su plan y tarifa consulte su guía de beneficios para 2026. </a:t>
            </a:r>
          </a:p>
          <a:p>
            <a:endParaRPr lang="en-US" dirty="0">
              <a:solidFill>
                <a:schemeClr val="tx1"/>
              </a:solidFill>
            </a:endParaRPr>
          </a:p>
          <a:p>
            <a:r>
              <a:rPr lang="es-US" dirty="0">
                <a:solidFill>
                  <a:schemeClr val="tx1"/>
                </a:solidFill>
              </a:rPr>
              <a:t>¿Tiene preguntas sobre sus beneficios? Llame o envíe un correo electrónico a la línea de ayuda de beneficios o visite awpbenefits.com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A4077132-FB1E-4D1D-B881-78A65D35A188}" type="slidenum">
              <a:rPr lang="en-US" smtClean="0"/>
              <a:t>40</a:t>
            </a:fld>
            <a:endParaRPr lang="en-US"/>
          </a:p>
        </p:txBody>
      </p:sp>
    </p:spTree>
    <p:extLst>
      <p:ext uri="{BB962C8B-B14F-4D97-AF65-F5344CB8AC3E}">
        <p14:creationId xmlns:p14="http://schemas.microsoft.com/office/powerpoint/2010/main" val="380827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Aquí hay una revisión de sus socios proveedores para 2026. El único cambio de proveedor para 2026 es el administrador de la cuenta de ahorros de salud y la cuenta flexible de gastos</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5</a:t>
            </a:fld>
            <a:endParaRPr lang="en-US"/>
          </a:p>
        </p:txBody>
      </p:sp>
    </p:spTree>
    <p:extLst>
      <p:ext uri="{BB962C8B-B14F-4D97-AF65-F5344CB8AC3E}">
        <p14:creationId xmlns:p14="http://schemas.microsoft.com/office/powerpoint/2010/main" val="77077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1A5D604-1B0E-40CF-9281-3FB36555F47B}" type="slidenum">
              <a:rPr lang="en-US" smtClean="0"/>
              <a:t>6</a:t>
            </a:fld>
            <a:endParaRPr lang="en-US" dirty="0"/>
          </a:p>
        </p:txBody>
      </p:sp>
    </p:spTree>
    <p:extLst>
      <p:ext uri="{BB962C8B-B14F-4D97-AF65-F5344CB8AC3E}">
        <p14:creationId xmlns:p14="http://schemas.microsoft.com/office/powerpoint/2010/main" val="145205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7830">
              <a:defRPr/>
            </a:pPr>
            <a:r>
              <a:rPr lang="es-US" sz="1200" baseline="0" dirty="0">
                <a:solidFill>
                  <a:schemeClr val="tx1"/>
                </a:solidFill>
              </a:rPr>
              <a:t>Antes de revisar sus planes de beneficios, veamos algunos términos clave sobre el seguro. </a:t>
            </a:r>
          </a:p>
          <a:p>
            <a:pPr defTabSz="487830">
              <a:defRPr/>
            </a:pPr>
            <a:endParaRPr lang="en-US" sz="1200" dirty="0">
              <a:solidFill>
                <a:schemeClr val="tx1"/>
              </a:solidFill>
            </a:endParaRPr>
          </a:p>
          <a:p>
            <a:pPr defTabSz="487830">
              <a:defRPr/>
            </a:pPr>
            <a:r>
              <a:rPr lang="es-US" sz="1200" b="1" dirty="0">
                <a:solidFill>
                  <a:schemeClr val="tx1"/>
                </a:solidFill>
              </a:rPr>
              <a:t>Cuota</a:t>
            </a:r>
            <a:r>
              <a:rPr lang="es-US" sz="1200" dirty="0">
                <a:solidFill>
                  <a:schemeClr val="tx1"/>
                </a:solidFill>
              </a:rPr>
              <a:t> es la cantidad que usted paga antes de impuestos de su cheque de sueldo cada período de pago. </a:t>
            </a:r>
          </a:p>
          <a:p>
            <a:pPr defTabSz="487830">
              <a:defRPr/>
            </a:pPr>
            <a:endParaRPr lang="en-US" sz="1200" dirty="0">
              <a:solidFill>
                <a:schemeClr val="tx1"/>
              </a:solidFill>
            </a:endParaRPr>
          </a:p>
          <a:p>
            <a:pPr defTabSz="487830">
              <a:defRPr/>
            </a:pPr>
            <a:r>
              <a:rPr lang="es-US" sz="1200" b="1" dirty="0">
                <a:solidFill>
                  <a:schemeClr val="tx1"/>
                </a:solidFill>
              </a:rPr>
              <a:t>Deducible</a:t>
            </a:r>
            <a:r>
              <a:rPr lang="es-US" sz="1200" dirty="0">
                <a:solidFill>
                  <a:schemeClr val="tx1"/>
                </a:solidFill>
              </a:rPr>
              <a:t> es la cantidad de dinero que debe pagar por adelantado antes de que el plan comparta sus gastos. </a:t>
            </a:r>
          </a:p>
          <a:p>
            <a:pPr defTabSz="487830">
              <a:defRPr/>
            </a:pPr>
            <a:endParaRPr lang="en-US" sz="1200" dirty="0">
              <a:solidFill>
                <a:schemeClr val="tx1"/>
              </a:solidFill>
            </a:endParaRPr>
          </a:p>
          <a:p>
            <a:pPr defTabSz="487830">
              <a:defRPr/>
            </a:pPr>
            <a:r>
              <a:rPr lang="es-US" sz="1200" b="1" dirty="0">
                <a:solidFill>
                  <a:schemeClr val="tx1"/>
                </a:solidFill>
              </a:rPr>
              <a:t>Coaseguro</a:t>
            </a:r>
            <a:r>
              <a:rPr lang="es-US" sz="1200" dirty="0">
                <a:solidFill>
                  <a:schemeClr val="tx1"/>
                </a:solidFill>
              </a:rPr>
              <a:t> es el porcentaje que usted y el plan pagan. En nuestros planes, su coaseguro es mucho más pequeño que el coaseguro del plan. </a:t>
            </a:r>
          </a:p>
          <a:p>
            <a:pPr defTabSz="487830">
              <a:defRPr/>
            </a:pPr>
            <a:endParaRPr lang="en-US" sz="1200" dirty="0">
              <a:solidFill>
                <a:schemeClr val="tx1"/>
              </a:solidFill>
            </a:endParaRPr>
          </a:p>
          <a:p>
            <a:pPr defTabSz="487830">
              <a:defRPr/>
            </a:pPr>
            <a:r>
              <a:rPr lang="es-US" sz="1200" b="1" dirty="0">
                <a:solidFill>
                  <a:schemeClr val="tx1"/>
                </a:solidFill>
              </a:rPr>
              <a:t>Copago:</a:t>
            </a:r>
            <a:r>
              <a:rPr lang="es-US" sz="1200" dirty="0">
                <a:solidFill>
                  <a:schemeClr val="tx1"/>
                </a:solidFill>
              </a:rPr>
              <a:t> una cantidad fija por determinados servicios que paga en algunos de nuestros planes </a:t>
            </a:r>
          </a:p>
          <a:p>
            <a:pPr defTabSz="487830">
              <a:defRPr/>
            </a:pPr>
            <a:endParaRPr lang="en-US" sz="1200" dirty="0">
              <a:solidFill>
                <a:schemeClr val="tx1"/>
              </a:solidFill>
            </a:endParaRPr>
          </a:p>
          <a:p>
            <a:pPr defTabSz="487830">
              <a:defRPr/>
            </a:pPr>
            <a:r>
              <a:rPr lang="es-US" sz="1200" b="1" dirty="0">
                <a:solidFill>
                  <a:schemeClr val="tx1"/>
                </a:solidFill>
              </a:rPr>
              <a:t>Desembolso máximo </a:t>
            </a:r>
            <a:r>
              <a:rPr lang="es-US" sz="1200" dirty="0">
                <a:solidFill>
                  <a:schemeClr val="tx1"/>
                </a:solidFill>
              </a:rPr>
              <a:t>es el límite en sus gastos. Una vez alcanzado este límite, el plan cubre todos los gastos elegibles durante el resto del año del plan. </a:t>
            </a:r>
          </a:p>
          <a:p>
            <a:pPr defTabSz="487830">
              <a:defRPr/>
            </a:pPr>
            <a:endParaRPr lang="en-US" sz="1200" dirty="0">
              <a:solidFill>
                <a:schemeClr val="tx1"/>
              </a:solidFill>
            </a:endParaRPr>
          </a:p>
          <a:p>
            <a:pPr defTabSz="487830">
              <a:defRPr/>
            </a:pPr>
            <a:r>
              <a:rPr lang="es-US" sz="1200" b="1" dirty="0">
                <a:solidFill>
                  <a:schemeClr val="tx1"/>
                </a:solidFill>
              </a:rPr>
              <a:t>Red</a:t>
            </a:r>
            <a:r>
              <a:rPr lang="es-US" sz="1200" dirty="0">
                <a:solidFill>
                  <a:schemeClr val="tx1"/>
                </a:solidFill>
              </a:rPr>
              <a:t> son los proveedores e instalaciones que han acordado asociarse con nuestro empresa y ofrecerle nuestras tarifas con descuento. </a:t>
            </a:r>
          </a:p>
        </p:txBody>
      </p:sp>
    </p:spTree>
    <p:extLst>
      <p:ext uri="{BB962C8B-B14F-4D97-AF65-F5344CB8AC3E}">
        <p14:creationId xmlns:p14="http://schemas.microsoft.com/office/powerpoint/2010/main" val="136636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latin typeface="+mn-lt"/>
              </a:rPr>
              <a:t>Usted tiene acceso a 2 planes médicos a través de </a:t>
            </a:r>
            <a:r>
              <a:rPr lang="es-US" dirty="0" err="1">
                <a:solidFill>
                  <a:schemeClr val="tx1"/>
                </a:solidFill>
                <a:latin typeface="+mn-lt"/>
              </a:rPr>
              <a:t>UnitedHealthcare</a:t>
            </a:r>
            <a:r>
              <a:rPr lang="es-US" dirty="0">
                <a:solidFill>
                  <a:schemeClr val="tx1"/>
                </a:solidFill>
                <a:latin typeface="+mn-lt"/>
              </a:rPr>
              <a:t>. Seleccionar una opción de plan para satisfacer las necesidades de usted y su familia depende de una variedad de factores tales como su presupuesto para la atención médica, los tipos de tratamiento en curso, los servicios médicos y cualquier procedimiento por elección que usted o su familia puedan necesitar en el próximo año. </a:t>
            </a:r>
          </a:p>
          <a:p>
            <a:endParaRPr lang="en-US" dirty="0">
              <a:solidFill>
                <a:schemeClr val="tx1"/>
              </a:solidFill>
              <a:latin typeface="+mn-lt"/>
            </a:endParaRPr>
          </a:p>
          <a:p>
            <a:r>
              <a:rPr lang="es-US" dirty="0">
                <a:solidFill>
                  <a:schemeClr val="tx1"/>
                </a:solidFill>
                <a:latin typeface="+mn-lt"/>
              </a:rPr>
              <a:t>Antes de sumergirnos en cada opción de plan, vamos a hablar sobre lo que es igual en todos sus planes médicos. El deducible y el desembolso máximo en todos los planes se reiniciarán el 1º de enero de 2026. Todos los planes cubren los servicios de atención preventiva como exámenes físicos anuales, exámenes de mujer sana y consulta para niño sano al 100% si usted utiliza un proveedor que se encuentre dentro de la red. Usted tiene acceso a beneficios fuera de la red, pero para esta presentación solo nos centraremos en los beneficios de dentro de la red. </a:t>
            </a:r>
          </a:p>
          <a:p>
            <a:endParaRPr lang="en-US" dirty="0">
              <a:solidFill>
                <a:schemeClr val="tx1"/>
              </a:solidFill>
              <a:latin typeface="+mn-lt"/>
            </a:endParaRPr>
          </a:p>
          <a:p>
            <a:r>
              <a:rPr lang="es-US" dirty="0">
                <a:solidFill>
                  <a:schemeClr val="tx1"/>
                </a:solidFill>
                <a:latin typeface="+mn-lt"/>
              </a:rPr>
              <a:t>Usted querrá considerar participar en diferentes planes con ventajas fiscales como la cuenta flexible de gastos de atención médica y la cuenta de ahorros de salud, dependiendo de su elección de plan médico.</a:t>
            </a:r>
          </a:p>
          <a:p>
            <a:endParaRPr lang="en-US" dirty="0">
              <a:solidFill>
                <a:schemeClr val="tx1"/>
              </a:solidFill>
              <a:latin typeface="+mn-lt"/>
            </a:endParaRPr>
          </a:p>
          <a:p>
            <a:r>
              <a:rPr lang="es-US" dirty="0">
                <a:solidFill>
                  <a:schemeClr val="tx1"/>
                </a:solidFill>
                <a:latin typeface="+mn-lt"/>
              </a:rPr>
              <a:t>Ahora revisemos su primera opción de plan, que es el plan PPO $1,500 , en este plan usted tiene un deducible de $1,500 individual y un deducible de $4,500 para familia. El nivel de coaseguro es del 80%. El desembolso máximo es de $5,000 individual y de $10,000 por familia. Todos los servicios se cuentan como parte del desembolso máximo. Después de llegar a su desembolso máximo todos los servicios están cubiertos al 100%. </a:t>
            </a:r>
          </a:p>
          <a:p>
            <a:r>
              <a:rPr lang="es-US" dirty="0">
                <a:solidFill>
                  <a:schemeClr val="tx1"/>
                </a:solidFill>
                <a:latin typeface="+mn-lt"/>
              </a:rPr>
              <a:t>Su deducible solo aplicará primero para cualquier atención hospitalaria como cobertura para cirugía de paciente hospitalizado o paciente ambulatorio junto con los servicios de salud mental de paciente hospitalizado. Para estos servicios después de que alcance el deducible del plan usted pagará el 20% de coaseguro y el plan pagará el resto. </a:t>
            </a:r>
          </a:p>
          <a:p>
            <a:r>
              <a:rPr lang="es-US" dirty="0">
                <a:solidFill>
                  <a:schemeClr val="tx1"/>
                </a:solidFill>
                <a:latin typeface="+mn-lt"/>
              </a:rPr>
              <a:t>Para consultas en consultorio, la sala de emergencias y atención urgente usted tiene un copago fijo. Para las consultas de atención primaria tiene un copago de $30 y para los especialistas tiene un copago de $50. La consulta en la sala de emergencias tiene un copago de $300 y la atención urgente tiene un copago de $100. </a:t>
            </a:r>
          </a:p>
          <a:p>
            <a:endParaRPr lang="en-US" dirty="0">
              <a:solidFill>
                <a:schemeClr val="tx1"/>
              </a:solidFill>
              <a:latin typeface="+mn-lt"/>
            </a:endParaRPr>
          </a:p>
          <a:p>
            <a:r>
              <a:rPr lang="es-US" dirty="0">
                <a:solidFill>
                  <a:schemeClr val="tx1"/>
                </a:solidFill>
                <a:latin typeface="+mn-lt"/>
              </a:rPr>
              <a:t>El programa de medicamentos recetados tiene cuatro niveles. Los medicamentos del nivel 1 tienen un copago de $10. Los medicamentos del nivel 2 tienen un copago de $35. Los medicamentos del nivel 3 tienen un copago de $70. Para los medicamentos del nivel 4 usted paga el 20% hasta $200</a:t>
            </a:r>
          </a:p>
          <a:p>
            <a:br>
              <a:rPr lang="es-US" dirty="0">
                <a:solidFill>
                  <a:schemeClr val="tx1"/>
                </a:solidFill>
                <a:latin typeface="+mn-lt"/>
              </a:rPr>
            </a:br>
            <a:endParaRPr lang="es-US" dirty="0">
              <a:solidFill>
                <a:schemeClr val="tx1"/>
              </a:solidFill>
              <a:latin typeface="+mn-lt"/>
            </a:endParaRPr>
          </a:p>
          <a:p>
            <a:pPr marL="171450" indent="-171450">
              <a:buFont typeface="Arial" panose="020B0604020202020204" pitchFamily="34" charset="0"/>
              <a:buChar char="•"/>
            </a:pP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8</a:t>
            </a:fld>
            <a:endParaRPr lang="en-US"/>
          </a:p>
        </p:txBody>
      </p:sp>
    </p:spTree>
    <p:extLst>
      <p:ext uri="{BB962C8B-B14F-4D97-AF65-F5344CB8AC3E}">
        <p14:creationId xmlns:p14="http://schemas.microsoft.com/office/powerpoint/2010/main" val="293614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solidFill>
                  <a:schemeClr val="tx1"/>
                </a:solidFill>
              </a:rPr>
              <a:t>Su segunda opción de plan es el plan con cuenta HSA de $3,400. Este es un plan médico con un deducible alto que le permite abrir una cuenta de ahorros de salud con ventajas fiscales, o cuenta HSA. Revisaremos lo que es una cuenta HSA con más detalle más adelante junto con los beneficios de contribuir a un plan compatible con una cuenta de ahorros de salud. Este plan tiene un deducible individual de $3,400 y un deducible familiar de $6,800. En este plan su deducible se aplica primero a todos los servicios, incluyendo consultas en consultorio, hospital, sala de emergencias y medicamentos recetados. Después de alcanzar su deducible del plan todos los servicios, excepto la farmacia, están cubiertos al 100% por el plan. Para su cobertura de medicamentos recetados después de alcanzar el deducible del plan, usted pagará un copago hasta que llegue a su desembolso máximo del plan. El desembolso máximo es de $7,050 individual y de $14,100 por familia.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9</a:t>
            </a:fld>
            <a:endParaRPr lang="en-US"/>
          </a:p>
        </p:txBody>
      </p:sp>
    </p:spTree>
    <p:extLst>
      <p:ext uri="{BB962C8B-B14F-4D97-AF65-F5344CB8AC3E}">
        <p14:creationId xmlns:p14="http://schemas.microsoft.com/office/powerpoint/2010/main" val="869774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026" y="4468482"/>
            <a:ext cx="4411393" cy="957533"/>
          </a:xfrm>
        </p:spPr>
        <p:txBody>
          <a:bodyPr>
            <a:normAutofit/>
          </a:bodyPr>
          <a:lstStyle>
            <a:lvl1pPr marL="0" indent="0" algn="r">
              <a:buNone/>
              <a:defRPr sz="4800" b="1" i="1" baseline="0">
                <a:solidFill>
                  <a:schemeClr val="accent1"/>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Benefits Guide</a:t>
            </a:r>
          </a:p>
        </p:txBody>
      </p:sp>
      <p:sp>
        <p:nvSpPr>
          <p:cNvPr id="25" name="Freeform: Shape 24">
            <a:extLst>
              <a:ext uri="{FF2B5EF4-FFF2-40B4-BE49-F238E27FC236}">
                <a16:creationId xmlns:a16="http://schemas.microsoft.com/office/drawing/2014/main" id="{71109EC3-AD68-B001-1B83-E64A7A8326D0}"/>
              </a:ext>
            </a:extLst>
          </p:cNvPr>
          <p:cNvSpPr/>
          <p:nvPr/>
        </p:nvSpPr>
        <p:spPr>
          <a:xfrm>
            <a:off x="2759275" y="483621"/>
            <a:ext cx="6426482" cy="5069733"/>
          </a:xfrm>
          <a:custGeom>
            <a:avLst/>
            <a:gdLst>
              <a:gd name="connsiteX0" fmla="*/ 0 w 5139938"/>
              <a:gd name="connsiteY0" fmla="*/ 0 h 4591482"/>
              <a:gd name="connsiteX1" fmla="*/ 0 w 5139938"/>
              <a:gd name="connsiteY1" fmla="*/ 4595 h 4591482"/>
              <a:gd name="connsiteX2" fmla="*/ 4044 w 5139938"/>
              <a:gd name="connsiteY2" fmla="*/ 2206 h 4591482"/>
              <a:gd name="connsiteX3" fmla="*/ 2653598 w 5139938"/>
              <a:gd name="connsiteY3" fmla="*/ 4591483 h 4591482"/>
              <a:gd name="connsiteX4" fmla="*/ 5139939 w 5139938"/>
              <a:gd name="connsiteY4" fmla="*/ 4591483 h 4591482"/>
              <a:gd name="connsiteX5" fmla="*/ 5139939 w 5139938"/>
              <a:gd name="connsiteY5" fmla="*/ 9098 h 4591482"/>
              <a:gd name="connsiteX6" fmla="*/ 0 w 5139938"/>
              <a:gd name="connsiteY6" fmla="*/ 9098 h 4591482"/>
              <a:gd name="connsiteX7" fmla="*/ 0 w 5139938"/>
              <a:gd name="connsiteY7" fmla="*/ 4595 h 4591482"/>
              <a:gd name="connsiteX8" fmla="*/ 4044 w 5139938"/>
              <a:gd name="connsiteY8" fmla="*/ 2206 h 4591482"/>
              <a:gd name="connsiteX9" fmla="*/ 0 w 5139938"/>
              <a:gd name="connsiteY9" fmla="*/ 4595 h 4591482"/>
              <a:gd name="connsiteX10" fmla="*/ 0 w 5139938"/>
              <a:gd name="connsiteY10" fmla="*/ 0 h 4591482"/>
              <a:gd name="connsiteX0" fmla="*/ 0 w 5735162"/>
              <a:gd name="connsiteY0" fmla="*/ 0 h 4591483"/>
              <a:gd name="connsiteX1" fmla="*/ 0 w 5735162"/>
              <a:gd name="connsiteY1" fmla="*/ 4595 h 4591483"/>
              <a:gd name="connsiteX2" fmla="*/ 4044 w 5735162"/>
              <a:gd name="connsiteY2" fmla="*/ 2206 h 4591483"/>
              <a:gd name="connsiteX3" fmla="*/ 2653598 w 5735162"/>
              <a:gd name="connsiteY3" fmla="*/ 4591483 h 4591483"/>
              <a:gd name="connsiteX4" fmla="*/ 5139939 w 5735162"/>
              <a:gd name="connsiteY4" fmla="*/ 4591483 h 4591483"/>
              <a:gd name="connsiteX5" fmla="*/ 5735162 w 5735162"/>
              <a:gd name="connsiteY5" fmla="*/ 9098 h 4591483"/>
              <a:gd name="connsiteX6" fmla="*/ 0 w 5735162"/>
              <a:gd name="connsiteY6" fmla="*/ 9098 h 4591483"/>
              <a:gd name="connsiteX7" fmla="*/ 0 w 5735162"/>
              <a:gd name="connsiteY7" fmla="*/ 4595 h 4591483"/>
              <a:gd name="connsiteX8" fmla="*/ 4044 w 5735162"/>
              <a:gd name="connsiteY8" fmla="*/ 2206 h 4591483"/>
              <a:gd name="connsiteX9" fmla="*/ 0 w 5735162"/>
              <a:gd name="connsiteY9" fmla="*/ 4595 h 4591483"/>
              <a:gd name="connsiteX10" fmla="*/ 0 w 5735162"/>
              <a:gd name="connsiteY10" fmla="*/ 0 h 4591483"/>
              <a:gd name="connsiteX0" fmla="*/ 0 w 5778293"/>
              <a:gd name="connsiteY0" fmla="*/ 0 h 4591483"/>
              <a:gd name="connsiteX1" fmla="*/ 0 w 5778293"/>
              <a:gd name="connsiteY1" fmla="*/ 4595 h 4591483"/>
              <a:gd name="connsiteX2" fmla="*/ 4044 w 5778293"/>
              <a:gd name="connsiteY2" fmla="*/ 2206 h 4591483"/>
              <a:gd name="connsiteX3" fmla="*/ 2653598 w 5778293"/>
              <a:gd name="connsiteY3" fmla="*/ 4591483 h 4591483"/>
              <a:gd name="connsiteX4" fmla="*/ 5778293 w 5778293"/>
              <a:gd name="connsiteY4" fmla="*/ 4591483 h 4591483"/>
              <a:gd name="connsiteX5" fmla="*/ 5735162 w 5778293"/>
              <a:gd name="connsiteY5" fmla="*/ 9098 h 4591483"/>
              <a:gd name="connsiteX6" fmla="*/ 0 w 5778293"/>
              <a:gd name="connsiteY6" fmla="*/ 9098 h 4591483"/>
              <a:gd name="connsiteX7" fmla="*/ 0 w 5778293"/>
              <a:gd name="connsiteY7" fmla="*/ 4595 h 4591483"/>
              <a:gd name="connsiteX8" fmla="*/ 4044 w 5778293"/>
              <a:gd name="connsiteY8" fmla="*/ 2206 h 4591483"/>
              <a:gd name="connsiteX9" fmla="*/ 0 w 5778293"/>
              <a:gd name="connsiteY9" fmla="*/ 4595 h 4591483"/>
              <a:gd name="connsiteX10" fmla="*/ 0 w 5778293"/>
              <a:gd name="connsiteY10" fmla="*/ 0 h 4591483"/>
              <a:gd name="connsiteX0" fmla="*/ 0 w 5795547"/>
              <a:gd name="connsiteY0" fmla="*/ 0 h 4591483"/>
              <a:gd name="connsiteX1" fmla="*/ 0 w 5795547"/>
              <a:gd name="connsiteY1" fmla="*/ 4595 h 4591483"/>
              <a:gd name="connsiteX2" fmla="*/ 4044 w 5795547"/>
              <a:gd name="connsiteY2" fmla="*/ 2206 h 4591483"/>
              <a:gd name="connsiteX3" fmla="*/ 2653598 w 5795547"/>
              <a:gd name="connsiteY3" fmla="*/ 4591483 h 4591483"/>
              <a:gd name="connsiteX4" fmla="*/ 5778293 w 5795547"/>
              <a:gd name="connsiteY4" fmla="*/ 4591483 h 4591483"/>
              <a:gd name="connsiteX5" fmla="*/ 5795547 w 5795547"/>
              <a:gd name="connsiteY5" fmla="*/ 9098 h 4591483"/>
              <a:gd name="connsiteX6" fmla="*/ 0 w 5795547"/>
              <a:gd name="connsiteY6" fmla="*/ 9098 h 4591483"/>
              <a:gd name="connsiteX7" fmla="*/ 0 w 5795547"/>
              <a:gd name="connsiteY7" fmla="*/ 4595 h 4591483"/>
              <a:gd name="connsiteX8" fmla="*/ 4044 w 5795547"/>
              <a:gd name="connsiteY8" fmla="*/ 2206 h 4591483"/>
              <a:gd name="connsiteX9" fmla="*/ 0 w 5795547"/>
              <a:gd name="connsiteY9" fmla="*/ 4595 h 4591483"/>
              <a:gd name="connsiteX10" fmla="*/ 0 w 5795547"/>
              <a:gd name="connsiteY10" fmla="*/ 0 h 45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5547" h="4591483">
                <a:moveTo>
                  <a:pt x="0" y="0"/>
                </a:moveTo>
                <a:lnTo>
                  <a:pt x="0" y="4595"/>
                </a:lnTo>
                <a:lnTo>
                  <a:pt x="4044" y="2206"/>
                </a:lnTo>
                <a:lnTo>
                  <a:pt x="2653598" y="4591483"/>
                </a:lnTo>
                <a:lnTo>
                  <a:pt x="5778293" y="4591483"/>
                </a:lnTo>
                <a:cubicBezTo>
                  <a:pt x="5784044" y="3064021"/>
                  <a:pt x="5789796" y="1536560"/>
                  <a:pt x="5795547" y="9098"/>
                </a:cubicBezTo>
                <a:lnTo>
                  <a:pt x="0" y="9098"/>
                </a:lnTo>
                <a:lnTo>
                  <a:pt x="0" y="4595"/>
                </a:lnTo>
                <a:lnTo>
                  <a:pt x="4044" y="2206"/>
                </a:lnTo>
                <a:lnTo>
                  <a:pt x="0" y="4595"/>
                </a:lnTo>
                <a:lnTo>
                  <a:pt x="0" y="0"/>
                </a:lnTo>
                <a:close/>
              </a:path>
            </a:pathLst>
          </a:custGeom>
          <a:blipFill>
            <a:blip r:embed="rId2" cstate="email">
              <a:extLst>
                <a:ext uri="{28A0092B-C50C-407E-A947-70E740481C1C}">
                  <a14:useLocalDpi xmlns:a14="http://schemas.microsoft.com/office/drawing/2010/main" val="0"/>
                </a:ext>
              </a:extLst>
            </a:blip>
            <a:stretch>
              <a:fillRect/>
            </a:stretch>
          </a:blipFill>
          <a:ln w="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50C3C12-2F3C-A124-0584-10364215C708}"/>
              </a:ext>
            </a:extLst>
          </p:cNvPr>
          <p:cNvSpPr/>
          <p:nvPr/>
        </p:nvSpPr>
        <p:spPr>
          <a:xfrm>
            <a:off x="1882553" y="2692426"/>
            <a:ext cx="45719" cy="78812"/>
          </a:xfrm>
          <a:custGeom>
            <a:avLst/>
            <a:gdLst>
              <a:gd name="connsiteX0" fmla="*/ 0 w 2665"/>
              <a:gd name="connsiteY0" fmla="*/ 0 h 4594"/>
              <a:gd name="connsiteX1" fmla="*/ 2665 w 2665"/>
              <a:gd name="connsiteY1" fmla="*/ 4595 h 4594"/>
              <a:gd name="connsiteX2" fmla="*/ 0 w 2665"/>
              <a:gd name="connsiteY2" fmla="*/ 0 h 4594"/>
            </a:gdLst>
            <a:ahLst/>
            <a:cxnLst>
              <a:cxn ang="0">
                <a:pos x="connsiteX0" y="connsiteY0"/>
              </a:cxn>
              <a:cxn ang="0">
                <a:pos x="connsiteX1" y="connsiteY1"/>
              </a:cxn>
              <a:cxn ang="0">
                <a:pos x="connsiteX2" y="connsiteY2"/>
              </a:cxn>
            </a:cxnLst>
            <a:rect l="l" t="t" r="r" b="b"/>
            <a:pathLst>
              <a:path w="2665" h="4594">
                <a:moveTo>
                  <a:pt x="0" y="0"/>
                </a:moveTo>
                <a:lnTo>
                  <a:pt x="2665" y="4595"/>
                </a:lnTo>
                <a:lnTo>
                  <a:pt x="0" y="0"/>
                </a:lnTo>
              </a:path>
            </a:pathLst>
          </a:custGeom>
          <a:solidFill>
            <a:srgbClr val="231F20"/>
          </a:solidFill>
          <a:ln w="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55BF3C7-C317-4C8C-5A87-06CAF5E2CF55}"/>
              </a:ext>
            </a:extLst>
          </p:cNvPr>
          <p:cNvSpPr/>
          <p:nvPr/>
        </p:nvSpPr>
        <p:spPr>
          <a:xfrm>
            <a:off x="2473424" y="2135401"/>
            <a:ext cx="3858601" cy="2111352"/>
          </a:xfrm>
          <a:custGeom>
            <a:avLst/>
            <a:gdLst>
              <a:gd name="connsiteX0" fmla="*/ 2383138 w 3479774"/>
              <a:gd name="connsiteY0" fmla="*/ 4595 h 1904065"/>
              <a:gd name="connsiteX1" fmla="*/ 2380473 w 3479774"/>
              <a:gd name="connsiteY1" fmla="*/ 0 h 1904065"/>
              <a:gd name="connsiteX2" fmla="*/ 1022382 w 3479774"/>
              <a:gd name="connsiteY2" fmla="*/ 0 h 1904065"/>
              <a:gd name="connsiteX3" fmla="*/ 1011722 w 3479774"/>
              <a:gd name="connsiteY3" fmla="*/ 0 h 1904065"/>
              <a:gd name="connsiteX4" fmla="*/ 0 w 3479774"/>
              <a:gd name="connsiteY4" fmla="*/ 0 h 1904065"/>
              <a:gd name="connsiteX5" fmla="*/ 1099302 w 3479774"/>
              <a:gd name="connsiteY5" fmla="*/ 1904066 h 1904065"/>
              <a:gd name="connsiteX6" fmla="*/ 2111024 w 3479774"/>
              <a:gd name="connsiteY6" fmla="*/ 1904066 h 1904065"/>
              <a:gd name="connsiteX7" fmla="*/ 2121684 w 3479774"/>
              <a:gd name="connsiteY7" fmla="*/ 1904066 h 1904065"/>
              <a:gd name="connsiteX8" fmla="*/ 3479775 w 3479774"/>
              <a:gd name="connsiteY8" fmla="*/ 1904066 h 1904065"/>
              <a:gd name="connsiteX9" fmla="*/ 2383138 w 3479774"/>
              <a:gd name="connsiteY9" fmla="*/ 4595 h 190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774" h="1904065">
                <a:moveTo>
                  <a:pt x="2383138" y="4595"/>
                </a:moveTo>
                <a:lnTo>
                  <a:pt x="2380473" y="0"/>
                </a:lnTo>
                <a:lnTo>
                  <a:pt x="1022382" y="0"/>
                </a:lnTo>
                <a:lnTo>
                  <a:pt x="1011722" y="0"/>
                </a:lnTo>
                <a:lnTo>
                  <a:pt x="0" y="0"/>
                </a:lnTo>
                <a:lnTo>
                  <a:pt x="1099302" y="1904066"/>
                </a:lnTo>
                <a:lnTo>
                  <a:pt x="2111024" y="1904066"/>
                </a:lnTo>
                <a:lnTo>
                  <a:pt x="2121684" y="1904066"/>
                </a:lnTo>
                <a:lnTo>
                  <a:pt x="3479775" y="1904066"/>
                </a:lnTo>
                <a:lnTo>
                  <a:pt x="2383138" y="4595"/>
                </a:lnTo>
                <a:close/>
              </a:path>
            </a:pathLst>
          </a:custGeom>
          <a:solidFill>
            <a:schemeClr val="accent1">
              <a:alpha val="70000"/>
            </a:schemeClr>
          </a:solidFill>
          <a:ln w="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BAF38EBE-E9E3-22C3-42D5-8F24F5851A9B}"/>
              </a:ext>
            </a:extLst>
          </p:cNvPr>
          <p:cNvSpPr/>
          <p:nvPr/>
        </p:nvSpPr>
        <p:spPr>
          <a:xfrm>
            <a:off x="6332025" y="4237947"/>
            <a:ext cx="2911602" cy="1839050"/>
          </a:xfrm>
          <a:custGeom>
            <a:avLst/>
            <a:gdLst>
              <a:gd name="connsiteX0" fmla="*/ 1970142 w 1970141"/>
              <a:gd name="connsiteY0" fmla="*/ 1649871 h 1649871"/>
              <a:gd name="connsiteX1" fmla="*/ 1965547 w 1970141"/>
              <a:gd name="connsiteY1" fmla="*/ 1649871 h 1649871"/>
              <a:gd name="connsiteX2" fmla="*/ 952630 w 1970141"/>
              <a:gd name="connsiteY2" fmla="*/ 1649871 h 1649871"/>
              <a:gd name="connsiteX3" fmla="*/ 0 w 1970141"/>
              <a:gd name="connsiteY3" fmla="*/ 0 h 1649871"/>
              <a:gd name="connsiteX4" fmla="*/ 1970142 w 1970141"/>
              <a:gd name="connsiteY4" fmla="*/ 0 h 1649871"/>
              <a:gd name="connsiteX5" fmla="*/ 1970142 w 1970141"/>
              <a:gd name="connsiteY5" fmla="*/ 1649871 h 1649871"/>
              <a:gd name="connsiteX0" fmla="*/ 1970142 w 2625749"/>
              <a:gd name="connsiteY0" fmla="*/ 1649871 h 1649871"/>
              <a:gd name="connsiteX1" fmla="*/ 1965547 w 2625749"/>
              <a:gd name="connsiteY1" fmla="*/ 1649871 h 1649871"/>
              <a:gd name="connsiteX2" fmla="*/ 952630 w 2625749"/>
              <a:gd name="connsiteY2" fmla="*/ 1649871 h 1649871"/>
              <a:gd name="connsiteX3" fmla="*/ 0 w 2625749"/>
              <a:gd name="connsiteY3" fmla="*/ 0 h 1649871"/>
              <a:gd name="connsiteX4" fmla="*/ 2625749 w 2625749"/>
              <a:gd name="connsiteY4" fmla="*/ 25879 h 1649871"/>
              <a:gd name="connsiteX5" fmla="*/ 1970142 w 2625749"/>
              <a:gd name="connsiteY5" fmla="*/ 1649871 h 1649871"/>
              <a:gd name="connsiteX0" fmla="*/ 1970142 w 2625749"/>
              <a:gd name="connsiteY0" fmla="*/ 1649871 h 1658497"/>
              <a:gd name="connsiteX1" fmla="*/ 1965547 w 2625749"/>
              <a:gd name="connsiteY1" fmla="*/ 1649871 h 1658497"/>
              <a:gd name="connsiteX2" fmla="*/ 952630 w 2625749"/>
              <a:gd name="connsiteY2" fmla="*/ 1649871 h 1658497"/>
              <a:gd name="connsiteX3" fmla="*/ 0 w 2625749"/>
              <a:gd name="connsiteY3" fmla="*/ 0 h 1658497"/>
              <a:gd name="connsiteX4" fmla="*/ 2625749 w 2625749"/>
              <a:gd name="connsiteY4" fmla="*/ 25879 h 1658497"/>
              <a:gd name="connsiteX5" fmla="*/ 2582618 w 2625749"/>
              <a:gd name="connsiteY5" fmla="*/ 1658497 h 16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749" h="1658497">
                <a:moveTo>
                  <a:pt x="1970142" y="1649871"/>
                </a:moveTo>
                <a:lnTo>
                  <a:pt x="1965547" y="1649871"/>
                </a:lnTo>
                <a:lnTo>
                  <a:pt x="952630" y="1649871"/>
                </a:lnTo>
                <a:lnTo>
                  <a:pt x="0" y="0"/>
                </a:lnTo>
                <a:lnTo>
                  <a:pt x="2625749" y="25879"/>
                </a:lnTo>
                <a:cubicBezTo>
                  <a:pt x="2625749" y="575836"/>
                  <a:pt x="2582618" y="1108540"/>
                  <a:pt x="2582618" y="1658497"/>
                </a:cubicBezTo>
              </a:path>
            </a:pathLst>
          </a:custGeom>
          <a:solidFill>
            <a:schemeClr val="accent2">
              <a:alpha val="70000"/>
            </a:schemeClr>
          </a:solidFill>
          <a:ln w="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2585041" y="2410493"/>
            <a:ext cx="3700745" cy="1451025"/>
          </a:xfrm>
        </p:spPr>
        <p:txBody>
          <a:bodyPr anchor="b">
            <a:normAutofit/>
          </a:bodyPr>
          <a:lstStyle>
            <a:lvl1pPr algn="ctr">
              <a:defRPr sz="7200" b="1" spc="0" baseline="0">
                <a:solidFill>
                  <a:schemeClr val="bg1"/>
                </a:solidFill>
                <a:latin typeface="+mn-lt"/>
              </a:defRPr>
            </a:lvl1pPr>
          </a:lstStyle>
          <a:p>
            <a:r>
              <a:rPr lang="en-US" dirty="0"/>
              <a:t>2025</a:t>
            </a:r>
          </a:p>
        </p:txBody>
      </p:sp>
      <p:pic>
        <p:nvPicPr>
          <p:cNvPr id="6" name="Picture 5" descr="A close up of a logo">
            <a:extLst>
              <a:ext uri="{FF2B5EF4-FFF2-40B4-BE49-F238E27FC236}">
                <a16:creationId xmlns:a16="http://schemas.microsoft.com/office/drawing/2014/main" id="{05D14BDD-7E84-5369-6014-644FC7D493F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7349" y="483621"/>
            <a:ext cx="2554809" cy="1054620"/>
          </a:xfrm>
          <a:prstGeom prst="rect">
            <a:avLst/>
          </a:prstGeom>
        </p:spPr>
      </p:pic>
    </p:spTree>
    <p:extLst>
      <p:ext uri="{BB962C8B-B14F-4D97-AF65-F5344CB8AC3E}">
        <p14:creationId xmlns:p14="http://schemas.microsoft.com/office/powerpoint/2010/main" val="25701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84604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2450" y="4829176"/>
            <a:ext cx="8115299" cy="1630876"/>
          </a:xfrm>
        </p:spPr>
        <p:txBody>
          <a:bodyPr anchor="b">
            <a:normAutofit/>
          </a:bodyPr>
          <a:lstStyle>
            <a:lvl1pPr algn="ctr">
              <a:defRPr sz="48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BCD2C138-6E99-3E49-E088-60F6931E85E8}"/>
              </a:ext>
            </a:extLst>
          </p:cNvPr>
          <p:cNvSpPr>
            <a:spLocks noGrp="1"/>
          </p:cNvSpPr>
          <p:nvPr>
            <p:ph type="pic" sz="quarter" idx="10"/>
          </p:nvPr>
        </p:nvSpPr>
        <p:spPr>
          <a:xfrm>
            <a:off x="0" y="439738"/>
            <a:ext cx="8667750" cy="4284662"/>
          </a:xfrm>
          <a:prstGeom prst="snip1Rect">
            <a:avLst/>
          </a:prstGeom>
          <a:ln>
            <a:solidFill>
              <a:schemeClr val="accent1">
                <a:lumMod val="40000"/>
                <a:lumOff val="60000"/>
              </a:schemeClr>
            </a:solidFill>
          </a:ln>
        </p:spPr>
        <p:txBody>
          <a:bodyPr/>
          <a:lstStyle/>
          <a:p>
            <a:r>
              <a:rPr lang="en-US" dirty="0"/>
              <a:t>Click icon to add picture</a:t>
            </a:r>
          </a:p>
        </p:txBody>
      </p:sp>
    </p:spTree>
    <p:extLst>
      <p:ext uri="{BB962C8B-B14F-4D97-AF65-F5344CB8AC3E}">
        <p14:creationId xmlns:p14="http://schemas.microsoft.com/office/powerpoint/2010/main" val="21515224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288455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5953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953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2651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393770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45671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1036"/>
            <a:ext cx="7886700" cy="10566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862047" y="6176963"/>
            <a:ext cx="7250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834F1-AA2F-4950-9CB2-AFE002A41BBC}" type="slidenum">
              <a:rPr lang="en-US" smtClean="0"/>
              <a:t>‹#›</a:t>
            </a:fld>
            <a:endParaRPr lang="en-US" dirty="0"/>
          </a:p>
        </p:txBody>
      </p:sp>
      <p:sp>
        <p:nvSpPr>
          <p:cNvPr id="8" name="Freeform: Shape 7">
            <a:extLst>
              <a:ext uri="{FF2B5EF4-FFF2-40B4-BE49-F238E27FC236}">
                <a16:creationId xmlns:a16="http://schemas.microsoft.com/office/drawing/2014/main" id="{DA3E5CD4-27AE-0A54-CB20-10403000767E}"/>
              </a:ext>
            </a:extLst>
          </p:cNvPr>
          <p:cNvSpPr/>
          <p:nvPr/>
        </p:nvSpPr>
        <p:spPr>
          <a:xfrm>
            <a:off x="7603642" y="86196"/>
            <a:ext cx="1540358" cy="355875"/>
          </a:xfrm>
          <a:custGeom>
            <a:avLst/>
            <a:gdLst>
              <a:gd name="connsiteX0" fmla="*/ 2077879 w 2077878"/>
              <a:gd name="connsiteY0" fmla="*/ 0 h 480060"/>
              <a:gd name="connsiteX1" fmla="*/ 2077879 w 2077878"/>
              <a:gd name="connsiteY1" fmla="*/ 480060 h 480060"/>
              <a:gd name="connsiteX2" fmla="*/ 277178 w 2077878"/>
              <a:gd name="connsiteY2" fmla="*/ 480060 h 480060"/>
              <a:gd name="connsiteX3" fmla="*/ 0 w 2077878"/>
              <a:gd name="connsiteY3" fmla="*/ 0 h 480060"/>
              <a:gd name="connsiteX4" fmla="*/ 2077879 w 2077878"/>
              <a:gd name="connsiteY4" fmla="*/ 0 h 480060"/>
              <a:gd name="connsiteX5" fmla="*/ 2077879 w 2077878"/>
              <a:gd name="connsiteY5"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878" h="480060">
                <a:moveTo>
                  <a:pt x="2077879" y="0"/>
                </a:moveTo>
                <a:lnTo>
                  <a:pt x="2077879" y="480060"/>
                </a:lnTo>
                <a:lnTo>
                  <a:pt x="277178" y="480060"/>
                </a:lnTo>
                <a:lnTo>
                  <a:pt x="0" y="0"/>
                </a:lnTo>
                <a:lnTo>
                  <a:pt x="2077879" y="0"/>
                </a:lnTo>
                <a:lnTo>
                  <a:pt x="2077879" y="0"/>
                </a:lnTo>
                <a:close/>
              </a:path>
            </a:pathLst>
          </a:custGeom>
          <a:solidFill>
            <a:schemeClr val="accent2"/>
          </a:solid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602E88E1-4CE4-4EAF-C50A-E5F498E37085}"/>
              </a:ext>
            </a:extLst>
          </p:cNvPr>
          <p:cNvSpPr/>
          <p:nvPr/>
        </p:nvSpPr>
        <p:spPr>
          <a:xfrm>
            <a:off x="6180704" y="86196"/>
            <a:ext cx="1540357" cy="355875"/>
          </a:xfrm>
          <a:custGeom>
            <a:avLst/>
            <a:gdLst>
              <a:gd name="connsiteX0" fmla="*/ 1783080 w 2060257"/>
              <a:gd name="connsiteY0" fmla="*/ 0 h 480060"/>
              <a:gd name="connsiteX1" fmla="*/ 2060258 w 2060257"/>
              <a:gd name="connsiteY1" fmla="*/ 480060 h 480060"/>
              <a:gd name="connsiteX2" fmla="*/ 277178 w 2060257"/>
              <a:gd name="connsiteY2" fmla="*/ 480060 h 480060"/>
              <a:gd name="connsiteX3" fmla="*/ 0 w 2060257"/>
              <a:gd name="connsiteY3" fmla="*/ 0 h 480060"/>
              <a:gd name="connsiteX4" fmla="*/ 1783080 w 2060257"/>
              <a:gd name="connsiteY4" fmla="*/ 0 h 480060"/>
              <a:gd name="connsiteX5" fmla="*/ 1783080 w 2060257"/>
              <a:gd name="connsiteY5"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0257" h="480060">
                <a:moveTo>
                  <a:pt x="1783080" y="0"/>
                </a:moveTo>
                <a:lnTo>
                  <a:pt x="2060258" y="480060"/>
                </a:lnTo>
                <a:lnTo>
                  <a:pt x="277178" y="480060"/>
                </a:lnTo>
                <a:lnTo>
                  <a:pt x="0" y="0"/>
                </a:lnTo>
                <a:lnTo>
                  <a:pt x="1783080" y="0"/>
                </a:lnTo>
                <a:lnTo>
                  <a:pt x="1783080" y="0"/>
                </a:lnTo>
                <a:close/>
              </a:path>
            </a:pathLst>
          </a:custGeom>
          <a:solidFill>
            <a:schemeClr val="accent1"/>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2028130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www.deltadentaloh.com/findadentist" TargetMode="External"/><Relationship Id="rId4" Type="http://schemas.openxmlformats.org/officeDocument/2006/relationships/image" Target="../media/image41.sv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awpsafety.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preparebenefits.live/areawide"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mailto:AWPBenefits@lockton.com" TargetMode="External"/><Relationship Id="rId4" Type="http://schemas.openxmlformats.org/officeDocument/2006/relationships/hyperlink" Target="https://preparebenefits.live/statewi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D6B0-DCC3-4B29-AA22-34787DC0AF28}"/>
              </a:ext>
            </a:extLst>
          </p:cNvPr>
          <p:cNvSpPr>
            <a:spLocks noGrp="1"/>
          </p:cNvSpPr>
          <p:nvPr>
            <p:ph type="ctrTitle"/>
          </p:nvPr>
        </p:nvSpPr>
        <p:spPr/>
        <p:txBody>
          <a:bodyPr>
            <a:normAutofit/>
          </a:bodyPr>
          <a:lstStyle/>
          <a:p>
            <a:r>
              <a:rPr lang="es-US"/>
              <a:t>2026</a:t>
            </a:r>
          </a:p>
        </p:txBody>
      </p:sp>
      <p:sp>
        <p:nvSpPr>
          <p:cNvPr id="3" name="Subtitle 2">
            <a:extLst>
              <a:ext uri="{FF2B5EF4-FFF2-40B4-BE49-F238E27FC236}">
                <a16:creationId xmlns:a16="http://schemas.microsoft.com/office/drawing/2014/main" id="{AA7AFC36-D3DF-44EE-9CEB-E948F5C58A41}"/>
              </a:ext>
            </a:extLst>
          </p:cNvPr>
          <p:cNvSpPr>
            <a:spLocks noGrp="1"/>
          </p:cNvSpPr>
          <p:nvPr>
            <p:ph type="subTitle" idx="1"/>
          </p:nvPr>
        </p:nvSpPr>
        <p:spPr>
          <a:xfrm>
            <a:off x="1" y="4319785"/>
            <a:ext cx="4967606" cy="1607679"/>
          </a:xfrm>
        </p:spPr>
        <p:txBody>
          <a:bodyPr>
            <a:normAutofit/>
          </a:bodyPr>
          <a:lstStyle/>
          <a:p>
            <a:r>
              <a:rPr lang="es-US" dirty="0"/>
              <a:t>Inscripción en los beneficios</a:t>
            </a:r>
          </a:p>
        </p:txBody>
      </p:sp>
      <p:sp>
        <p:nvSpPr>
          <p:cNvPr id="4" name="Title 1">
            <a:extLst>
              <a:ext uri="{FF2B5EF4-FFF2-40B4-BE49-F238E27FC236}">
                <a16:creationId xmlns:a16="http://schemas.microsoft.com/office/drawing/2014/main" id="{E56AFB80-65A3-3CA1-9B15-722671CFE109}"/>
              </a:ext>
            </a:extLst>
          </p:cNvPr>
          <p:cNvSpPr txBox="1">
            <a:spLocks/>
          </p:cNvSpPr>
          <p:nvPr/>
        </p:nvSpPr>
        <p:spPr>
          <a:xfrm>
            <a:off x="0" y="6035040"/>
            <a:ext cx="9143999" cy="63470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7200" b="1" kern="1200" spc="0" baseline="0">
                <a:solidFill>
                  <a:schemeClr val="bg1"/>
                </a:solidFill>
                <a:latin typeface="+mn-lt"/>
                <a:ea typeface="+mj-ea"/>
                <a:cs typeface="+mj-cs"/>
              </a:defRPr>
            </a:lvl1pPr>
          </a:lstStyle>
          <a:p>
            <a:r>
              <a:rPr lang="es-US" sz="4000" b="0">
                <a:solidFill>
                  <a:schemeClr val="accent2"/>
                </a:solidFill>
              </a:rPr>
              <a:t>Del 3 al 17 de noviembre de 2025</a:t>
            </a:r>
          </a:p>
        </p:txBody>
      </p:sp>
    </p:spTree>
    <p:extLst>
      <p:ext uri="{BB962C8B-B14F-4D97-AF65-F5344CB8AC3E}">
        <p14:creationId xmlns:p14="http://schemas.microsoft.com/office/powerpoint/2010/main" val="386718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4764A8-C8E4-4EC6-A5D4-73EF0276C5D3}"/>
              </a:ext>
            </a:extLst>
          </p:cNvPr>
          <p:cNvSpPr>
            <a:spLocks noGrp="1"/>
          </p:cNvSpPr>
          <p:nvPr>
            <p:ph type="title"/>
          </p:nvPr>
        </p:nvSpPr>
        <p:spPr>
          <a:xfrm>
            <a:off x="493776" y="448056"/>
            <a:ext cx="7886700" cy="1056621"/>
          </a:xfrm>
        </p:spPr>
        <p:txBody>
          <a:bodyPr/>
          <a:lstStyle/>
          <a:p>
            <a:r>
              <a:rPr lang="es-US">
                <a:solidFill>
                  <a:srgbClr val="415364"/>
                </a:solidFill>
              </a:rPr>
              <a:t>Recursos de UnitedHealthcare</a:t>
            </a:r>
          </a:p>
        </p:txBody>
      </p:sp>
      <p:sp>
        <p:nvSpPr>
          <p:cNvPr id="17" name="Slide Number Placeholder 5">
            <a:extLst>
              <a:ext uri="{FF2B5EF4-FFF2-40B4-BE49-F238E27FC236}">
                <a16:creationId xmlns:a16="http://schemas.microsoft.com/office/drawing/2014/main" id="{B6A1623E-8EF0-4F77-B766-05BA566DB4B8}"/>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10</a:t>
            </a:fld>
            <a:endParaRPr lang="en-US"/>
          </a:p>
        </p:txBody>
      </p:sp>
      <p:sp>
        <p:nvSpPr>
          <p:cNvPr id="18" name="Rectangle 17">
            <a:extLst>
              <a:ext uri="{FF2B5EF4-FFF2-40B4-BE49-F238E27FC236}">
                <a16:creationId xmlns:a16="http://schemas.microsoft.com/office/drawing/2014/main" id="{F505EADD-732E-4915-9919-40B2D1EBBC47}"/>
              </a:ext>
            </a:extLst>
          </p:cNvPr>
          <p:cNvSpPr/>
          <p:nvPr/>
        </p:nvSpPr>
        <p:spPr bwMode="auto">
          <a:xfrm>
            <a:off x="0" y="1491347"/>
            <a:ext cx="9171665" cy="67114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9" name="Title 15">
            <a:extLst>
              <a:ext uri="{FF2B5EF4-FFF2-40B4-BE49-F238E27FC236}">
                <a16:creationId xmlns:a16="http://schemas.microsoft.com/office/drawing/2014/main" id="{3FD0B495-8F54-4BC7-AA80-1AAEA1EBBF20}"/>
              </a:ext>
            </a:extLst>
          </p:cNvPr>
          <p:cNvSpPr txBox="1">
            <a:spLocks/>
          </p:cNvSpPr>
          <p:nvPr/>
        </p:nvSpPr>
        <p:spPr>
          <a:xfrm>
            <a:off x="453161" y="1674477"/>
            <a:ext cx="7422086" cy="41353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000" kern="1200">
                <a:solidFill>
                  <a:schemeClr val="tx2"/>
                </a:solidFill>
                <a:latin typeface="Segoe UI" panose="020B0502040204020203" pitchFamily="34" charset="0"/>
                <a:ea typeface="+mj-ea"/>
                <a:cs typeface="Segoe UI" panose="020B0502040204020203" pitchFamily="34" charset="0"/>
              </a:defRPr>
            </a:lvl1pPr>
          </a:lstStyle>
          <a:p>
            <a:r>
              <a:rPr lang="es-US" dirty="0">
                <a:solidFill>
                  <a:schemeClr val="bg1"/>
                </a:solidFill>
              </a:rPr>
              <a:t>Aproveche al máximo sus beneficios</a:t>
            </a:r>
          </a:p>
        </p:txBody>
      </p:sp>
      <p:pic>
        <p:nvPicPr>
          <p:cNvPr id="37" name="Picture 2">
            <a:extLst>
              <a:ext uri="{FF2B5EF4-FFF2-40B4-BE49-F238E27FC236}">
                <a16:creationId xmlns:a16="http://schemas.microsoft.com/office/drawing/2014/main" id="{66E3AE96-D5FD-4563-837E-04C39CEAD2E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5846" y="6099970"/>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36830FCD-78F0-456D-B717-163FF1FE517C}"/>
              </a:ext>
            </a:extLst>
          </p:cNvPr>
          <p:cNvSpPr txBox="1"/>
          <p:nvPr/>
        </p:nvSpPr>
        <p:spPr>
          <a:xfrm>
            <a:off x="628650" y="2028616"/>
            <a:ext cx="7886700" cy="4185761"/>
          </a:xfrm>
          <a:prstGeom prst="rect">
            <a:avLst/>
          </a:prstGeom>
          <a:noFill/>
        </p:spPr>
        <p:txBody>
          <a:bodyPr wrap="square">
            <a:spAutoFit/>
          </a:bodyPr>
          <a:lstStyle/>
          <a:p>
            <a:pPr algn="l"/>
            <a:endParaRPr lang="en-US" sz="2800" b="0" i="0" u="none" strike="noStrike" baseline="0" dirty="0">
              <a:solidFill>
                <a:srgbClr val="000000"/>
              </a:solidFill>
              <a:latin typeface="UHC Serif Headline Semibold"/>
            </a:endParaRPr>
          </a:p>
          <a:p>
            <a:r>
              <a:rPr lang="es-US" sz="1400" b="0" i="0" u="none" strike="noStrike" baseline="0" dirty="0">
                <a:solidFill>
                  <a:srgbClr val="000000"/>
                </a:solidFill>
                <a:latin typeface="Segoe UI" panose="020B0502040204020203" pitchFamily="34" charset="0"/>
                <a:cs typeface="Segoe UI" panose="020B0502040204020203" pitchFamily="34" charset="0"/>
              </a:rPr>
              <a:t>Cuando comience su año del plan, usted y sus dependientes cubiertos recibirán tarjetas de identificación del plan médico, que contienen su número de identificación de miembro, número de grupo e información importante para su farmacia. Su número de grupo de UHC es 929408.</a:t>
            </a:r>
          </a:p>
          <a:p>
            <a:endParaRPr lang="en-US" sz="1400" dirty="0">
              <a:solidFill>
                <a:srgbClr val="000000"/>
              </a:solidFill>
              <a:latin typeface="Segoe UI" panose="020B0502040204020203" pitchFamily="34" charset="0"/>
              <a:cs typeface="Segoe UI" panose="020B0502040204020203" pitchFamily="34" charset="0"/>
            </a:endParaRPr>
          </a:p>
          <a:p>
            <a:r>
              <a:rPr lang="es-US" sz="1400" b="0" i="0" u="none" strike="noStrike" baseline="0" dirty="0">
                <a:solidFill>
                  <a:srgbClr val="000000"/>
                </a:solidFill>
                <a:latin typeface="Segoe UI" panose="020B0502040204020203" pitchFamily="34" charset="0"/>
                <a:cs typeface="Segoe UI" panose="020B0502040204020203" pitchFamily="34" charset="0"/>
              </a:rPr>
              <a:t>Cuando llegue su tarjeta de identificación puede:</a:t>
            </a:r>
          </a:p>
          <a:p>
            <a:endParaRPr lang="en-US" sz="1400" b="0" i="0" u="none" strike="noStrike" baseline="0" dirty="0">
              <a:solidFill>
                <a:srgbClr val="000000"/>
              </a:solidFill>
              <a:latin typeface="Segoe UI" panose="020B0502040204020203" pitchFamily="34" charset="0"/>
              <a:cs typeface="Segoe UI" panose="020B0502040204020203" pitchFamily="34" charset="0"/>
            </a:endParaRPr>
          </a:p>
          <a:p>
            <a:pPr marL="285750" marR="1900" indent="-285750">
              <a:buFont typeface="Arial" panose="020B0604020202020204" pitchFamily="34" charset="0"/>
              <a:buChar char="•"/>
            </a:pPr>
            <a:r>
              <a:rPr lang="es-US" sz="1400" i="0" u="none" strike="noStrike" baseline="0" dirty="0">
                <a:solidFill>
                  <a:srgbClr val="000000"/>
                </a:solidFill>
                <a:latin typeface="Segoe UI" panose="020B0502040204020203" pitchFamily="34" charset="0"/>
                <a:cs typeface="Segoe UI" panose="020B0502040204020203" pitchFamily="34" charset="0"/>
              </a:rPr>
              <a:t>Los nuevos miembros se registran para su sitio web personalizado en myuhc.com®</a:t>
            </a:r>
            <a:r>
              <a:rPr lang="es-US" sz="1400" b="1" i="0" u="none" strike="noStrike" baseline="0" dirty="0">
                <a:solidFill>
                  <a:srgbClr val="000000"/>
                </a:solidFill>
                <a:latin typeface="Segoe UI" panose="020B0502040204020203" pitchFamily="34" charset="0"/>
                <a:cs typeface="Segoe UI" panose="020B0502040204020203" pitchFamily="34" charset="0"/>
              </a:rPr>
              <a:t> </a:t>
            </a:r>
            <a:br>
              <a:rPr lang="es-US" sz="1400" b="1" i="0" u="none" strike="noStrike" baseline="0" dirty="0">
                <a:solidFill>
                  <a:srgbClr val="000000"/>
                </a:solidFill>
                <a:latin typeface="Segoe UI" panose="020B0502040204020203" pitchFamily="34" charset="0"/>
                <a:cs typeface="Segoe UI" panose="020B0502040204020203" pitchFamily="34" charset="0"/>
              </a:rPr>
            </a:br>
            <a:r>
              <a:rPr lang="es-US" sz="1400" b="0" i="0" u="none" strike="noStrike" baseline="0" dirty="0">
                <a:solidFill>
                  <a:srgbClr val="000000"/>
                </a:solidFill>
                <a:latin typeface="Segoe UI" panose="020B0502040204020203" pitchFamily="34" charset="0"/>
                <a:cs typeface="Segoe UI" panose="020B0502040204020203" pitchFamily="34" charset="0"/>
              </a:rPr>
              <a:t>y descargan la aplicación </a:t>
            </a:r>
            <a:r>
              <a:rPr lang="es-US" sz="1400" b="0" i="0" u="none" strike="noStrike" baseline="0" dirty="0" err="1">
                <a:solidFill>
                  <a:srgbClr val="000000"/>
                </a:solidFill>
                <a:latin typeface="Segoe UI" panose="020B0502040204020203" pitchFamily="34" charset="0"/>
                <a:cs typeface="Segoe UI" panose="020B0502040204020203" pitchFamily="34" charset="0"/>
              </a:rPr>
              <a:t>UnitedHealthcare</a:t>
            </a:r>
            <a:r>
              <a:rPr lang="es-US" sz="1400" b="0" i="0" u="none" strike="noStrike" baseline="0" dirty="0">
                <a:solidFill>
                  <a:srgbClr val="000000"/>
                </a:solidFill>
                <a:latin typeface="Segoe UI" panose="020B0502040204020203" pitchFamily="34" charset="0"/>
                <a:cs typeface="Segoe UI" panose="020B0502040204020203" pitchFamily="34" charset="0"/>
              </a:rPr>
              <a:t>®. </a:t>
            </a:r>
          </a:p>
          <a:p>
            <a:pPr marL="285750" marR="1900" indent="-285750">
              <a:buFont typeface="Arial" panose="020B0604020202020204" pitchFamily="34" charset="0"/>
              <a:buChar char="•"/>
            </a:pPr>
            <a:r>
              <a:rPr lang="es-US" sz="1400" b="0" i="0" u="none" strike="noStrike" baseline="0" dirty="0">
                <a:solidFill>
                  <a:srgbClr val="000000"/>
                </a:solidFill>
                <a:latin typeface="Segoe UI" panose="020B0502040204020203" pitchFamily="34" charset="0"/>
                <a:cs typeface="Segoe UI" panose="020B0502040204020203" pitchFamily="34" charset="0"/>
              </a:rPr>
              <a:t>Estas herramientas digitales están diseñadas para ayudarle a comprender sus beneficios </a:t>
            </a:r>
            <a:br>
              <a:rPr lang="es-US" sz="1400" b="0" i="0" u="none" strike="noStrike" baseline="0" dirty="0">
                <a:solidFill>
                  <a:srgbClr val="000000"/>
                </a:solidFill>
                <a:latin typeface="Segoe UI" panose="020B0502040204020203" pitchFamily="34" charset="0"/>
                <a:cs typeface="Segoe UI" panose="020B0502040204020203" pitchFamily="34" charset="0"/>
              </a:rPr>
            </a:br>
            <a:r>
              <a:rPr lang="es-US" sz="1400" b="0" i="0" u="none" strike="noStrike" baseline="0" dirty="0">
                <a:solidFill>
                  <a:srgbClr val="000000"/>
                </a:solidFill>
                <a:latin typeface="Segoe UI" panose="020B0502040204020203" pitchFamily="34" charset="0"/>
                <a:cs typeface="Segoe UI" panose="020B0502040204020203" pitchFamily="34" charset="0"/>
              </a:rPr>
              <a:t>y tomar decisiones informadas sobre su atención. </a:t>
            </a:r>
          </a:p>
          <a:p>
            <a:pPr marL="285750" indent="-285750">
              <a:buFont typeface="Arial" panose="020B0604020202020204" pitchFamily="34" charset="0"/>
              <a:buChar char="•"/>
            </a:pPr>
            <a:r>
              <a:rPr lang="es-US" sz="1400" b="0" i="0" u="none" strike="noStrike" baseline="0" dirty="0">
                <a:solidFill>
                  <a:srgbClr val="000000"/>
                </a:solidFill>
                <a:latin typeface="Segoe UI" panose="020B0502040204020203" pitchFamily="34" charset="0"/>
                <a:cs typeface="Segoe UI" panose="020B0502040204020203" pitchFamily="34" charset="0"/>
              </a:rPr>
              <a:t>Encuentre atención y compare costos de proveedores y servicios en su red.</a:t>
            </a:r>
          </a:p>
          <a:p>
            <a:pPr marL="285750" indent="-285750">
              <a:buFont typeface="Arial" panose="020B0604020202020204" pitchFamily="34" charset="0"/>
              <a:buChar char="•"/>
            </a:pPr>
            <a:r>
              <a:rPr lang="es-US" sz="1400" b="0" i="0" u="none" strike="noStrike" baseline="0" dirty="0">
                <a:solidFill>
                  <a:srgbClr val="000000"/>
                </a:solidFill>
                <a:latin typeface="Segoe UI" panose="020B0502040204020203" pitchFamily="34" charset="0"/>
                <a:cs typeface="Segoe UI" panose="020B0502040204020203" pitchFamily="34" charset="0"/>
              </a:rPr>
              <a:t>Consulte los saldos de su plan, vea sus reclamos y acceda a la tarjeta de identificación </a:t>
            </a:r>
            <a:br>
              <a:rPr lang="es-US" sz="1400" b="0" i="0" u="none" strike="noStrike" baseline="0" dirty="0">
                <a:solidFill>
                  <a:srgbClr val="000000"/>
                </a:solidFill>
                <a:latin typeface="Segoe UI" panose="020B0502040204020203" pitchFamily="34" charset="0"/>
                <a:cs typeface="Segoe UI" panose="020B0502040204020203" pitchFamily="34" charset="0"/>
              </a:rPr>
            </a:br>
            <a:r>
              <a:rPr lang="es-US" sz="1400" b="0" i="0" u="none" strike="noStrike" baseline="0" dirty="0">
                <a:solidFill>
                  <a:srgbClr val="000000"/>
                </a:solidFill>
                <a:latin typeface="Segoe UI" panose="020B0502040204020203" pitchFamily="34" charset="0"/>
                <a:cs typeface="Segoe UI" panose="020B0502040204020203" pitchFamily="34" charset="0"/>
              </a:rPr>
              <a:t>de su plan médico.</a:t>
            </a:r>
          </a:p>
          <a:p>
            <a:pPr marL="285750" indent="-285750">
              <a:buFont typeface="Arial" panose="020B0604020202020204" pitchFamily="34" charset="0"/>
              <a:buChar char="•"/>
            </a:pPr>
            <a:r>
              <a:rPr lang="es-US" sz="1400" b="0" i="0" u="none" strike="noStrike" baseline="0" dirty="0">
                <a:solidFill>
                  <a:srgbClr val="000000"/>
                </a:solidFill>
                <a:latin typeface="Segoe UI" panose="020B0502040204020203" pitchFamily="34" charset="0"/>
                <a:cs typeface="Segoe UI" panose="020B0502040204020203" pitchFamily="34" charset="0"/>
              </a:rPr>
              <a:t>Acceda a programas de bienestar y vea recomendaciones clínicas.</a:t>
            </a:r>
          </a:p>
          <a:p>
            <a:pPr marL="285750" indent="-285750">
              <a:buFont typeface="Arial" panose="020B0604020202020204" pitchFamily="34" charset="0"/>
              <a:buChar char="•"/>
            </a:pPr>
            <a:r>
              <a:rPr lang="es-US" sz="1400" b="0" i="0" u="none" strike="noStrike" baseline="0" dirty="0">
                <a:solidFill>
                  <a:srgbClr val="000000"/>
                </a:solidFill>
                <a:latin typeface="Segoe UI" panose="020B0502040204020203" pitchFamily="34" charset="0"/>
                <a:cs typeface="Segoe UI" panose="020B0502040204020203" pitchFamily="34" charset="0"/>
              </a:rPr>
              <a:t>Visitas virtuales 24/7: póngase en contacto con proveedores por teléfono o video para </a:t>
            </a:r>
            <a:br>
              <a:rPr lang="es-US" sz="1400" b="0" i="0" u="none" strike="noStrike" baseline="0" dirty="0">
                <a:solidFill>
                  <a:srgbClr val="000000"/>
                </a:solidFill>
                <a:latin typeface="Segoe UI" panose="020B0502040204020203" pitchFamily="34" charset="0"/>
                <a:cs typeface="Segoe UI" panose="020B0502040204020203" pitchFamily="34" charset="0"/>
              </a:rPr>
            </a:br>
            <a:r>
              <a:rPr lang="es-US" sz="1400" b="0" i="0" u="none" strike="noStrike" baseline="0" dirty="0">
                <a:solidFill>
                  <a:srgbClr val="000000"/>
                </a:solidFill>
                <a:latin typeface="Segoe UI" panose="020B0502040204020203" pitchFamily="34" charset="0"/>
                <a:cs typeface="Segoe UI" panose="020B0502040204020203" pitchFamily="34" charset="0"/>
              </a:rPr>
              <a:t>tratar afecciones médicas comunes y conseguir recetas, en caso de que las necesite.</a:t>
            </a:r>
          </a:p>
          <a:p>
            <a:pPr marL="285750" indent="-285750">
              <a:buFont typeface="Arial" panose="020B0604020202020204" pitchFamily="34" charset="0"/>
              <a:buChar char="•"/>
            </a:pPr>
            <a:r>
              <a:rPr lang="es-US" sz="1400" b="0" i="0" u="none" strike="noStrike" baseline="0" dirty="0">
                <a:solidFill>
                  <a:srgbClr val="000000"/>
                </a:solidFill>
                <a:latin typeface="Segoe UI" panose="020B0502040204020203" pitchFamily="34" charset="0"/>
                <a:cs typeface="Segoe UI" panose="020B0502040204020203" pitchFamily="34" charset="0"/>
              </a:rPr>
              <a:t>Compare los costos de los medicamentos recetados y solicite resurtidos.</a:t>
            </a:r>
          </a:p>
        </p:txBody>
      </p:sp>
      <p:sp>
        <p:nvSpPr>
          <p:cNvPr id="2" name="TextBox 1">
            <a:extLst>
              <a:ext uri="{FF2B5EF4-FFF2-40B4-BE49-F238E27FC236}">
                <a16:creationId xmlns:a16="http://schemas.microsoft.com/office/drawing/2014/main" id="{EE0F9432-8A66-5251-6EDB-CDBDDF5C9625}"/>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0E1D7859-8FC3-C775-AB46-FFE2C75E459B}"/>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1842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4764A8-C8E4-4EC6-A5D4-73EF0276C5D3}"/>
              </a:ext>
            </a:extLst>
          </p:cNvPr>
          <p:cNvSpPr>
            <a:spLocks noGrp="1"/>
          </p:cNvSpPr>
          <p:nvPr>
            <p:ph type="title"/>
          </p:nvPr>
        </p:nvSpPr>
        <p:spPr>
          <a:xfrm>
            <a:off x="493776" y="448056"/>
            <a:ext cx="7886700" cy="1056621"/>
          </a:xfrm>
        </p:spPr>
        <p:txBody>
          <a:bodyPr/>
          <a:lstStyle/>
          <a:p>
            <a:r>
              <a:rPr lang="es-US">
                <a:solidFill>
                  <a:srgbClr val="415364"/>
                </a:solidFill>
              </a:rPr>
              <a:t>Recursos de UnitedHealthcare</a:t>
            </a:r>
          </a:p>
        </p:txBody>
      </p:sp>
      <p:sp>
        <p:nvSpPr>
          <p:cNvPr id="17" name="Slide Number Placeholder 5">
            <a:extLst>
              <a:ext uri="{FF2B5EF4-FFF2-40B4-BE49-F238E27FC236}">
                <a16:creationId xmlns:a16="http://schemas.microsoft.com/office/drawing/2014/main" id="{B6A1623E-8EF0-4F77-B766-05BA566DB4B8}"/>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11</a:t>
            </a:fld>
            <a:endParaRPr lang="en-US"/>
          </a:p>
        </p:txBody>
      </p:sp>
      <p:sp>
        <p:nvSpPr>
          <p:cNvPr id="18" name="Rectangle 17">
            <a:extLst>
              <a:ext uri="{FF2B5EF4-FFF2-40B4-BE49-F238E27FC236}">
                <a16:creationId xmlns:a16="http://schemas.microsoft.com/office/drawing/2014/main" id="{F505EADD-732E-4915-9919-40B2D1EBBC47}"/>
              </a:ext>
            </a:extLst>
          </p:cNvPr>
          <p:cNvSpPr/>
          <p:nvPr/>
        </p:nvSpPr>
        <p:spPr bwMode="auto">
          <a:xfrm>
            <a:off x="0" y="1491347"/>
            <a:ext cx="9171665" cy="67114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9" name="Title 15">
            <a:extLst>
              <a:ext uri="{FF2B5EF4-FFF2-40B4-BE49-F238E27FC236}">
                <a16:creationId xmlns:a16="http://schemas.microsoft.com/office/drawing/2014/main" id="{3FD0B495-8F54-4BC7-AA80-1AAEA1EBBF20}"/>
              </a:ext>
            </a:extLst>
          </p:cNvPr>
          <p:cNvSpPr txBox="1">
            <a:spLocks/>
          </p:cNvSpPr>
          <p:nvPr/>
        </p:nvSpPr>
        <p:spPr>
          <a:xfrm>
            <a:off x="453161" y="1674477"/>
            <a:ext cx="7422086" cy="41353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000" kern="1200">
                <a:solidFill>
                  <a:schemeClr val="tx2"/>
                </a:solidFill>
                <a:latin typeface="Segoe UI" panose="020B0502040204020203" pitchFamily="34" charset="0"/>
                <a:ea typeface="+mj-ea"/>
                <a:cs typeface="Segoe UI" panose="020B0502040204020203" pitchFamily="34" charset="0"/>
              </a:defRPr>
            </a:lvl1pPr>
          </a:lstStyle>
          <a:p>
            <a:r>
              <a:rPr lang="es-US">
                <a:solidFill>
                  <a:schemeClr val="bg1"/>
                </a:solidFill>
              </a:rPr>
              <a:t>Cómo encontrar un médico</a:t>
            </a:r>
          </a:p>
        </p:txBody>
      </p:sp>
      <p:sp>
        <p:nvSpPr>
          <p:cNvPr id="20" name="Text Placeholder 1">
            <a:extLst>
              <a:ext uri="{FF2B5EF4-FFF2-40B4-BE49-F238E27FC236}">
                <a16:creationId xmlns:a16="http://schemas.microsoft.com/office/drawing/2014/main" id="{B7F16529-E011-42BC-8139-DD65380B6A15}"/>
              </a:ext>
            </a:extLst>
          </p:cNvPr>
          <p:cNvSpPr txBox="1">
            <a:spLocks/>
          </p:cNvSpPr>
          <p:nvPr/>
        </p:nvSpPr>
        <p:spPr>
          <a:xfrm>
            <a:off x="628650" y="2295899"/>
            <a:ext cx="6508750" cy="425450"/>
          </a:xfrm>
          <a:prstGeom prst="rect">
            <a:avLst/>
          </a:prstGeom>
        </p:spPr>
        <p:txBody>
          <a:bodyPr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US" dirty="0"/>
              <a:t>Busque proveedores dentro de la red y farmacias en </a:t>
            </a:r>
            <a:br>
              <a:rPr lang="es-US" dirty="0"/>
            </a:br>
            <a:r>
              <a:rPr lang="es-US" dirty="0"/>
              <a:t>la </a:t>
            </a:r>
            <a:r>
              <a:rPr lang="es-US" sz="2000" b="1" dirty="0"/>
              <a:t>Red </a:t>
            </a:r>
            <a:r>
              <a:rPr lang="es-US" sz="2000" b="1" dirty="0" err="1"/>
              <a:t>Choice</a:t>
            </a:r>
            <a:r>
              <a:rPr lang="es-US" sz="2000" b="1" dirty="0"/>
              <a:t> Plus</a:t>
            </a:r>
            <a:r>
              <a:rPr lang="es-US" b="1" dirty="0"/>
              <a:t> </a:t>
            </a:r>
            <a:r>
              <a:rPr lang="es-US" dirty="0"/>
              <a:t>usando la aplicación móvil de </a:t>
            </a:r>
            <a:r>
              <a:rPr lang="es-US" dirty="0" err="1"/>
              <a:t>UnitedHealthcare</a:t>
            </a:r>
            <a:r>
              <a:rPr lang="es-US" dirty="0"/>
              <a:t> o en </a:t>
            </a:r>
            <a:r>
              <a:rPr lang="es-US" b="1" dirty="0"/>
              <a:t>myuhc.com</a:t>
            </a:r>
            <a:r>
              <a:rPr lang="es-US" dirty="0"/>
              <a:t>:</a:t>
            </a:r>
          </a:p>
        </p:txBody>
      </p:sp>
      <p:sp>
        <p:nvSpPr>
          <p:cNvPr id="21" name="Text Placeholder 2">
            <a:extLst>
              <a:ext uri="{FF2B5EF4-FFF2-40B4-BE49-F238E27FC236}">
                <a16:creationId xmlns:a16="http://schemas.microsoft.com/office/drawing/2014/main" id="{C72B1EDE-D1AD-43CD-ABFD-8390ECE0E69E}"/>
              </a:ext>
            </a:extLst>
          </p:cNvPr>
          <p:cNvSpPr txBox="1">
            <a:spLocks/>
          </p:cNvSpPr>
          <p:nvPr/>
        </p:nvSpPr>
        <p:spPr>
          <a:xfrm>
            <a:off x="1801106" y="3661018"/>
            <a:ext cx="3152555" cy="2078647"/>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200"/>
              </a:spcAft>
            </a:pPr>
            <a:r>
              <a:rPr lang="es-US" sz="1400" dirty="0">
                <a:solidFill>
                  <a:srgbClr val="000000"/>
                </a:solidFill>
              </a:rPr>
              <a:t>Médicos, hospitales, laboratorios </a:t>
            </a:r>
            <a:br>
              <a:rPr lang="es-US" sz="1400" dirty="0">
                <a:solidFill>
                  <a:srgbClr val="000000"/>
                </a:solidFill>
              </a:rPr>
            </a:br>
            <a:r>
              <a:rPr lang="es-US" sz="1400" dirty="0">
                <a:solidFill>
                  <a:srgbClr val="000000"/>
                </a:solidFill>
              </a:rPr>
              <a:t>y otros proveedores de </a:t>
            </a:r>
            <a:br>
              <a:rPr lang="es-US" sz="1400" dirty="0">
                <a:solidFill>
                  <a:srgbClr val="000000"/>
                </a:solidFill>
              </a:rPr>
            </a:br>
            <a:r>
              <a:rPr lang="es-US" sz="1400" dirty="0">
                <a:solidFill>
                  <a:srgbClr val="000000"/>
                </a:solidFill>
              </a:rPr>
              <a:t>atención médica en su área.</a:t>
            </a:r>
          </a:p>
          <a:p>
            <a:pPr>
              <a:spcAft>
                <a:spcPts val="1200"/>
              </a:spcAft>
            </a:pPr>
            <a:r>
              <a:rPr lang="es-US" sz="1400" dirty="0">
                <a:solidFill>
                  <a:srgbClr val="000000"/>
                </a:solidFill>
              </a:rPr>
              <a:t>Detalles sobre médicos, incluyendo antecedentes educativos, idiomas hablados y reseñas de pacientes. </a:t>
            </a:r>
          </a:p>
          <a:p>
            <a:pPr>
              <a:spcAft>
                <a:spcPts val="1200"/>
              </a:spcAft>
            </a:pPr>
            <a:r>
              <a:rPr lang="es-US" sz="1400" dirty="0">
                <a:solidFill>
                  <a:srgbClr val="000000"/>
                </a:solidFill>
              </a:rPr>
              <a:t>Comparaciones de costos de tratamientos y servicios.</a:t>
            </a:r>
          </a:p>
        </p:txBody>
      </p:sp>
      <p:grpSp>
        <p:nvGrpSpPr>
          <p:cNvPr id="22" name="Group 21">
            <a:extLst>
              <a:ext uri="{FF2B5EF4-FFF2-40B4-BE49-F238E27FC236}">
                <a16:creationId xmlns:a16="http://schemas.microsoft.com/office/drawing/2014/main" id="{66A95DD0-5D16-4D33-85CD-5267D2492B77}"/>
              </a:ext>
            </a:extLst>
          </p:cNvPr>
          <p:cNvGrpSpPr/>
          <p:nvPr/>
        </p:nvGrpSpPr>
        <p:grpSpPr>
          <a:xfrm>
            <a:off x="5192760" y="3593687"/>
            <a:ext cx="2605726" cy="2175775"/>
            <a:chOff x="4662086" y="1940351"/>
            <a:chExt cx="4608268" cy="3594400"/>
          </a:xfrm>
        </p:grpSpPr>
        <p:pic>
          <p:nvPicPr>
            <p:cNvPr id="23" name="Picture 2" descr="C:\Users\dadyrc\Desktop\7.0_ProviderFinderSearch.jpeg">
              <a:extLst>
                <a:ext uri="{FF2B5EF4-FFF2-40B4-BE49-F238E27FC236}">
                  <a16:creationId xmlns:a16="http://schemas.microsoft.com/office/drawing/2014/main" id="{5E5B8C20-4C41-4340-BC05-E551B12152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62086" y="1940351"/>
              <a:ext cx="2249642" cy="359440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4" name="Picture 2" descr="C:\Users\dadyrc\Desktop\7.0_ProviderFinderSearch.jpeg">
              <a:extLst>
                <a:ext uri="{FF2B5EF4-FFF2-40B4-BE49-F238E27FC236}">
                  <a16:creationId xmlns:a16="http://schemas.microsoft.com/office/drawing/2014/main" id="{0254DC60-286B-496F-B608-6300CB2CB7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020713" y="1940351"/>
              <a:ext cx="2249641" cy="3594400"/>
            </a:xfrm>
            <a:prstGeom prst="roundRect">
              <a:avLst/>
            </a:prstGeom>
            <a:noFill/>
            <a:extLst>
              <a:ext uri="{909E8E84-426E-40dd-AFC4-6F175D3DCCD1}">
                <a14:hiddenFill xmlns:a14="http://schemas.microsoft.com/office/drawing/2010/main" xmlns="">
                  <a:solidFill>
                    <a:srgbClr val="FFFFFF"/>
                  </a:solidFill>
                </a14:hiddenFill>
              </a:ext>
            </a:extLst>
          </p:spPr>
        </p:pic>
      </p:grpSp>
      <p:sp>
        <p:nvSpPr>
          <p:cNvPr id="25" name="Freeform 11">
            <a:extLst>
              <a:ext uri="{FF2B5EF4-FFF2-40B4-BE49-F238E27FC236}">
                <a16:creationId xmlns:a16="http://schemas.microsoft.com/office/drawing/2014/main" id="{E287D28B-6573-47AA-9724-B09BF25B2F3D}"/>
              </a:ext>
            </a:extLst>
          </p:cNvPr>
          <p:cNvSpPr>
            <a:spLocks noEditPoints="1"/>
          </p:cNvSpPr>
          <p:nvPr/>
        </p:nvSpPr>
        <p:spPr bwMode="auto">
          <a:xfrm>
            <a:off x="1240996" y="5366653"/>
            <a:ext cx="226056" cy="361277"/>
          </a:xfrm>
          <a:custGeom>
            <a:avLst/>
            <a:gdLst>
              <a:gd name="T0" fmla="*/ 2 w 219"/>
              <a:gd name="T1" fmla="*/ 312 h 350"/>
              <a:gd name="T2" fmla="*/ 10 w 219"/>
              <a:gd name="T3" fmla="*/ 326 h 350"/>
              <a:gd name="T4" fmla="*/ 51 w 219"/>
              <a:gd name="T5" fmla="*/ 344 h 350"/>
              <a:gd name="T6" fmla="*/ 111 w 219"/>
              <a:gd name="T7" fmla="*/ 350 h 350"/>
              <a:gd name="T8" fmla="*/ 150 w 219"/>
              <a:gd name="T9" fmla="*/ 347 h 350"/>
              <a:gd name="T10" fmla="*/ 200 w 219"/>
              <a:gd name="T11" fmla="*/ 333 h 350"/>
              <a:gd name="T12" fmla="*/ 218 w 219"/>
              <a:gd name="T13" fmla="*/ 316 h 350"/>
              <a:gd name="T14" fmla="*/ 219 w 219"/>
              <a:gd name="T15" fmla="*/ 307 h 350"/>
              <a:gd name="T16" fmla="*/ 213 w 219"/>
              <a:gd name="T17" fmla="*/ 290 h 350"/>
              <a:gd name="T18" fmla="*/ 180 w 219"/>
              <a:gd name="T19" fmla="*/ 274 h 350"/>
              <a:gd name="T20" fmla="*/ 129 w 219"/>
              <a:gd name="T21" fmla="*/ 264 h 350"/>
              <a:gd name="T22" fmla="*/ 192 w 219"/>
              <a:gd name="T23" fmla="*/ 139 h 350"/>
              <a:gd name="T24" fmla="*/ 204 w 219"/>
              <a:gd name="T25" fmla="*/ 105 h 350"/>
              <a:gd name="T26" fmla="*/ 204 w 219"/>
              <a:gd name="T27" fmla="*/ 84 h 350"/>
              <a:gd name="T28" fmla="*/ 198 w 219"/>
              <a:gd name="T29" fmla="*/ 56 h 350"/>
              <a:gd name="T30" fmla="*/ 163 w 219"/>
              <a:gd name="T31" fmla="*/ 15 h 350"/>
              <a:gd name="T32" fmla="*/ 129 w 219"/>
              <a:gd name="T33" fmla="*/ 1 h 350"/>
              <a:gd name="T34" fmla="*/ 111 w 219"/>
              <a:gd name="T35" fmla="*/ 0 h 350"/>
              <a:gd name="T36" fmla="*/ 82 w 219"/>
              <a:gd name="T37" fmla="*/ 3 h 350"/>
              <a:gd name="T38" fmla="*/ 43 w 219"/>
              <a:gd name="T39" fmla="*/ 27 h 350"/>
              <a:gd name="T40" fmla="*/ 20 w 219"/>
              <a:gd name="T41" fmla="*/ 65 h 350"/>
              <a:gd name="T42" fmla="*/ 16 w 219"/>
              <a:gd name="T43" fmla="*/ 93 h 350"/>
              <a:gd name="T44" fmla="*/ 19 w 219"/>
              <a:gd name="T45" fmla="*/ 117 h 350"/>
              <a:gd name="T46" fmla="*/ 28 w 219"/>
              <a:gd name="T47" fmla="*/ 139 h 350"/>
              <a:gd name="T48" fmla="*/ 123 w 219"/>
              <a:gd name="T49" fmla="*/ 280 h 350"/>
              <a:gd name="T50" fmla="*/ 170 w 219"/>
              <a:gd name="T51" fmla="*/ 286 h 350"/>
              <a:gd name="T52" fmla="*/ 200 w 219"/>
              <a:gd name="T53" fmla="*/ 298 h 350"/>
              <a:gd name="T54" fmla="*/ 206 w 219"/>
              <a:gd name="T55" fmla="*/ 307 h 350"/>
              <a:gd name="T56" fmla="*/ 190 w 219"/>
              <a:gd name="T57" fmla="*/ 321 h 350"/>
              <a:gd name="T58" fmla="*/ 149 w 219"/>
              <a:gd name="T59" fmla="*/ 332 h 350"/>
              <a:gd name="T60" fmla="*/ 111 w 219"/>
              <a:gd name="T61" fmla="*/ 335 h 350"/>
              <a:gd name="T62" fmla="*/ 55 w 219"/>
              <a:gd name="T63" fmla="*/ 329 h 350"/>
              <a:gd name="T64" fmla="*/ 22 w 219"/>
              <a:gd name="T65" fmla="*/ 316 h 350"/>
              <a:gd name="T66" fmla="*/ 16 w 219"/>
              <a:gd name="T67" fmla="*/ 307 h 350"/>
              <a:gd name="T68" fmla="*/ 25 w 219"/>
              <a:gd name="T69" fmla="*/ 297 h 350"/>
              <a:gd name="T70" fmla="*/ 77 w 219"/>
              <a:gd name="T71" fmla="*/ 281 h 350"/>
              <a:gd name="T72" fmla="*/ 55 w 219"/>
              <a:gd name="T73" fmla="*/ 269 h 350"/>
              <a:gd name="T74" fmla="*/ 20 w 219"/>
              <a:gd name="T75" fmla="*/ 281 h 350"/>
              <a:gd name="T76" fmla="*/ 2 w 219"/>
              <a:gd name="T77" fmla="*/ 300 h 350"/>
              <a:gd name="T78" fmla="*/ 111 w 219"/>
              <a:gd name="T79" fmla="*/ 121 h 350"/>
              <a:gd name="T80" fmla="*/ 95 w 219"/>
              <a:gd name="T81" fmla="*/ 117 h 350"/>
              <a:gd name="T82" fmla="*/ 77 w 219"/>
              <a:gd name="T83" fmla="*/ 104 h 350"/>
              <a:gd name="T84" fmla="*/ 71 w 219"/>
              <a:gd name="T85" fmla="*/ 81 h 350"/>
              <a:gd name="T86" fmla="*/ 74 w 219"/>
              <a:gd name="T87" fmla="*/ 65 h 350"/>
              <a:gd name="T88" fmla="*/ 88 w 219"/>
              <a:gd name="T89" fmla="*/ 49 h 350"/>
              <a:gd name="T90" fmla="*/ 111 w 219"/>
              <a:gd name="T91" fmla="*/ 41 h 350"/>
              <a:gd name="T92" fmla="*/ 126 w 219"/>
              <a:gd name="T93" fmla="*/ 45 h 350"/>
              <a:gd name="T94" fmla="*/ 143 w 219"/>
              <a:gd name="T95" fmla="*/ 59 h 350"/>
              <a:gd name="T96" fmla="*/ 150 w 219"/>
              <a:gd name="T97" fmla="*/ 81 h 350"/>
              <a:gd name="T98" fmla="*/ 147 w 219"/>
              <a:gd name="T99" fmla="*/ 96 h 350"/>
              <a:gd name="T100" fmla="*/ 132 w 219"/>
              <a:gd name="T101" fmla="*/ 114 h 350"/>
              <a:gd name="T102" fmla="*/ 111 w 219"/>
              <a:gd name="T103" fmla="*/ 12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 h="350">
                <a:moveTo>
                  <a:pt x="0" y="307"/>
                </a:moveTo>
                <a:lnTo>
                  <a:pt x="0" y="307"/>
                </a:lnTo>
                <a:lnTo>
                  <a:pt x="2" y="312"/>
                </a:lnTo>
                <a:lnTo>
                  <a:pt x="3" y="316"/>
                </a:lnTo>
                <a:lnTo>
                  <a:pt x="6" y="321"/>
                </a:lnTo>
                <a:lnTo>
                  <a:pt x="10" y="326"/>
                </a:lnTo>
                <a:lnTo>
                  <a:pt x="20" y="333"/>
                </a:lnTo>
                <a:lnTo>
                  <a:pt x="36" y="339"/>
                </a:lnTo>
                <a:lnTo>
                  <a:pt x="51" y="344"/>
                </a:lnTo>
                <a:lnTo>
                  <a:pt x="71" y="347"/>
                </a:lnTo>
                <a:lnTo>
                  <a:pt x="89" y="349"/>
                </a:lnTo>
                <a:lnTo>
                  <a:pt x="111" y="350"/>
                </a:lnTo>
                <a:lnTo>
                  <a:pt x="111" y="350"/>
                </a:lnTo>
                <a:lnTo>
                  <a:pt x="131" y="349"/>
                </a:lnTo>
                <a:lnTo>
                  <a:pt x="150" y="347"/>
                </a:lnTo>
                <a:lnTo>
                  <a:pt x="169" y="344"/>
                </a:lnTo>
                <a:lnTo>
                  <a:pt x="186" y="339"/>
                </a:lnTo>
                <a:lnTo>
                  <a:pt x="200" y="333"/>
                </a:lnTo>
                <a:lnTo>
                  <a:pt x="210" y="326"/>
                </a:lnTo>
                <a:lnTo>
                  <a:pt x="215" y="321"/>
                </a:lnTo>
                <a:lnTo>
                  <a:pt x="218" y="316"/>
                </a:lnTo>
                <a:lnTo>
                  <a:pt x="219" y="312"/>
                </a:lnTo>
                <a:lnTo>
                  <a:pt x="219" y="307"/>
                </a:lnTo>
                <a:lnTo>
                  <a:pt x="219" y="307"/>
                </a:lnTo>
                <a:lnTo>
                  <a:pt x="219" y="303"/>
                </a:lnTo>
                <a:lnTo>
                  <a:pt x="218" y="298"/>
                </a:lnTo>
                <a:lnTo>
                  <a:pt x="213" y="290"/>
                </a:lnTo>
                <a:lnTo>
                  <a:pt x="204" y="284"/>
                </a:lnTo>
                <a:lnTo>
                  <a:pt x="193" y="278"/>
                </a:lnTo>
                <a:lnTo>
                  <a:pt x="180" y="274"/>
                </a:lnTo>
                <a:lnTo>
                  <a:pt x="164" y="269"/>
                </a:lnTo>
                <a:lnTo>
                  <a:pt x="147" y="267"/>
                </a:lnTo>
                <a:lnTo>
                  <a:pt x="129" y="264"/>
                </a:lnTo>
                <a:lnTo>
                  <a:pt x="192" y="139"/>
                </a:lnTo>
                <a:lnTo>
                  <a:pt x="192" y="139"/>
                </a:lnTo>
                <a:lnTo>
                  <a:pt x="192" y="139"/>
                </a:lnTo>
                <a:lnTo>
                  <a:pt x="198" y="128"/>
                </a:lnTo>
                <a:lnTo>
                  <a:pt x="201" y="117"/>
                </a:lnTo>
                <a:lnTo>
                  <a:pt x="204" y="105"/>
                </a:lnTo>
                <a:lnTo>
                  <a:pt x="206" y="93"/>
                </a:lnTo>
                <a:lnTo>
                  <a:pt x="206" y="93"/>
                </a:lnTo>
                <a:lnTo>
                  <a:pt x="204" y="84"/>
                </a:lnTo>
                <a:lnTo>
                  <a:pt x="203" y="73"/>
                </a:lnTo>
                <a:lnTo>
                  <a:pt x="201" y="65"/>
                </a:lnTo>
                <a:lnTo>
                  <a:pt x="198" y="56"/>
                </a:lnTo>
                <a:lnTo>
                  <a:pt x="189" y="41"/>
                </a:lnTo>
                <a:lnTo>
                  <a:pt x="177" y="27"/>
                </a:lnTo>
                <a:lnTo>
                  <a:pt x="163" y="15"/>
                </a:lnTo>
                <a:lnTo>
                  <a:pt x="147" y="6"/>
                </a:lnTo>
                <a:lnTo>
                  <a:pt x="138" y="3"/>
                </a:lnTo>
                <a:lnTo>
                  <a:pt x="129" y="1"/>
                </a:lnTo>
                <a:lnTo>
                  <a:pt x="120" y="0"/>
                </a:lnTo>
                <a:lnTo>
                  <a:pt x="111" y="0"/>
                </a:lnTo>
                <a:lnTo>
                  <a:pt x="111" y="0"/>
                </a:lnTo>
                <a:lnTo>
                  <a:pt x="100" y="0"/>
                </a:lnTo>
                <a:lnTo>
                  <a:pt x="91" y="1"/>
                </a:lnTo>
                <a:lnTo>
                  <a:pt x="82" y="3"/>
                </a:lnTo>
                <a:lnTo>
                  <a:pt x="74" y="6"/>
                </a:lnTo>
                <a:lnTo>
                  <a:pt x="57" y="15"/>
                </a:lnTo>
                <a:lnTo>
                  <a:pt x="43" y="27"/>
                </a:lnTo>
                <a:lnTo>
                  <a:pt x="33" y="41"/>
                </a:lnTo>
                <a:lnTo>
                  <a:pt x="23" y="56"/>
                </a:lnTo>
                <a:lnTo>
                  <a:pt x="20" y="65"/>
                </a:lnTo>
                <a:lnTo>
                  <a:pt x="17" y="73"/>
                </a:lnTo>
                <a:lnTo>
                  <a:pt x="16" y="84"/>
                </a:lnTo>
                <a:lnTo>
                  <a:pt x="16" y="93"/>
                </a:lnTo>
                <a:lnTo>
                  <a:pt x="16" y="93"/>
                </a:lnTo>
                <a:lnTo>
                  <a:pt x="17" y="105"/>
                </a:lnTo>
                <a:lnTo>
                  <a:pt x="19" y="117"/>
                </a:lnTo>
                <a:lnTo>
                  <a:pt x="23" y="128"/>
                </a:lnTo>
                <a:lnTo>
                  <a:pt x="28" y="139"/>
                </a:lnTo>
                <a:lnTo>
                  <a:pt x="28" y="139"/>
                </a:lnTo>
                <a:lnTo>
                  <a:pt x="111" y="304"/>
                </a:lnTo>
                <a:lnTo>
                  <a:pt x="123" y="280"/>
                </a:lnTo>
                <a:lnTo>
                  <a:pt x="123" y="280"/>
                </a:lnTo>
                <a:lnTo>
                  <a:pt x="140" y="281"/>
                </a:lnTo>
                <a:lnTo>
                  <a:pt x="157" y="283"/>
                </a:lnTo>
                <a:lnTo>
                  <a:pt x="170" y="286"/>
                </a:lnTo>
                <a:lnTo>
                  <a:pt x="183" y="290"/>
                </a:lnTo>
                <a:lnTo>
                  <a:pt x="192" y="295"/>
                </a:lnTo>
                <a:lnTo>
                  <a:pt x="200" y="298"/>
                </a:lnTo>
                <a:lnTo>
                  <a:pt x="204" y="303"/>
                </a:lnTo>
                <a:lnTo>
                  <a:pt x="206" y="307"/>
                </a:lnTo>
                <a:lnTo>
                  <a:pt x="206" y="307"/>
                </a:lnTo>
                <a:lnTo>
                  <a:pt x="203" y="312"/>
                </a:lnTo>
                <a:lnTo>
                  <a:pt x="198" y="316"/>
                </a:lnTo>
                <a:lnTo>
                  <a:pt x="190" y="321"/>
                </a:lnTo>
                <a:lnTo>
                  <a:pt x="180" y="326"/>
                </a:lnTo>
                <a:lnTo>
                  <a:pt x="166" y="329"/>
                </a:lnTo>
                <a:lnTo>
                  <a:pt x="149" y="332"/>
                </a:lnTo>
                <a:lnTo>
                  <a:pt x="131" y="335"/>
                </a:lnTo>
                <a:lnTo>
                  <a:pt x="111" y="335"/>
                </a:lnTo>
                <a:lnTo>
                  <a:pt x="111" y="335"/>
                </a:lnTo>
                <a:lnTo>
                  <a:pt x="89" y="335"/>
                </a:lnTo>
                <a:lnTo>
                  <a:pt x="71" y="332"/>
                </a:lnTo>
                <a:lnTo>
                  <a:pt x="55" y="329"/>
                </a:lnTo>
                <a:lnTo>
                  <a:pt x="42" y="326"/>
                </a:lnTo>
                <a:lnTo>
                  <a:pt x="31" y="321"/>
                </a:lnTo>
                <a:lnTo>
                  <a:pt x="22" y="316"/>
                </a:lnTo>
                <a:lnTo>
                  <a:pt x="17" y="312"/>
                </a:lnTo>
                <a:lnTo>
                  <a:pt x="16" y="307"/>
                </a:lnTo>
                <a:lnTo>
                  <a:pt x="16" y="307"/>
                </a:lnTo>
                <a:lnTo>
                  <a:pt x="17" y="304"/>
                </a:lnTo>
                <a:lnTo>
                  <a:pt x="20" y="300"/>
                </a:lnTo>
                <a:lnTo>
                  <a:pt x="25" y="297"/>
                </a:lnTo>
                <a:lnTo>
                  <a:pt x="33" y="294"/>
                </a:lnTo>
                <a:lnTo>
                  <a:pt x="51" y="286"/>
                </a:lnTo>
                <a:lnTo>
                  <a:pt x="77" y="281"/>
                </a:lnTo>
                <a:lnTo>
                  <a:pt x="69" y="267"/>
                </a:lnTo>
                <a:lnTo>
                  <a:pt x="69" y="267"/>
                </a:lnTo>
                <a:lnTo>
                  <a:pt x="55" y="269"/>
                </a:lnTo>
                <a:lnTo>
                  <a:pt x="42" y="274"/>
                </a:lnTo>
                <a:lnTo>
                  <a:pt x="31" y="277"/>
                </a:lnTo>
                <a:lnTo>
                  <a:pt x="20" y="281"/>
                </a:lnTo>
                <a:lnTo>
                  <a:pt x="13" y="287"/>
                </a:lnTo>
                <a:lnTo>
                  <a:pt x="6" y="294"/>
                </a:lnTo>
                <a:lnTo>
                  <a:pt x="2" y="300"/>
                </a:lnTo>
                <a:lnTo>
                  <a:pt x="0" y="307"/>
                </a:lnTo>
                <a:lnTo>
                  <a:pt x="0" y="307"/>
                </a:lnTo>
                <a:close/>
                <a:moveTo>
                  <a:pt x="111" y="121"/>
                </a:moveTo>
                <a:lnTo>
                  <a:pt x="111" y="121"/>
                </a:lnTo>
                <a:lnTo>
                  <a:pt x="103" y="119"/>
                </a:lnTo>
                <a:lnTo>
                  <a:pt x="95" y="117"/>
                </a:lnTo>
                <a:lnTo>
                  <a:pt x="88" y="114"/>
                </a:lnTo>
                <a:lnTo>
                  <a:pt x="82" y="108"/>
                </a:lnTo>
                <a:lnTo>
                  <a:pt x="77" y="104"/>
                </a:lnTo>
                <a:lnTo>
                  <a:pt x="74" y="96"/>
                </a:lnTo>
                <a:lnTo>
                  <a:pt x="71" y="88"/>
                </a:lnTo>
                <a:lnTo>
                  <a:pt x="71" y="81"/>
                </a:lnTo>
                <a:lnTo>
                  <a:pt x="71" y="81"/>
                </a:lnTo>
                <a:lnTo>
                  <a:pt x="71" y="73"/>
                </a:lnTo>
                <a:lnTo>
                  <a:pt x="74" y="65"/>
                </a:lnTo>
                <a:lnTo>
                  <a:pt x="77" y="59"/>
                </a:lnTo>
                <a:lnTo>
                  <a:pt x="82" y="53"/>
                </a:lnTo>
                <a:lnTo>
                  <a:pt x="88" y="49"/>
                </a:lnTo>
                <a:lnTo>
                  <a:pt x="95" y="45"/>
                </a:lnTo>
                <a:lnTo>
                  <a:pt x="103" y="42"/>
                </a:lnTo>
                <a:lnTo>
                  <a:pt x="111" y="41"/>
                </a:lnTo>
                <a:lnTo>
                  <a:pt x="111" y="41"/>
                </a:lnTo>
                <a:lnTo>
                  <a:pt x="118" y="42"/>
                </a:lnTo>
                <a:lnTo>
                  <a:pt x="126" y="45"/>
                </a:lnTo>
                <a:lnTo>
                  <a:pt x="132" y="49"/>
                </a:lnTo>
                <a:lnTo>
                  <a:pt x="138" y="53"/>
                </a:lnTo>
                <a:lnTo>
                  <a:pt x="143" y="59"/>
                </a:lnTo>
                <a:lnTo>
                  <a:pt x="147" y="65"/>
                </a:lnTo>
                <a:lnTo>
                  <a:pt x="149" y="73"/>
                </a:lnTo>
                <a:lnTo>
                  <a:pt x="150" y="81"/>
                </a:lnTo>
                <a:lnTo>
                  <a:pt x="150" y="81"/>
                </a:lnTo>
                <a:lnTo>
                  <a:pt x="149" y="88"/>
                </a:lnTo>
                <a:lnTo>
                  <a:pt x="147" y="96"/>
                </a:lnTo>
                <a:lnTo>
                  <a:pt x="143" y="104"/>
                </a:lnTo>
                <a:lnTo>
                  <a:pt x="138" y="108"/>
                </a:lnTo>
                <a:lnTo>
                  <a:pt x="132" y="114"/>
                </a:lnTo>
                <a:lnTo>
                  <a:pt x="126" y="117"/>
                </a:lnTo>
                <a:lnTo>
                  <a:pt x="118" y="119"/>
                </a:lnTo>
                <a:lnTo>
                  <a:pt x="111" y="121"/>
                </a:lnTo>
                <a:lnTo>
                  <a:pt x="111" y="121"/>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4ED0F8A1-C466-4477-B9CF-5AA0AE6F53B2}"/>
              </a:ext>
            </a:extLst>
          </p:cNvPr>
          <p:cNvGrpSpPr/>
          <p:nvPr/>
        </p:nvGrpSpPr>
        <p:grpSpPr>
          <a:xfrm>
            <a:off x="1167640" y="4696645"/>
            <a:ext cx="374561" cy="311207"/>
            <a:chOff x="2481263" y="3403600"/>
            <a:chExt cx="534988" cy="444500"/>
          </a:xfrm>
          <a:solidFill>
            <a:srgbClr val="0070C0"/>
          </a:solidFill>
        </p:grpSpPr>
        <p:sp>
          <p:nvSpPr>
            <p:cNvPr id="27" name="Rectangle 33">
              <a:extLst>
                <a:ext uri="{FF2B5EF4-FFF2-40B4-BE49-F238E27FC236}">
                  <a16:creationId xmlns:a16="http://schemas.microsoft.com/office/drawing/2014/main" id="{A409DA3F-75D1-4D40-865B-F3309E6E79D2}"/>
                </a:ext>
              </a:extLst>
            </p:cNvPr>
            <p:cNvSpPr>
              <a:spLocks noChangeArrowheads="1"/>
            </p:cNvSpPr>
            <p:nvPr/>
          </p:nvSpPr>
          <p:spPr bwMode="auto">
            <a:xfrm>
              <a:off x="2678113" y="3733800"/>
              <a:ext cx="141288" cy="101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0E3B7161-02D3-4C87-BAED-F8693330B9D8}"/>
                </a:ext>
              </a:extLst>
            </p:cNvPr>
            <p:cNvSpPr>
              <a:spLocks/>
            </p:cNvSpPr>
            <p:nvPr/>
          </p:nvSpPr>
          <p:spPr bwMode="auto">
            <a:xfrm>
              <a:off x="2600326" y="3541713"/>
              <a:ext cx="173038" cy="104775"/>
            </a:xfrm>
            <a:custGeom>
              <a:avLst/>
              <a:gdLst>
                <a:gd name="T0" fmla="*/ 98 w 109"/>
                <a:gd name="T1" fmla="*/ 66 h 66"/>
                <a:gd name="T2" fmla="*/ 55 w 109"/>
                <a:gd name="T3" fmla="*/ 21 h 66"/>
                <a:gd name="T4" fmla="*/ 11 w 109"/>
                <a:gd name="T5" fmla="*/ 66 h 66"/>
                <a:gd name="T6" fmla="*/ 0 w 109"/>
                <a:gd name="T7" fmla="*/ 55 h 66"/>
                <a:gd name="T8" fmla="*/ 55 w 109"/>
                <a:gd name="T9" fmla="*/ 0 h 66"/>
                <a:gd name="T10" fmla="*/ 109 w 109"/>
                <a:gd name="T11" fmla="*/ 55 h 66"/>
                <a:gd name="T12" fmla="*/ 98 w 109"/>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09" h="66">
                  <a:moveTo>
                    <a:pt x="98" y="66"/>
                  </a:moveTo>
                  <a:lnTo>
                    <a:pt x="55" y="21"/>
                  </a:lnTo>
                  <a:lnTo>
                    <a:pt x="11" y="66"/>
                  </a:lnTo>
                  <a:lnTo>
                    <a:pt x="0" y="55"/>
                  </a:lnTo>
                  <a:lnTo>
                    <a:pt x="55" y="0"/>
                  </a:lnTo>
                  <a:lnTo>
                    <a:pt x="109" y="55"/>
                  </a:lnTo>
                  <a:lnTo>
                    <a:pt x="9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2CED3FBF-9943-4D66-94A1-636F0325A763}"/>
                </a:ext>
              </a:extLst>
            </p:cNvPr>
            <p:cNvSpPr>
              <a:spLocks/>
            </p:cNvSpPr>
            <p:nvPr/>
          </p:nvSpPr>
          <p:spPr bwMode="auto">
            <a:xfrm>
              <a:off x="2678113" y="3505200"/>
              <a:ext cx="219075" cy="147637"/>
            </a:xfrm>
            <a:custGeom>
              <a:avLst/>
              <a:gdLst>
                <a:gd name="T0" fmla="*/ 56 w 138"/>
                <a:gd name="T1" fmla="*/ 93 h 93"/>
                <a:gd name="T2" fmla="*/ 0 w 138"/>
                <a:gd name="T3" fmla="*/ 40 h 93"/>
                <a:gd name="T4" fmla="*/ 11 w 138"/>
                <a:gd name="T5" fmla="*/ 29 h 93"/>
                <a:gd name="T6" fmla="*/ 56 w 138"/>
                <a:gd name="T7" fmla="*/ 72 h 93"/>
                <a:gd name="T8" fmla="*/ 128 w 138"/>
                <a:gd name="T9" fmla="*/ 0 h 93"/>
                <a:gd name="T10" fmla="*/ 138 w 138"/>
                <a:gd name="T11" fmla="*/ 11 h 93"/>
                <a:gd name="T12" fmla="*/ 56 w 138"/>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38" h="93">
                  <a:moveTo>
                    <a:pt x="56" y="93"/>
                  </a:moveTo>
                  <a:lnTo>
                    <a:pt x="0" y="40"/>
                  </a:lnTo>
                  <a:lnTo>
                    <a:pt x="11" y="29"/>
                  </a:lnTo>
                  <a:lnTo>
                    <a:pt x="56" y="72"/>
                  </a:lnTo>
                  <a:lnTo>
                    <a:pt x="128" y="0"/>
                  </a:lnTo>
                  <a:lnTo>
                    <a:pt x="138" y="11"/>
                  </a:lnTo>
                  <a:lnTo>
                    <a:pt x="56"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96610487-A3C3-4444-9960-D978A5C6A86D}"/>
                </a:ext>
              </a:extLst>
            </p:cNvPr>
            <p:cNvSpPr>
              <a:spLocks/>
            </p:cNvSpPr>
            <p:nvPr/>
          </p:nvSpPr>
          <p:spPr bwMode="auto">
            <a:xfrm>
              <a:off x="2586038" y="3611563"/>
              <a:ext cx="49213" cy="49212"/>
            </a:xfrm>
            <a:custGeom>
              <a:avLst/>
              <a:gdLst>
                <a:gd name="T0" fmla="*/ 31 w 31"/>
                <a:gd name="T1" fmla="*/ 16 h 31"/>
                <a:gd name="T2" fmla="*/ 31 w 31"/>
                <a:gd name="T3" fmla="*/ 16 h 31"/>
                <a:gd name="T4" fmla="*/ 29 w 31"/>
                <a:gd name="T5" fmla="*/ 22 h 31"/>
                <a:gd name="T6" fmla="*/ 26 w 31"/>
                <a:gd name="T7" fmla="*/ 26 h 31"/>
                <a:gd name="T8" fmla="*/ 22 w 31"/>
                <a:gd name="T9" fmla="*/ 31 h 31"/>
                <a:gd name="T10" fmla="*/ 15 w 31"/>
                <a:gd name="T11" fmla="*/ 31 h 31"/>
                <a:gd name="T12" fmla="*/ 15 w 31"/>
                <a:gd name="T13" fmla="*/ 31 h 31"/>
                <a:gd name="T14" fmla="*/ 9 w 31"/>
                <a:gd name="T15" fmla="*/ 31 h 31"/>
                <a:gd name="T16" fmla="*/ 5 w 31"/>
                <a:gd name="T17" fmla="*/ 26 h 31"/>
                <a:gd name="T18" fmla="*/ 2 w 31"/>
                <a:gd name="T19" fmla="*/ 22 h 31"/>
                <a:gd name="T20" fmla="*/ 0 w 31"/>
                <a:gd name="T21" fmla="*/ 16 h 31"/>
                <a:gd name="T22" fmla="*/ 0 w 31"/>
                <a:gd name="T23" fmla="*/ 16 h 31"/>
                <a:gd name="T24" fmla="*/ 2 w 31"/>
                <a:gd name="T25" fmla="*/ 9 h 31"/>
                <a:gd name="T26" fmla="*/ 5 w 31"/>
                <a:gd name="T27" fmla="*/ 5 h 31"/>
                <a:gd name="T28" fmla="*/ 9 w 31"/>
                <a:gd name="T29" fmla="*/ 2 h 31"/>
                <a:gd name="T30" fmla="*/ 15 w 31"/>
                <a:gd name="T31" fmla="*/ 0 h 31"/>
                <a:gd name="T32" fmla="*/ 15 w 31"/>
                <a:gd name="T33" fmla="*/ 0 h 31"/>
                <a:gd name="T34" fmla="*/ 22 w 31"/>
                <a:gd name="T35" fmla="*/ 2 h 31"/>
                <a:gd name="T36" fmla="*/ 26 w 31"/>
                <a:gd name="T37" fmla="*/ 5 h 31"/>
                <a:gd name="T38" fmla="*/ 29 w 31"/>
                <a:gd name="T39" fmla="*/ 9 h 31"/>
                <a:gd name="T40" fmla="*/ 31 w 31"/>
                <a:gd name="T41" fmla="*/ 16 h 31"/>
                <a:gd name="T42" fmla="*/ 31 w 31"/>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16"/>
                  </a:moveTo>
                  <a:lnTo>
                    <a:pt x="31" y="16"/>
                  </a:lnTo>
                  <a:lnTo>
                    <a:pt x="29" y="22"/>
                  </a:lnTo>
                  <a:lnTo>
                    <a:pt x="26" y="26"/>
                  </a:lnTo>
                  <a:lnTo>
                    <a:pt x="22" y="31"/>
                  </a:lnTo>
                  <a:lnTo>
                    <a:pt x="15" y="31"/>
                  </a:lnTo>
                  <a:lnTo>
                    <a:pt x="15" y="31"/>
                  </a:lnTo>
                  <a:lnTo>
                    <a:pt x="9" y="31"/>
                  </a:lnTo>
                  <a:lnTo>
                    <a:pt x="5" y="26"/>
                  </a:lnTo>
                  <a:lnTo>
                    <a:pt x="2" y="22"/>
                  </a:lnTo>
                  <a:lnTo>
                    <a:pt x="0" y="16"/>
                  </a:lnTo>
                  <a:lnTo>
                    <a:pt x="0" y="16"/>
                  </a:lnTo>
                  <a:lnTo>
                    <a:pt x="2" y="9"/>
                  </a:lnTo>
                  <a:lnTo>
                    <a:pt x="5" y="5"/>
                  </a:lnTo>
                  <a:lnTo>
                    <a:pt x="9" y="2"/>
                  </a:lnTo>
                  <a:lnTo>
                    <a:pt x="15" y="0"/>
                  </a:lnTo>
                  <a:lnTo>
                    <a:pt x="15" y="0"/>
                  </a:lnTo>
                  <a:lnTo>
                    <a:pt x="22" y="2"/>
                  </a:lnTo>
                  <a:lnTo>
                    <a:pt x="26" y="5"/>
                  </a:lnTo>
                  <a:lnTo>
                    <a:pt x="29" y="9"/>
                  </a:lnTo>
                  <a:lnTo>
                    <a:pt x="31" y="16"/>
                  </a:lnTo>
                  <a:lnTo>
                    <a:pt x="31"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9F693EC3-2CF0-4DF4-B4A6-DFD428CCD65A}"/>
                </a:ext>
              </a:extLst>
            </p:cNvPr>
            <p:cNvSpPr>
              <a:spLocks/>
            </p:cNvSpPr>
            <p:nvPr/>
          </p:nvSpPr>
          <p:spPr bwMode="auto">
            <a:xfrm>
              <a:off x="2663826" y="3533775"/>
              <a:ext cx="49213" cy="49212"/>
            </a:xfrm>
            <a:custGeom>
              <a:avLst/>
              <a:gdLst>
                <a:gd name="T0" fmla="*/ 31 w 31"/>
                <a:gd name="T1" fmla="*/ 16 h 31"/>
                <a:gd name="T2" fmla="*/ 31 w 31"/>
                <a:gd name="T3" fmla="*/ 16 h 31"/>
                <a:gd name="T4" fmla="*/ 29 w 31"/>
                <a:gd name="T5" fmla="*/ 22 h 31"/>
                <a:gd name="T6" fmla="*/ 26 w 31"/>
                <a:gd name="T7" fmla="*/ 26 h 31"/>
                <a:gd name="T8" fmla="*/ 22 w 31"/>
                <a:gd name="T9" fmla="*/ 31 h 31"/>
                <a:gd name="T10" fmla="*/ 15 w 31"/>
                <a:gd name="T11" fmla="*/ 31 h 31"/>
                <a:gd name="T12" fmla="*/ 15 w 31"/>
                <a:gd name="T13" fmla="*/ 31 h 31"/>
                <a:gd name="T14" fmla="*/ 9 w 31"/>
                <a:gd name="T15" fmla="*/ 31 h 31"/>
                <a:gd name="T16" fmla="*/ 5 w 31"/>
                <a:gd name="T17" fmla="*/ 26 h 31"/>
                <a:gd name="T18" fmla="*/ 2 w 31"/>
                <a:gd name="T19" fmla="*/ 22 h 31"/>
                <a:gd name="T20" fmla="*/ 0 w 31"/>
                <a:gd name="T21" fmla="*/ 16 h 31"/>
                <a:gd name="T22" fmla="*/ 0 w 31"/>
                <a:gd name="T23" fmla="*/ 16 h 31"/>
                <a:gd name="T24" fmla="*/ 2 w 31"/>
                <a:gd name="T25" fmla="*/ 9 h 31"/>
                <a:gd name="T26" fmla="*/ 5 w 31"/>
                <a:gd name="T27" fmla="*/ 5 h 31"/>
                <a:gd name="T28" fmla="*/ 9 w 31"/>
                <a:gd name="T29" fmla="*/ 2 h 31"/>
                <a:gd name="T30" fmla="*/ 15 w 31"/>
                <a:gd name="T31" fmla="*/ 0 h 31"/>
                <a:gd name="T32" fmla="*/ 15 w 31"/>
                <a:gd name="T33" fmla="*/ 0 h 31"/>
                <a:gd name="T34" fmla="*/ 22 w 31"/>
                <a:gd name="T35" fmla="*/ 2 h 31"/>
                <a:gd name="T36" fmla="*/ 26 w 31"/>
                <a:gd name="T37" fmla="*/ 5 h 31"/>
                <a:gd name="T38" fmla="*/ 29 w 31"/>
                <a:gd name="T39" fmla="*/ 9 h 31"/>
                <a:gd name="T40" fmla="*/ 31 w 31"/>
                <a:gd name="T41" fmla="*/ 16 h 31"/>
                <a:gd name="T42" fmla="*/ 31 w 31"/>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16"/>
                  </a:moveTo>
                  <a:lnTo>
                    <a:pt x="31" y="16"/>
                  </a:lnTo>
                  <a:lnTo>
                    <a:pt x="29" y="22"/>
                  </a:lnTo>
                  <a:lnTo>
                    <a:pt x="26" y="26"/>
                  </a:lnTo>
                  <a:lnTo>
                    <a:pt x="22" y="31"/>
                  </a:lnTo>
                  <a:lnTo>
                    <a:pt x="15" y="31"/>
                  </a:lnTo>
                  <a:lnTo>
                    <a:pt x="15" y="31"/>
                  </a:lnTo>
                  <a:lnTo>
                    <a:pt x="9" y="31"/>
                  </a:lnTo>
                  <a:lnTo>
                    <a:pt x="5" y="26"/>
                  </a:lnTo>
                  <a:lnTo>
                    <a:pt x="2" y="22"/>
                  </a:lnTo>
                  <a:lnTo>
                    <a:pt x="0" y="16"/>
                  </a:lnTo>
                  <a:lnTo>
                    <a:pt x="0" y="16"/>
                  </a:lnTo>
                  <a:lnTo>
                    <a:pt x="2" y="9"/>
                  </a:lnTo>
                  <a:lnTo>
                    <a:pt x="5" y="5"/>
                  </a:lnTo>
                  <a:lnTo>
                    <a:pt x="9" y="2"/>
                  </a:lnTo>
                  <a:lnTo>
                    <a:pt x="15" y="0"/>
                  </a:lnTo>
                  <a:lnTo>
                    <a:pt x="15" y="0"/>
                  </a:lnTo>
                  <a:lnTo>
                    <a:pt x="22" y="2"/>
                  </a:lnTo>
                  <a:lnTo>
                    <a:pt x="26" y="5"/>
                  </a:lnTo>
                  <a:lnTo>
                    <a:pt x="29" y="9"/>
                  </a:lnTo>
                  <a:lnTo>
                    <a:pt x="31" y="16"/>
                  </a:lnTo>
                  <a:lnTo>
                    <a:pt x="31"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936E8895-6A1D-44E6-B046-DA929B9A6916}"/>
                </a:ext>
              </a:extLst>
            </p:cNvPr>
            <p:cNvSpPr>
              <a:spLocks/>
            </p:cNvSpPr>
            <p:nvPr/>
          </p:nvSpPr>
          <p:spPr bwMode="auto">
            <a:xfrm>
              <a:off x="2741613" y="3611563"/>
              <a:ext cx="49213" cy="49212"/>
            </a:xfrm>
            <a:custGeom>
              <a:avLst/>
              <a:gdLst>
                <a:gd name="T0" fmla="*/ 31 w 31"/>
                <a:gd name="T1" fmla="*/ 16 h 31"/>
                <a:gd name="T2" fmla="*/ 31 w 31"/>
                <a:gd name="T3" fmla="*/ 16 h 31"/>
                <a:gd name="T4" fmla="*/ 29 w 31"/>
                <a:gd name="T5" fmla="*/ 22 h 31"/>
                <a:gd name="T6" fmla="*/ 26 w 31"/>
                <a:gd name="T7" fmla="*/ 26 h 31"/>
                <a:gd name="T8" fmla="*/ 22 w 31"/>
                <a:gd name="T9" fmla="*/ 31 h 31"/>
                <a:gd name="T10" fmla="*/ 16 w 31"/>
                <a:gd name="T11" fmla="*/ 31 h 31"/>
                <a:gd name="T12" fmla="*/ 16 w 31"/>
                <a:gd name="T13" fmla="*/ 31 h 31"/>
                <a:gd name="T14" fmla="*/ 9 w 31"/>
                <a:gd name="T15" fmla="*/ 31 h 31"/>
                <a:gd name="T16" fmla="*/ 5 w 31"/>
                <a:gd name="T17" fmla="*/ 26 h 31"/>
                <a:gd name="T18" fmla="*/ 2 w 31"/>
                <a:gd name="T19" fmla="*/ 22 h 31"/>
                <a:gd name="T20" fmla="*/ 0 w 31"/>
                <a:gd name="T21" fmla="*/ 16 h 31"/>
                <a:gd name="T22" fmla="*/ 0 w 31"/>
                <a:gd name="T23" fmla="*/ 16 h 31"/>
                <a:gd name="T24" fmla="*/ 2 w 31"/>
                <a:gd name="T25" fmla="*/ 9 h 31"/>
                <a:gd name="T26" fmla="*/ 5 w 31"/>
                <a:gd name="T27" fmla="*/ 5 h 31"/>
                <a:gd name="T28" fmla="*/ 9 w 31"/>
                <a:gd name="T29" fmla="*/ 2 h 31"/>
                <a:gd name="T30" fmla="*/ 16 w 31"/>
                <a:gd name="T31" fmla="*/ 0 h 31"/>
                <a:gd name="T32" fmla="*/ 16 w 31"/>
                <a:gd name="T33" fmla="*/ 0 h 31"/>
                <a:gd name="T34" fmla="*/ 22 w 31"/>
                <a:gd name="T35" fmla="*/ 2 h 31"/>
                <a:gd name="T36" fmla="*/ 26 w 31"/>
                <a:gd name="T37" fmla="*/ 5 h 31"/>
                <a:gd name="T38" fmla="*/ 29 w 31"/>
                <a:gd name="T39" fmla="*/ 9 h 31"/>
                <a:gd name="T40" fmla="*/ 31 w 31"/>
                <a:gd name="T41" fmla="*/ 16 h 31"/>
                <a:gd name="T42" fmla="*/ 31 w 31"/>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16"/>
                  </a:moveTo>
                  <a:lnTo>
                    <a:pt x="31" y="16"/>
                  </a:lnTo>
                  <a:lnTo>
                    <a:pt x="29" y="22"/>
                  </a:lnTo>
                  <a:lnTo>
                    <a:pt x="26" y="26"/>
                  </a:lnTo>
                  <a:lnTo>
                    <a:pt x="22" y="31"/>
                  </a:lnTo>
                  <a:lnTo>
                    <a:pt x="16" y="31"/>
                  </a:lnTo>
                  <a:lnTo>
                    <a:pt x="16" y="31"/>
                  </a:lnTo>
                  <a:lnTo>
                    <a:pt x="9" y="31"/>
                  </a:lnTo>
                  <a:lnTo>
                    <a:pt x="5" y="26"/>
                  </a:lnTo>
                  <a:lnTo>
                    <a:pt x="2" y="22"/>
                  </a:lnTo>
                  <a:lnTo>
                    <a:pt x="0" y="16"/>
                  </a:lnTo>
                  <a:lnTo>
                    <a:pt x="0" y="16"/>
                  </a:lnTo>
                  <a:lnTo>
                    <a:pt x="2" y="9"/>
                  </a:lnTo>
                  <a:lnTo>
                    <a:pt x="5" y="5"/>
                  </a:lnTo>
                  <a:lnTo>
                    <a:pt x="9" y="2"/>
                  </a:lnTo>
                  <a:lnTo>
                    <a:pt x="16" y="0"/>
                  </a:lnTo>
                  <a:lnTo>
                    <a:pt x="16" y="0"/>
                  </a:lnTo>
                  <a:lnTo>
                    <a:pt x="22" y="2"/>
                  </a:lnTo>
                  <a:lnTo>
                    <a:pt x="26" y="5"/>
                  </a:lnTo>
                  <a:lnTo>
                    <a:pt x="29" y="9"/>
                  </a:lnTo>
                  <a:lnTo>
                    <a:pt x="31" y="16"/>
                  </a:lnTo>
                  <a:lnTo>
                    <a:pt x="31"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ED0E2027-E62C-4DD4-9DA9-E358A2BAB2D2}"/>
                </a:ext>
              </a:extLst>
            </p:cNvPr>
            <p:cNvSpPr>
              <a:spLocks/>
            </p:cNvSpPr>
            <p:nvPr/>
          </p:nvSpPr>
          <p:spPr bwMode="auto">
            <a:xfrm>
              <a:off x="2863851" y="3490913"/>
              <a:ext cx="50800" cy="47625"/>
            </a:xfrm>
            <a:custGeom>
              <a:avLst/>
              <a:gdLst>
                <a:gd name="T0" fmla="*/ 32 w 32"/>
                <a:gd name="T1" fmla="*/ 15 h 30"/>
                <a:gd name="T2" fmla="*/ 32 w 32"/>
                <a:gd name="T3" fmla="*/ 15 h 30"/>
                <a:gd name="T4" fmla="*/ 30 w 32"/>
                <a:gd name="T5" fmla="*/ 21 h 30"/>
                <a:gd name="T6" fmla="*/ 27 w 32"/>
                <a:gd name="T7" fmla="*/ 26 h 30"/>
                <a:gd name="T8" fmla="*/ 21 w 32"/>
                <a:gd name="T9" fmla="*/ 29 h 30"/>
                <a:gd name="T10" fmla="*/ 15 w 32"/>
                <a:gd name="T11" fmla="*/ 30 h 30"/>
                <a:gd name="T12" fmla="*/ 15 w 32"/>
                <a:gd name="T13" fmla="*/ 30 h 30"/>
                <a:gd name="T14" fmla="*/ 11 w 32"/>
                <a:gd name="T15" fmla="*/ 29 h 30"/>
                <a:gd name="T16" fmla="*/ 4 w 32"/>
                <a:gd name="T17" fmla="*/ 26 h 30"/>
                <a:gd name="T18" fmla="*/ 1 w 32"/>
                <a:gd name="T19" fmla="*/ 21 h 30"/>
                <a:gd name="T20" fmla="*/ 0 w 32"/>
                <a:gd name="T21" fmla="*/ 15 h 30"/>
                <a:gd name="T22" fmla="*/ 0 w 32"/>
                <a:gd name="T23" fmla="*/ 15 h 30"/>
                <a:gd name="T24" fmla="*/ 1 w 32"/>
                <a:gd name="T25" fmla="*/ 9 h 30"/>
                <a:gd name="T26" fmla="*/ 4 w 32"/>
                <a:gd name="T27" fmla="*/ 4 h 30"/>
                <a:gd name="T28" fmla="*/ 11 w 32"/>
                <a:gd name="T29" fmla="*/ 0 h 30"/>
                <a:gd name="T30" fmla="*/ 15 w 32"/>
                <a:gd name="T31" fmla="*/ 0 h 30"/>
                <a:gd name="T32" fmla="*/ 15 w 32"/>
                <a:gd name="T33" fmla="*/ 0 h 30"/>
                <a:gd name="T34" fmla="*/ 21 w 32"/>
                <a:gd name="T35" fmla="*/ 0 h 30"/>
                <a:gd name="T36" fmla="*/ 27 w 32"/>
                <a:gd name="T37" fmla="*/ 4 h 30"/>
                <a:gd name="T38" fmla="*/ 30 w 32"/>
                <a:gd name="T39" fmla="*/ 9 h 30"/>
                <a:gd name="T40" fmla="*/ 32 w 32"/>
                <a:gd name="T41" fmla="*/ 15 h 30"/>
                <a:gd name="T42" fmla="*/ 32 w 32"/>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5"/>
                  </a:moveTo>
                  <a:lnTo>
                    <a:pt x="32" y="15"/>
                  </a:lnTo>
                  <a:lnTo>
                    <a:pt x="30" y="21"/>
                  </a:lnTo>
                  <a:lnTo>
                    <a:pt x="27" y="26"/>
                  </a:lnTo>
                  <a:lnTo>
                    <a:pt x="21" y="29"/>
                  </a:lnTo>
                  <a:lnTo>
                    <a:pt x="15" y="30"/>
                  </a:lnTo>
                  <a:lnTo>
                    <a:pt x="15" y="30"/>
                  </a:lnTo>
                  <a:lnTo>
                    <a:pt x="11" y="29"/>
                  </a:lnTo>
                  <a:lnTo>
                    <a:pt x="4" y="26"/>
                  </a:lnTo>
                  <a:lnTo>
                    <a:pt x="1" y="21"/>
                  </a:lnTo>
                  <a:lnTo>
                    <a:pt x="0" y="15"/>
                  </a:lnTo>
                  <a:lnTo>
                    <a:pt x="0" y="15"/>
                  </a:lnTo>
                  <a:lnTo>
                    <a:pt x="1" y="9"/>
                  </a:lnTo>
                  <a:lnTo>
                    <a:pt x="4" y="4"/>
                  </a:lnTo>
                  <a:lnTo>
                    <a:pt x="11" y="0"/>
                  </a:lnTo>
                  <a:lnTo>
                    <a:pt x="15" y="0"/>
                  </a:lnTo>
                  <a:lnTo>
                    <a:pt x="15" y="0"/>
                  </a:lnTo>
                  <a:lnTo>
                    <a:pt x="21" y="0"/>
                  </a:lnTo>
                  <a:lnTo>
                    <a:pt x="27" y="4"/>
                  </a:lnTo>
                  <a:lnTo>
                    <a:pt x="30" y="9"/>
                  </a:lnTo>
                  <a:lnTo>
                    <a:pt x="32" y="15"/>
                  </a:lnTo>
                  <a:lnTo>
                    <a:pt x="32"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6B27FF08-F0E8-47B5-9820-4978CDC6EF8C}"/>
                </a:ext>
              </a:extLst>
            </p:cNvPr>
            <p:cNvSpPr>
              <a:spLocks noEditPoints="1"/>
            </p:cNvSpPr>
            <p:nvPr/>
          </p:nvSpPr>
          <p:spPr bwMode="auto">
            <a:xfrm>
              <a:off x="2481263" y="3403600"/>
              <a:ext cx="534988" cy="341312"/>
            </a:xfrm>
            <a:custGeom>
              <a:avLst/>
              <a:gdLst>
                <a:gd name="T0" fmla="*/ 324 w 337"/>
                <a:gd name="T1" fmla="*/ 215 h 215"/>
                <a:gd name="T2" fmla="*/ 16 w 337"/>
                <a:gd name="T3" fmla="*/ 215 h 215"/>
                <a:gd name="T4" fmla="*/ 16 w 337"/>
                <a:gd name="T5" fmla="*/ 215 h 215"/>
                <a:gd name="T6" fmla="*/ 9 w 337"/>
                <a:gd name="T7" fmla="*/ 215 h 215"/>
                <a:gd name="T8" fmla="*/ 5 w 337"/>
                <a:gd name="T9" fmla="*/ 212 h 215"/>
                <a:gd name="T10" fmla="*/ 2 w 337"/>
                <a:gd name="T11" fmla="*/ 208 h 215"/>
                <a:gd name="T12" fmla="*/ 0 w 337"/>
                <a:gd name="T13" fmla="*/ 202 h 215"/>
                <a:gd name="T14" fmla="*/ 0 w 337"/>
                <a:gd name="T15" fmla="*/ 15 h 215"/>
                <a:gd name="T16" fmla="*/ 0 w 337"/>
                <a:gd name="T17" fmla="*/ 15 h 215"/>
                <a:gd name="T18" fmla="*/ 2 w 337"/>
                <a:gd name="T19" fmla="*/ 9 h 215"/>
                <a:gd name="T20" fmla="*/ 5 w 337"/>
                <a:gd name="T21" fmla="*/ 4 h 215"/>
                <a:gd name="T22" fmla="*/ 9 w 337"/>
                <a:gd name="T23" fmla="*/ 1 h 215"/>
                <a:gd name="T24" fmla="*/ 16 w 337"/>
                <a:gd name="T25" fmla="*/ 0 h 215"/>
                <a:gd name="T26" fmla="*/ 324 w 337"/>
                <a:gd name="T27" fmla="*/ 0 h 215"/>
                <a:gd name="T28" fmla="*/ 324 w 337"/>
                <a:gd name="T29" fmla="*/ 0 h 215"/>
                <a:gd name="T30" fmla="*/ 328 w 337"/>
                <a:gd name="T31" fmla="*/ 1 h 215"/>
                <a:gd name="T32" fmla="*/ 333 w 337"/>
                <a:gd name="T33" fmla="*/ 4 h 215"/>
                <a:gd name="T34" fmla="*/ 336 w 337"/>
                <a:gd name="T35" fmla="*/ 9 h 215"/>
                <a:gd name="T36" fmla="*/ 337 w 337"/>
                <a:gd name="T37" fmla="*/ 15 h 215"/>
                <a:gd name="T38" fmla="*/ 337 w 337"/>
                <a:gd name="T39" fmla="*/ 202 h 215"/>
                <a:gd name="T40" fmla="*/ 337 w 337"/>
                <a:gd name="T41" fmla="*/ 202 h 215"/>
                <a:gd name="T42" fmla="*/ 336 w 337"/>
                <a:gd name="T43" fmla="*/ 208 h 215"/>
                <a:gd name="T44" fmla="*/ 333 w 337"/>
                <a:gd name="T45" fmla="*/ 212 h 215"/>
                <a:gd name="T46" fmla="*/ 328 w 337"/>
                <a:gd name="T47" fmla="*/ 215 h 215"/>
                <a:gd name="T48" fmla="*/ 324 w 337"/>
                <a:gd name="T49" fmla="*/ 215 h 215"/>
                <a:gd name="T50" fmla="*/ 324 w 337"/>
                <a:gd name="T51" fmla="*/ 215 h 215"/>
                <a:gd name="T52" fmla="*/ 16 w 337"/>
                <a:gd name="T53" fmla="*/ 200 h 215"/>
                <a:gd name="T54" fmla="*/ 322 w 337"/>
                <a:gd name="T55" fmla="*/ 200 h 215"/>
                <a:gd name="T56" fmla="*/ 322 w 337"/>
                <a:gd name="T57" fmla="*/ 16 h 215"/>
                <a:gd name="T58" fmla="*/ 16 w 337"/>
                <a:gd name="T59" fmla="*/ 16 h 215"/>
                <a:gd name="T60" fmla="*/ 16 w 337"/>
                <a:gd name="T61" fmla="*/ 20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7" h="215">
                  <a:moveTo>
                    <a:pt x="324" y="215"/>
                  </a:moveTo>
                  <a:lnTo>
                    <a:pt x="16" y="215"/>
                  </a:lnTo>
                  <a:lnTo>
                    <a:pt x="16" y="215"/>
                  </a:lnTo>
                  <a:lnTo>
                    <a:pt x="9" y="215"/>
                  </a:lnTo>
                  <a:lnTo>
                    <a:pt x="5" y="212"/>
                  </a:lnTo>
                  <a:lnTo>
                    <a:pt x="2" y="208"/>
                  </a:lnTo>
                  <a:lnTo>
                    <a:pt x="0" y="202"/>
                  </a:lnTo>
                  <a:lnTo>
                    <a:pt x="0" y="15"/>
                  </a:lnTo>
                  <a:lnTo>
                    <a:pt x="0" y="15"/>
                  </a:lnTo>
                  <a:lnTo>
                    <a:pt x="2" y="9"/>
                  </a:lnTo>
                  <a:lnTo>
                    <a:pt x="5" y="4"/>
                  </a:lnTo>
                  <a:lnTo>
                    <a:pt x="9" y="1"/>
                  </a:lnTo>
                  <a:lnTo>
                    <a:pt x="16" y="0"/>
                  </a:lnTo>
                  <a:lnTo>
                    <a:pt x="324" y="0"/>
                  </a:lnTo>
                  <a:lnTo>
                    <a:pt x="324" y="0"/>
                  </a:lnTo>
                  <a:lnTo>
                    <a:pt x="328" y="1"/>
                  </a:lnTo>
                  <a:lnTo>
                    <a:pt x="333" y="4"/>
                  </a:lnTo>
                  <a:lnTo>
                    <a:pt x="336" y="9"/>
                  </a:lnTo>
                  <a:lnTo>
                    <a:pt x="337" y="15"/>
                  </a:lnTo>
                  <a:lnTo>
                    <a:pt x="337" y="202"/>
                  </a:lnTo>
                  <a:lnTo>
                    <a:pt x="337" y="202"/>
                  </a:lnTo>
                  <a:lnTo>
                    <a:pt x="336" y="208"/>
                  </a:lnTo>
                  <a:lnTo>
                    <a:pt x="333" y="212"/>
                  </a:lnTo>
                  <a:lnTo>
                    <a:pt x="328" y="215"/>
                  </a:lnTo>
                  <a:lnTo>
                    <a:pt x="324" y="215"/>
                  </a:lnTo>
                  <a:lnTo>
                    <a:pt x="324" y="215"/>
                  </a:lnTo>
                  <a:close/>
                  <a:moveTo>
                    <a:pt x="16" y="200"/>
                  </a:moveTo>
                  <a:lnTo>
                    <a:pt x="322" y="200"/>
                  </a:lnTo>
                  <a:lnTo>
                    <a:pt x="322" y="16"/>
                  </a:lnTo>
                  <a:lnTo>
                    <a:pt x="16" y="16"/>
                  </a:lnTo>
                  <a:lnTo>
                    <a:pt x="16"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36A9AAEC-0359-45FF-B838-58D9A1D3CDAF}"/>
                </a:ext>
              </a:extLst>
            </p:cNvPr>
            <p:cNvSpPr>
              <a:spLocks/>
            </p:cNvSpPr>
            <p:nvPr/>
          </p:nvSpPr>
          <p:spPr bwMode="auto">
            <a:xfrm>
              <a:off x="2635251" y="3822700"/>
              <a:ext cx="228600" cy="25400"/>
            </a:xfrm>
            <a:custGeom>
              <a:avLst/>
              <a:gdLst>
                <a:gd name="T0" fmla="*/ 136 w 144"/>
                <a:gd name="T1" fmla="*/ 16 h 16"/>
                <a:gd name="T2" fmla="*/ 7 w 144"/>
                <a:gd name="T3" fmla="*/ 16 h 16"/>
                <a:gd name="T4" fmla="*/ 7 w 144"/>
                <a:gd name="T5" fmla="*/ 16 h 16"/>
                <a:gd name="T6" fmla="*/ 4 w 144"/>
                <a:gd name="T7" fmla="*/ 16 h 16"/>
                <a:gd name="T8" fmla="*/ 3 w 144"/>
                <a:gd name="T9" fmla="*/ 14 h 16"/>
                <a:gd name="T10" fmla="*/ 1 w 144"/>
                <a:gd name="T11" fmla="*/ 11 h 16"/>
                <a:gd name="T12" fmla="*/ 0 w 144"/>
                <a:gd name="T13" fmla="*/ 8 h 16"/>
                <a:gd name="T14" fmla="*/ 0 w 144"/>
                <a:gd name="T15" fmla="*/ 8 h 16"/>
                <a:gd name="T16" fmla="*/ 1 w 144"/>
                <a:gd name="T17" fmla="*/ 5 h 16"/>
                <a:gd name="T18" fmla="*/ 3 w 144"/>
                <a:gd name="T19" fmla="*/ 4 h 16"/>
                <a:gd name="T20" fmla="*/ 4 w 144"/>
                <a:gd name="T21" fmla="*/ 2 h 16"/>
                <a:gd name="T22" fmla="*/ 7 w 144"/>
                <a:gd name="T23" fmla="*/ 0 h 16"/>
                <a:gd name="T24" fmla="*/ 136 w 144"/>
                <a:gd name="T25" fmla="*/ 0 h 16"/>
                <a:gd name="T26" fmla="*/ 136 w 144"/>
                <a:gd name="T27" fmla="*/ 0 h 16"/>
                <a:gd name="T28" fmla="*/ 139 w 144"/>
                <a:gd name="T29" fmla="*/ 2 h 16"/>
                <a:gd name="T30" fmla="*/ 142 w 144"/>
                <a:gd name="T31" fmla="*/ 4 h 16"/>
                <a:gd name="T32" fmla="*/ 144 w 144"/>
                <a:gd name="T33" fmla="*/ 5 h 16"/>
                <a:gd name="T34" fmla="*/ 144 w 144"/>
                <a:gd name="T35" fmla="*/ 8 h 16"/>
                <a:gd name="T36" fmla="*/ 144 w 144"/>
                <a:gd name="T37" fmla="*/ 8 h 16"/>
                <a:gd name="T38" fmla="*/ 144 w 144"/>
                <a:gd name="T39" fmla="*/ 11 h 16"/>
                <a:gd name="T40" fmla="*/ 142 w 144"/>
                <a:gd name="T41" fmla="*/ 14 h 16"/>
                <a:gd name="T42" fmla="*/ 139 w 144"/>
                <a:gd name="T43" fmla="*/ 16 h 16"/>
                <a:gd name="T44" fmla="*/ 136 w 144"/>
                <a:gd name="T45" fmla="*/ 16 h 16"/>
                <a:gd name="T46" fmla="*/ 136 w 144"/>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6">
                  <a:moveTo>
                    <a:pt x="136" y="16"/>
                  </a:moveTo>
                  <a:lnTo>
                    <a:pt x="7" y="16"/>
                  </a:lnTo>
                  <a:lnTo>
                    <a:pt x="7" y="16"/>
                  </a:lnTo>
                  <a:lnTo>
                    <a:pt x="4" y="16"/>
                  </a:lnTo>
                  <a:lnTo>
                    <a:pt x="3" y="14"/>
                  </a:lnTo>
                  <a:lnTo>
                    <a:pt x="1" y="11"/>
                  </a:lnTo>
                  <a:lnTo>
                    <a:pt x="0" y="8"/>
                  </a:lnTo>
                  <a:lnTo>
                    <a:pt x="0" y="8"/>
                  </a:lnTo>
                  <a:lnTo>
                    <a:pt x="1" y="5"/>
                  </a:lnTo>
                  <a:lnTo>
                    <a:pt x="3" y="4"/>
                  </a:lnTo>
                  <a:lnTo>
                    <a:pt x="4" y="2"/>
                  </a:lnTo>
                  <a:lnTo>
                    <a:pt x="7" y="0"/>
                  </a:lnTo>
                  <a:lnTo>
                    <a:pt x="136" y="0"/>
                  </a:lnTo>
                  <a:lnTo>
                    <a:pt x="136" y="0"/>
                  </a:lnTo>
                  <a:lnTo>
                    <a:pt x="139" y="2"/>
                  </a:lnTo>
                  <a:lnTo>
                    <a:pt x="142" y="4"/>
                  </a:lnTo>
                  <a:lnTo>
                    <a:pt x="144" y="5"/>
                  </a:lnTo>
                  <a:lnTo>
                    <a:pt x="144" y="8"/>
                  </a:lnTo>
                  <a:lnTo>
                    <a:pt x="144" y="8"/>
                  </a:lnTo>
                  <a:lnTo>
                    <a:pt x="144" y="11"/>
                  </a:lnTo>
                  <a:lnTo>
                    <a:pt x="142" y="14"/>
                  </a:lnTo>
                  <a:lnTo>
                    <a:pt x="139" y="16"/>
                  </a:lnTo>
                  <a:lnTo>
                    <a:pt x="136" y="16"/>
                  </a:lnTo>
                  <a:lnTo>
                    <a:pt x="13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36" name="Freeform 20">
            <a:extLst>
              <a:ext uri="{FF2B5EF4-FFF2-40B4-BE49-F238E27FC236}">
                <a16:creationId xmlns:a16="http://schemas.microsoft.com/office/drawing/2014/main" id="{C09B83D0-2182-4C96-BE39-7C42E74084D8}"/>
              </a:ext>
            </a:extLst>
          </p:cNvPr>
          <p:cNvSpPr>
            <a:spLocks noEditPoints="1"/>
          </p:cNvSpPr>
          <p:nvPr/>
        </p:nvSpPr>
        <p:spPr bwMode="auto">
          <a:xfrm>
            <a:off x="1167640" y="3890302"/>
            <a:ext cx="401769" cy="314156"/>
          </a:xfrm>
          <a:custGeom>
            <a:avLst/>
            <a:gdLst>
              <a:gd name="T0" fmla="*/ 438 w 642"/>
              <a:gd name="T1" fmla="*/ 84 h 502"/>
              <a:gd name="T2" fmla="*/ 342 w 642"/>
              <a:gd name="T3" fmla="*/ 16 h 502"/>
              <a:gd name="T4" fmla="*/ 252 w 642"/>
              <a:gd name="T5" fmla="*/ 0 h 502"/>
              <a:gd name="T6" fmla="*/ 154 w 642"/>
              <a:gd name="T7" fmla="*/ 20 h 502"/>
              <a:gd name="T8" fmla="*/ 74 w 642"/>
              <a:gd name="T9" fmla="*/ 72 h 502"/>
              <a:gd name="T10" fmla="*/ 20 w 642"/>
              <a:gd name="T11" fmla="*/ 152 h 502"/>
              <a:gd name="T12" fmla="*/ 0 w 642"/>
              <a:gd name="T13" fmla="*/ 250 h 502"/>
              <a:gd name="T14" fmla="*/ 12 w 642"/>
              <a:gd name="T15" fmla="*/ 324 h 502"/>
              <a:gd name="T16" fmla="*/ 58 w 642"/>
              <a:gd name="T17" fmla="*/ 410 h 502"/>
              <a:gd name="T18" fmla="*/ 132 w 642"/>
              <a:gd name="T19" fmla="*/ 472 h 502"/>
              <a:gd name="T20" fmla="*/ 226 w 642"/>
              <a:gd name="T21" fmla="*/ 500 h 502"/>
              <a:gd name="T22" fmla="*/ 280 w 642"/>
              <a:gd name="T23" fmla="*/ 500 h 502"/>
              <a:gd name="T24" fmla="*/ 412 w 642"/>
              <a:gd name="T25" fmla="*/ 466 h 502"/>
              <a:gd name="T26" fmla="*/ 496 w 642"/>
              <a:gd name="T27" fmla="*/ 396 h 502"/>
              <a:gd name="T28" fmla="*/ 546 w 642"/>
              <a:gd name="T29" fmla="*/ 314 h 502"/>
              <a:gd name="T30" fmla="*/ 510 w 642"/>
              <a:gd name="T31" fmla="*/ 16 h 502"/>
              <a:gd name="T32" fmla="*/ 238 w 642"/>
              <a:gd name="T33" fmla="*/ 458 h 502"/>
              <a:gd name="T34" fmla="*/ 190 w 642"/>
              <a:gd name="T35" fmla="*/ 426 h 502"/>
              <a:gd name="T36" fmla="*/ 42 w 642"/>
              <a:gd name="T37" fmla="*/ 264 h 502"/>
              <a:gd name="T38" fmla="*/ 126 w 642"/>
              <a:gd name="T39" fmla="*/ 352 h 502"/>
              <a:gd name="T40" fmla="*/ 52 w 642"/>
              <a:gd name="T41" fmla="*/ 310 h 502"/>
              <a:gd name="T42" fmla="*/ 220 w 642"/>
              <a:gd name="T43" fmla="*/ 44 h 502"/>
              <a:gd name="T44" fmla="*/ 166 w 642"/>
              <a:gd name="T45" fmla="*/ 122 h 502"/>
              <a:gd name="T46" fmla="*/ 204 w 642"/>
              <a:gd name="T47" fmla="*/ 56 h 502"/>
              <a:gd name="T48" fmla="*/ 266 w 642"/>
              <a:gd name="T49" fmla="*/ 122 h 502"/>
              <a:gd name="T50" fmla="*/ 282 w 642"/>
              <a:gd name="T51" fmla="*/ 44 h 502"/>
              <a:gd name="T52" fmla="*/ 338 w 642"/>
              <a:gd name="T53" fmla="*/ 122 h 502"/>
              <a:gd name="T54" fmla="*/ 326 w 642"/>
              <a:gd name="T55" fmla="*/ 404 h 502"/>
              <a:gd name="T56" fmla="*/ 282 w 642"/>
              <a:gd name="T57" fmla="*/ 456 h 502"/>
              <a:gd name="T58" fmla="*/ 266 w 642"/>
              <a:gd name="T59" fmla="*/ 352 h 502"/>
              <a:gd name="T60" fmla="*/ 358 w 642"/>
              <a:gd name="T61" fmla="*/ 288 h 502"/>
              <a:gd name="T62" fmla="*/ 266 w 642"/>
              <a:gd name="T63" fmla="*/ 352 h 502"/>
              <a:gd name="T64" fmla="*/ 398 w 642"/>
              <a:gd name="T65" fmla="*/ 398 h 502"/>
              <a:gd name="T66" fmla="*/ 338 w 642"/>
              <a:gd name="T67" fmla="*/ 440 h 502"/>
              <a:gd name="T68" fmla="*/ 368 w 642"/>
              <a:gd name="T69" fmla="*/ 380 h 502"/>
              <a:gd name="T70" fmla="*/ 388 w 642"/>
              <a:gd name="T71" fmla="*/ 264 h 502"/>
              <a:gd name="T72" fmla="*/ 452 w 642"/>
              <a:gd name="T73" fmla="*/ 310 h 502"/>
              <a:gd name="T74" fmla="*/ 386 w 642"/>
              <a:gd name="T75" fmla="*/ 230 h 502"/>
              <a:gd name="T76" fmla="*/ 434 w 642"/>
              <a:gd name="T77" fmla="*/ 150 h 502"/>
              <a:gd name="T78" fmla="*/ 266 w 642"/>
              <a:gd name="T79" fmla="*/ 150 h 502"/>
              <a:gd name="T80" fmla="*/ 354 w 642"/>
              <a:gd name="T81" fmla="*/ 192 h 502"/>
              <a:gd name="T82" fmla="*/ 238 w 642"/>
              <a:gd name="T83" fmla="*/ 150 h 502"/>
              <a:gd name="T84" fmla="*/ 144 w 642"/>
              <a:gd name="T85" fmla="*/ 214 h 502"/>
              <a:gd name="T86" fmla="*/ 238 w 642"/>
              <a:gd name="T87" fmla="*/ 150 h 502"/>
              <a:gd name="T88" fmla="*/ 46 w 642"/>
              <a:gd name="T89" fmla="*/ 214 h 502"/>
              <a:gd name="T90" fmla="*/ 126 w 642"/>
              <a:gd name="T91" fmla="*/ 150 h 502"/>
              <a:gd name="T92" fmla="*/ 116 w 642"/>
              <a:gd name="T93" fmla="*/ 236 h 502"/>
              <a:gd name="T94" fmla="*/ 156 w 642"/>
              <a:gd name="T95" fmla="*/ 352 h 502"/>
              <a:gd name="T96" fmla="*/ 144 w 642"/>
              <a:gd name="T97" fmla="*/ 288 h 502"/>
              <a:gd name="T98" fmla="*/ 368 w 642"/>
              <a:gd name="T99" fmla="*/ 122 h 502"/>
              <a:gd name="T100" fmla="*/ 338 w 642"/>
              <a:gd name="T101" fmla="*/ 60 h 502"/>
              <a:gd name="T102" fmla="*/ 398 w 642"/>
              <a:gd name="T103" fmla="*/ 102 h 502"/>
              <a:gd name="T104" fmla="*/ 166 w 642"/>
              <a:gd name="T105" fmla="*/ 60 h 502"/>
              <a:gd name="T106" fmla="*/ 88 w 642"/>
              <a:gd name="T107" fmla="*/ 122 h 502"/>
              <a:gd name="T108" fmla="*/ 142 w 642"/>
              <a:gd name="T109" fmla="*/ 72 h 502"/>
              <a:gd name="T110" fmla="*/ 136 w 642"/>
              <a:gd name="T111" fmla="*/ 380 h 502"/>
              <a:gd name="T112" fmla="*/ 166 w 642"/>
              <a:gd name="T113" fmla="*/ 440 h 502"/>
              <a:gd name="T114" fmla="*/ 104 w 642"/>
              <a:gd name="T115" fmla="*/ 39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2" h="502">
                <a:moveTo>
                  <a:pt x="510" y="16"/>
                </a:moveTo>
                <a:lnTo>
                  <a:pt x="458" y="108"/>
                </a:lnTo>
                <a:lnTo>
                  <a:pt x="458" y="108"/>
                </a:lnTo>
                <a:lnTo>
                  <a:pt x="438" y="84"/>
                </a:lnTo>
                <a:lnTo>
                  <a:pt x="418" y="62"/>
                </a:lnTo>
                <a:lnTo>
                  <a:pt x="394" y="44"/>
                </a:lnTo>
                <a:lnTo>
                  <a:pt x="370" y="28"/>
                </a:lnTo>
                <a:lnTo>
                  <a:pt x="342" y="16"/>
                </a:lnTo>
                <a:lnTo>
                  <a:pt x="314" y="6"/>
                </a:lnTo>
                <a:lnTo>
                  <a:pt x="282" y="2"/>
                </a:lnTo>
                <a:lnTo>
                  <a:pt x="252" y="0"/>
                </a:lnTo>
                <a:lnTo>
                  <a:pt x="252" y="0"/>
                </a:lnTo>
                <a:lnTo>
                  <a:pt x="226" y="0"/>
                </a:lnTo>
                <a:lnTo>
                  <a:pt x="200" y="4"/>
                </a:lnTo>
                <a:lnTo>
                  <a:pt x="176" y="10"/>
                </a:lnTo>
                <a:lnTo>
                  <a:pt x="154" y="20"/>
                </a:lnTo>
                <a:lnTo>
                  <a:pt x="132" y="30"/>
                </a:lnTo>
                <a:lnTo>
                  <a:pt x="110" y="42"/>
                </a:lnTo>
                <a:lnTo>
                  <a:pt x="92" y="56"/>
                </a:lnTo>
                <a:lnTo>
                  <a:pt x="74" y="72"/>
                </a:lnTo>
                <a:lnTo>
                  <a:pt x="58" y="90"/>
                </a:lnTo>
                <a:lnTo>
                  <a:pt x="44" y="110"/>
                </a:lnTo>
                <a:lnTo>
                  <a:pt x="30" y="130"/>
                </a:lnTo>
                <a:lnTo>
                  <a:pt x="20" y="152"/>
                </a:lnTo>
                <a:lnTo>
                  <a:pt x="12" y="176"/>
                </a:lnTo>
                <a:lnTo>
                  <a:pt x="6" y="200"/>
                </a:lnTo>
                <a:lnTo>
                  <a:pt x="2" y="224"/>
                </a:lnTo>
                <a:lnTo>
                  <a:pt x="0" y="250"/>
                </a:lnTo>
                <a:lnTo>
                  <a:pt x="0" y="250"/>
                </a:lnTo>
                <a:lnTo>
                  <a:pt x="2" y="276"/>
                </a:lnTo>
                <a:lnTo>
                  <a:pt x="6" y="300"/>
                </a:lnTo>
                <a:lnTo>
                  <a:pt x="12" y="324"/>
                </a:lnTo>
                <a:lnTo>
                  <a:pt x="20" y="348"/>
                </a:lnTo>
                <a:lnTo>
                  <a:pt x="30" y="370"/>
                </a:lnTo>
                <a:lnTo>
                  <a:pt x="44" y="390"/>
                </a:lnTo>
                <a:lnTo>
                  <a:pt x="58" y="410"/>
                </a:lnTo>
                <a:lnTo>
                  <a:pt x="74" y="428"/>
                </a:lnTo>
                <a:lnTo>
                  <a:pt x="92" y="444"/>
                </a:lnTo>
                <a:lnTo>
                  <a:pt x="110" y="458"/>
                </a:lnTo>
                <a:lnTo>
                  <a:pt x="132" y="472"/>
                </a:lnTo>
                <a:lnTo>
                  <a:pt x="154" y="482"/>
                </a:lnTo>
                <a:lnTo>
                  <a:pt x="176" y="490"/>
                </a:lnTo>
                <a:lnTo>
                  <a:pt x="200" y="496"/>
                </a:lnTo>
                <a:lnTo>
                  <a:pt x="226" y="500"/>
                </a:lnTo>
                <a:lnTo>
                  <a:pt x="252" y="502"/>
                </a:lnTo>
                <a:lnTo>
                  <a:pt x="252" y="502"/>
                </a:lnTo>
                <a:lnTo>
                  <a:pt x="280" y="500"/>
                </a:lnTo>
                <a:lnTo>
                  <a:pt x="280" y="500"/>
                </a:lnTo>
                <a:lnTo>
                  <a:pt x="318" y="496"/>
                </a:lnTo>
                <a:lnTo>
                  <a:pt x="352" y="488"/>
                </a:lnTo>
                <a:lnTo>
                  <a:pt x="384" y="478"/>
                </a:lnTo>
                <a:lnTo>
                  <a:pt x="412" y="466"/>
                </a:lnTo>
                <a:lnTo>
                  <a:pt x="436" y="450"/>
                </a:lnTo>
                <a:lnTo>
                  <a:pt x="458" y="434"/>
                </a:lnTo>
                <a:lnTo>
                  <a:pt x="478" y="416"/>
                </a:lnTo>
                <a:lnTo>
                  <a:pt x="496" y="396"/>
                </a:lnTo>
                <a:lnTo>
                  <a:pt x="512" y="376"/>
                </a:lnTo>
                <a:lnTo>
                  <a:pt x="526" y="356"/>
                </a:lnTo>
                <a:lnTo>
                  <a:pt x="538" y="334"/>
                </a:lnTo>
                <a:lnTo>
                  <a:pt x="546" y="314"/>
                </a:lnTo>
                <a:lnTo>
                  <a:pt x="562" y="278"/>
                </a:lnTo>
                <a:lnTo>
                  <a:pt x="570" y="246"/>
                </a:lnTo>
                <a:lnTo>
                  <a:pt x="642" y="246"/>
                </a:lnTo>
                <a:lnTo>
                  <a:pt x="510" y="16"/>
                </a:lnTo>
                <a:close/>
                <a:moveTo>
                  <a:pt x="166" y="380"/>
                </a:moveTo>
                <a:lnTo>
                  <a:pt x="238" y="380"/>
                </a:lnTo>
                <a:lnTo>
                  <a:pt x="238" y="458"/>
                </a:lnTo>
                <a:lnTo>
                  <a:pt x="238" y="458"/>
                </a:lnTo>
                <a:lnTo>
                  <a:pt x="220" y="456"/>
                </a:lnTo>
                <a:lnTo>
                  <a:pt x="220" y="456"/>
                </a:lnTo>
                <a:lnTo>
                  <a:pt x="204" y="444"/>
                </a:lnTo>
                <a:lnTo>
                  <a:pt x="190" y="426"/>
                </a:lnTo>
                <a:lnTo>
                  <a:pt x="176" y="404"/>
                </a:lnTo>
                <a:lnTo>
                  <a:pt x="166" y="380"/>
                </a:lnTo>
                <a:lnTo>
                  <a:pt x="166" y="380"/>
                </a:lnTo>
                <a:close/>
                <a:moveTo>
                  <a:pt x="42" y="264"/>
                </a:moveTo>
                <a:lnTo>
                  <a:pt x="116" y="264"/>
                </a:lnTo>
                <a:lnTo>
                  <a:pt x="116" y="264"/>
                </a:lnTo>
                <a:lnTo>
                  <a:pt x="120" y="310"/>
                </a:lnTo>
                <a:lnTo>
                  <a:pt x="126" y="352"/>
                </a:lnTo>
                <a:lnTo>
                  <a:pt x="68" y="352"/>
                </a:lnTo>
                <a:lnTo>
                  <a:pt x="68" y="352"/>
                </a:lnTo>
                <a:lnTo>
                  <a:pt x="58" y="332"/>
                </a:lnTo>
                <a:lnTo>
                  <a:pt x="52" y="310"/>
                </a:lnTo>
                <a:lnTo>
                  <a:pt x="46" y="288"/>
                </a:lnTo>
                <a:lnTo>
                  <a:pt x="42" y="264"/>
                </a:lnTo>
                <a:lnTo>
                  <a:pt x="42" y="264"/>
                </a:lnTo>
                <a:close/>
                <a:moveTo>
                  <a:pt x="220" y="44"/>
                </a:moveTo>
                <a:lnTo>
                  <a:pt x="220" y="44"/>
                </a:lnTo>
                <a:lnTo>
                  <a:pt x="238" y="42"/>
                </a:lnTo>
                <a:lnTo>
                  <a:pt x="238" y="122"/>
                </a:lnTo>
                <a:lnTo>
                  <a:pt x="166" y="122"/>
                </a:lnTo>
                <a:lnTo>
                  <a:pt x="166" y="122"/>
                </a:lnTo>
                <a:lnTo>
                  <a:pt x="176" y="96"/>
                </a:lnTo>
                <a:lnTo>
                  <a:pt x="190" y="74"/>
                </a:lnTo>
                <a:lnTo>
                  <a:pt x="204" y="56"/>
                </a:lnTo>
                <a:lnTo>
                  <a:pt x="220" y="44"/>
                </a:lnTo>
                <a:lnTo>
                  <a:pt x="220" y="44"/>
                </a:lnTo>
                <a:close/>
                <a:moveTo>
                  <a:pt x="338" y="122"/>
                </a:moveTo>
                <a:lnTo>
                  <a:pt x="266" y="122"/>
                </a:lnTo>
                <a:lnTo>
                  <a:pt x="266" y="42"/>
                </a:lnTo>
                <a:lnTo>
                  <a:pt x="266" y="42"/>
                </a:lnTo>
                <a:lnTo>
                  <a:pt x="282" y="44"/>
                </a:lnTo>
                <a:lnTo>
                  <a:pt x="282" y="44"/>
                </a:lnTo>
                <a:lnTo>
                  <a:pt x="298" y="56"/>
                </a:lnTo>
                <a:lnTo>
                  <a:pt x="312" y="74"/>
                </a:lnTo>
                <a:lnTo>
                  <a:pt x="326" y="96"/>
                </a:lnTo>
                <a:lnTo>
                  <a:pt x="338" y="122"/>
                </a:lnTo>
                <a:lnTo>
                  <a:pt x="338" y="122"/>
                </a:lnTo>
                <a:close/>
                <a:moveTo>
                  <a:pt x="338" y="380"/>
                </a:moveTo>
                <a:lnTo>
                  <a:pt x="338" y="380"/>
                </a:lnTo>
                <a:lnTo>
                  <a:pt x="326" y="404"/>
                </a:lnTo>
                <a:lnTo>
                  <a:pt x="312" y="426"/>
                </a:lnTo>
                <a:lnTo>
                  <a:pt x="298" y="444"/>
                </a:lnTo>
                <a:lnTo>
                  <a:pt x="282" y="456"/>
                </a:lnTo>
                <a:lnTo>
                  <a:pt x="282" y="456"/>
                </a:lnTo>
                <a:lnTo>
                  <a:pt x="266" y="458"/>
                </a:lnTo>
                <a:lnTo>
                  <a:pt x="266" y="380"/>
                </a:lnTo>
                <a:lnTo>
                  <a:pt x="338" y="380"/>
                </a:lnTo>
                <a:close/>
                <a:moveTo>
                  <a:pt x="266" y="352"/>
                </a:moveTo>
                <a:lnTo>
                  <a:pt x="266" y="264"/>
                </a:lnTo>
                <a:lnTo>
                  <a:pt x="358" y="264"/>
                </a:lnTo>
                <a:lnTo>
                  <a:pt x="358" y="264"/>
                </a:lnTo>
                <a:lnTo>
                  <a:pt x="358" y="288"/>
                </a:lnTo>
                <a:lnTo>
                  <a:pt x="354" y="310"/>
                </a:lnTo>
                <a:lnTo>
                  <a:pt x="352" y="330"/>
                </a:lnTo>
                <a:lnTo>
                  <a:pt x="346" y="352"/>
                </a:lnTo>
                <a:lnTo>
                  <a:pt x="266" y="352"/>
                </a:lnTo>
                <a:close/>
                <a:moveTo>
                  <a:pt x="368" y="380"/>
                </a:moveTo>
                <a:lnTo>
                  <a:pt x="416" y="380"/>
                </a:lnTo>
                <a:lnTo>
                  <a:pt x="416" y="380"/>
                </a:lnTo>
                <a:lnTo>
                  <a:pt x="398" y="398"/>
                </a:lnTo>
                <a:lnTo>
                  <a:pt x="380" y="414"/>
                </a:lnTo>
                <a:lnTo>
                  <a:pt x="360" y="428"/>
                </a:lnTo>
                <a:lnTo>
                  <a:pt x="338" y="440"/>
                </a:lnTo>
                <a:lnTo>
                  <a:pt x="338" y="440"/>
                </a:lnTo>
                <a:lnTo>
                  <a:pt x="346" y="428"/>
                </a:lnTo>
                <a:lnTo>
                  <a:pt x="354" y="412"/>
                </a:lnTo>
                <a:lnTo>
                  <a:pt x="368" y="380"/>
                </a:lnTo>
                <a:lnTo>
                  <a:pt x="368" y="380"/>
                </a:lnTo>
                <a:close/>
                <a:moveTo>
                  <a:pt x="376" y="352"/>
                </a:moveTo>
                <a:lnTo>
                  <a:pt x="376" y="352"/>
                </a:lnTo>
                <a:lnTo>
                  <a:pt x="384" y="310"/>
                </a:lnTo>
                <a:lnTo>
                  <a:pt x="388" y="264"/>
                </a:lnTo>
                <a:lnTo>
                  <a:pt x="460" y="264"/>
                </a:lnTo>
                <a:lnTo>
                  <a:pt x="460" y="264"/>
                </a:lnTo>
                <a:lnTo>
                  <a:pt x="456" y="288"/>
                </a:lnTo>
                <a:lnTo>
                  <a:pt x="452" y="310"/>
                </a:lnTo>
                <a:lnTo>
                  <a:pt x="444" y="332"/>
                </a:lnTo>
                <a:lnTo>
                  <a:pt x="434" y="352"/>
                </a:lnTo>
                <a:lnTo>
                  <a:pt x="376" y="352"/>
                </a:lnTo>
                <a:close/>
                <a:moveTo>
                  <a:pt x="386" y="230"/>
                </a:moveTo>
                <a:lnTo>
                  <a:pt x="386" y="230"/>
                </a:lnTo>
                <a:lnTo>
                  <a:pt x="384" y="188"/>
                </a:lnTo>
                <a:lnTo>
                  <a:pt x="376" y="150"/>
                </a:lnTo>
                <a:lnTo>
                  <a:pt x="434" y="150"/>
                </a:lnTo>
                <a:lnTo>
                  <a:pt x="386" y="230"/>
                </a:lnTo>
                <a:close/>
                <a:moveTo>
                  <a:pt x="358" y="236"/>
                </a:moveTo>
                <a:lnTo>
                  <a:pt x="266" y="236"/>
                </a:lnTo>
                <a:lnTo>
                  <a:pt x="266" y="150"/>
                </a:lnTo>
                <a:lnTo>
                  <a:pt x="346" y="150"/>
                </a:lnTo>
                <a:lnTo>
                  <a:pt x="346" y="150"/>
                </a:lnTo>
                <a:lnTo>
                  <a:pt x="352" y="170"/>
                </a:lnTo>
                <a:lnTo>
                  <a:pt x="354" y="192"/>
                </a:lnTo>
                <a:lnTo>
                  <a:pt x="358" y="214"/>
                </a:lnTo>
                <a:lnTo>
                  <a:pt x="358" y="236"/>
                </a:lnTo>
                <a:lnTo>
                  <a:pt x="358" y="236"/>
                </a:lnTo>
                <a:close/>
                <a:moveTo>
                  <a:pt x="238" y="150"/>
                </a:moveTo>
                <a:lnTo>
                  <a:pt x="238" y="236"/>
                </a:lnTo>
                <a:lnTo>
                  <a:pt x="144" y="236"/>
                </a:lnTo>
                <a:lnTo>
                  <a:pt x="144" y="236"/>
                </a:lnTo>
                <a:lnTo>
                  <a:pt x="144" y="214"/>
                </a:lnTo>
                <a:lnTo>
                  <a:pt x="148" y="192"/>
                </a:lnTo>
                <a:lnTo>
                  <a:pt x="152" y="170"/>
                </a:lnTo>
                <a:lnTo>
                  <a:pt x="156" y="150"/>
                </a:lnTo>
                <a:lnTo>
                  <a:pt x="238" y="150"/>
                </a:lnTo>
                <a:close/>
                <a:moveTo>
                  <a:pt x="116" y="236"/>
                </a:moveTo>
                <a:lnTo>
                  <a:pt x="42" y="236"/>
                </a:lnTo>
                <a:lnTo>
                  <a:pt x="42" y="236"/>
                </a:lnTo>
                <a:lnTo>
                  <a:pt x="46" y="214"/>
                </a:lnTo>
                <a:lnTo>
                  <a:pt x="52" y="190"/>
                </a:lnTo>
                <a:lnTo>
                  <a:pt x="58" y="170"/>
                </a:lnTo>
                <a:lnTo>
                  <a:pt x="68" y="150"/>
                </a:lnTo>
                <a:lnTo>
                  <a:pt x="126" y="150"/>
                </a:lnTo>
                <a:lnTo>
                  <a:pt x="126" y="150"/>
                </a:lnTo>
                <a:lnTo>
                  <a:pt x="120" y="192"/>
                </a:lnTo>
                <a:lnTo>
                  <a:pt x="116" y="236"/>
                </a:lnTo>
                <a:lnTo>
                  <a:pt x="116" y="236"/>
                </a:lnTo>
                <a:close/>
                <a:moveTo>
                  <a:pt x="144" y="264"/>
                </a:moveTo>
                <a:lnTo>
                  <a:pt x="238" y="264"/>
                </a:lnTo>
                <a:lnTo>
                  <a:pt x="238" y="352"/>
                </a:lnTo>
                <a:lnTo>
                  <a:pt x="156" y="352"/>
                </a:lnTo>
                <a:lnTo>
                  <a:pt x="156" y="352"/>
                </a:lnTo>
                <a:lnTo>
                  <a:pt x="152" y="330"/>
                </a:lnTo>
                <a:lnTo>
                  <a:pt x="148" y="310"/>
                </a:lnTo>
                <a:lnTo>
                  <a:pt x="144" y="288"/>
                </a:lnTo>
                <a:lnTo>
                  <a:pt x="144" y="264"/>
                </a:lnTo>
                <a:lnTo>
                  <a:pt x="144" y="264"/>
                </a:lnTo>
                <a:close/>
                <a:moveTo>
                  <a:pt x="416" y="122"/>
                </a:moveTo>
                <a:lnTo>
                  <a:pt x="368" y="122"/>
                </a:lnTo>
                <a:lnTo>
                  <a:pt x="368" y="122"/>
                </a:lnTo>
                <a:lnTo>
                  <a:pt x="354" y="88"/>
                </a:lnTo>
                <a:lnTo>
                  <a:pt x="346" y="74"/>
                </a:lnTo>
                <a:lnTo>
                  <a:pt x="338" y="60"/>
                </a:lnTo>
                <a:lnTo>
                  <a:pt x="338" y="60"/>
                </a:lnTo>
                <a:lnTo>
                  <a:pt x="360" y="72"/>
                </a:lnTo>
                <a:lnTo>
                  <a:pt x="380" y="86"/>
                </a:lnTo>
                <a:lnTo>
                  <a:pt x="398" y="102"/>
                </a:lnTo>
                <a:lnTo>
                  <a:pt x="416" y="122"/>
                </a:lnTo>
                <a:lnTo>
                  <a:pt x="416" y="122"/>
                </a:lnTo>
                <a:close/>
                <a:moveTo>
                  <a:pt x="166" y="60"/>
                </a:moveTo>
                <a:lnTo>
                  <a:pt x="166" y="60"/>
                </a:lnTo>
                <a:lnTo>
                  <a:pt x="156" y="74"/>
                </a:lnTo>
                <a:lnTo>
                  <a:pt x="148" y="88"/>
                </a:lnTo>
                <a:lnTo>
                  <a:pt x="136" y="122"/>
                </a:lnTo>
                <a:lnTo>
                  <a:pt x="88" y="122"/>
                </a:lnTo>
                <a:lnTo>
                  <a:pt x="88" y="122"/>
                </a:lnTo>
                <a:lnTo>
                  <a:pt x="104" y="102"/>
                </a:lnTo>
                <a:lnTo>
                  <a:pt x="122" y="86"/>
                </a:lnTo>
                <a:lnTo>
                  <a:pt x="142" y="72"/>
                </a:lnTo>
                <a:lnTo>
                  <a:pt x="166" y="60"/>
                </a:lnTo>
                <a:lnTo>
                  <a:pt x="166" y="60"/>
                </a:lnTo>
                <a:close/>
                <a:moveTo>
                  <a:pt x="88" y="380"/>
                </a:moveTo>
                <a:lnTo>
                  <a:pt x="136" y="380"/>
                </a:lnTo>
                <a:lnTo>
                  <a:pt x="136" y="380"/>
                </a:lnTo>
                <a:lnTo>
                  <a:pt x="148" y="412"/>
                </a:lnTo>
                <a:lnTo>
                  <a:pt x="156" y="428"/>
                </a:lnTo>
                <a:lnTo>
                  <a:pt x="166" y="440"/>
                </a:lnTo>
                <a:lnTo>
                  <a:pt x="166" y="440"/>
                </a:lnTo>
                <a:lnTo>
                  <a:pt x="142" y="428"/>
                </a:lnTo>
                <a:lnTo>
                  <a:pt x="122" y="414"/>
                </a:lnTo>
                <a:lnTo>
                  <a:pt x="104" y="398"/>
                </a:lnTo>
                <a:lnTo>
                  <a:pt x="88" y="380"/>
                </a:lnTo>
                <a:lnTo>
                  <a:pt x="88" y="380"/>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dirty="0"/>
          </a:p>
        </p:txBody>
      </p:sp>
      <p:pic>
        <p:nvPicPr>
          <p:cNvPr id="37" name="Picture 2">
            <a:extLst>
              <a:ext uri="{FF2B5EF4-FFF2-40B4-BE49-F238E27FC236}">
                <a16:creationId xmlns:a16="http://schemas.microsoft.com/office/drawing/2014/main" id="{66E3AE96-D5FD-4563-837E-04C39CEAD2E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79205" y="6026151"/>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A940089-3EDA-4C7B-FC05-70691017E192}"/>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8E45028B-0E7C-0B7C-58C0-69BB2BA6B263}"/>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50401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3B1CC-14B2-4693-B3B1-A4F6A84F5F2F}"/>
              </a:ext>
            </a:extLst>
          </p:cNvPr>
          <p:cNvSpPr>
            <a:spLocks noGrp="1"/>
          </p:cNvSpPr>
          <p:nvPr>
            <p:ph type="title"/>
          </p:nvPr>
        </p:nvSpPr>
        <p:spPr>
          <a:xfrm>
            <a:off x="493776" y="448056"/>
            <a:ext cx="7886700" cy="1056621"/>
          </a:xfrm>
        </p:spPr>
        <p:txBody>
          <a:bodyPr/>
          <a:lstStyle/>
          <a:p>
            <a:r>
              <a:rPr lang="es-US">
                <a:solidFill>
                  <a:srgbClr val="415364"/>
                </a:solidFill>
              </a:rPr>
              <a:t>Atención virtual</a:t>
            </a:r>
          </a:p>
        </p:txBody>
      </p:sp>
      <p:sp>
        <p:nvSpPr>
          <p:cNvPr id="7" name="Rectangle 6">
            <a:extLst>
              <a:ext uri="{FF2B5EF4-FFF2-40B4-BE49-F238E27FC236}">
                <a16:creationId xmlns:a16="http://schemas.microsoft.com/office/drawing/2014/main" id="{5016C2B1-EF0D-41C2-83C9-1C2A86BC06EE}"/>
              </a:ext>
            </a:extLst>
          </p:cNvPr>
          <p:cNvSpPr/>
          <p:nvPr/>
        </p:nvSpPr>
        <p:spPr bwMode="auto">
          <a:xfrm>
            <a:off x="0" y="1529704"/>
            <a:ext cx="9171665" cy="83820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DDC5A59F-15E0-4DBD-91DB-685A7AF7B1E6}"/>
              </a:ext>
            </a:extLst>
          </p:cNvPr>
          <p:cNvSpPr/>
          <p:nvPr/>
        </p:nvSpPr>
        <p:spPr>
          <a:xfrm>
            <a:off x="324654" y="1632475"/>
            <a:ext cx="6772098" cy="646331"/>
          </a:xfrm>
          <a:prstGeom prst="rect">
            <a:avLst/>
          </a:prstGeom>
        </p:spPr>
        <p:txBody>
          <a:bodyPr wrap="square">
            <a:spAutoFit/>
          </a:bodyPr>
          <a:lstStyle/>
          <a:p>
            <a:r>
              <a:rPr lang="es-US">
                <a:solidFill>
                  <a:schemeClr val="bg1"/>
                </a:solidFill>
                <a:latin typeface="Segoe UI" panose="020B0502040204020203" pitchFamily="34" charset="0"/>
                <a:cs typeface="Segoe UI" panose="020B0502040204020203" pitchFamily="34" charset="0"/>
              </a:rPr>
              <a:t>Con la atención virtual de UnitedHealthcare, es fácil chatear por video con su médico 24/7, ¡cuando y donde sea! </a:t>
            </a:r>
          </a:p>
        </p:txBody>
      </p:sp>
      <p:pic>
        <p:nvPicPr>
          <p:cNvPr id="15" name="Picture 14" descr="A person sitting on a couch looking at a tablet&#10;&#10;Description automatically generated with low confidence">
            <a:extLst>
              <a:ext uri="{FF2B5EF4-FFF2-40B4-BE49-F238E27FC236}">
                <a16:creationId xmlns:a16="http://schemas.microsoft.com/office/drawing/2014/main" id="{CB02B682-1EA2-42E8-8093-886109E94C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7575"/>
          <a:stretch/>
        </p:blipFill>
        <p:spPr>
          <a:xfrm>
            <a:off x="-13011" y="2367904"/>
            <a:ext cx="3671578" cy="3383027"/>
          </a:xfrm>
          <a:prstGeom prst="rect">
            <a:avLst/>
          </a:prstGeom>
        </p:spPr>
      </p:pic>
      <p:sp>
        <p:nvSpPr>
          <p:cNvPr id="25" name="Slide Number Placeholder 5">
            <a:extLst>
              <a:ext uri="{FF2B5EF4-FFF2-40B4-BE49-F238E27FC236}">
                <a16:creationId xmlns:a16="http://schemas.microsoft.com/office/drawing/2014/main" id="{6F531BE6-CAB2-4802-A0E7-7DD08FDCA4FB}"/>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12</a:t>
            </a:fld>
            <a:endParaRPr lang="en-US"/>
          </a:p>
        </p:txBody>
      </p:sp>
      <p:sp>
        <p:nvSpPr>
          <p:cNvPr id="17" name="Text Placeholder 4">
            <a:extLst>
              <a:ext uri="{FF2B5EF4-FFF2-40B4-BE49-F238E27FC236}">
                <a16:creationId xmlns:a16="http://schemas.microsoft.com/office/drawing/2014/main" id="{7F3FED8F-B813-4B94-A002-90EEAB045F2E}"/>
              </a:ext>
            </a:extLst>
          </p:cNvPr>
          <p:cNvSpPr txBox="1">
            <a:spLocks/>
          </p:cNvSpPr>
          <p:nvPr/>
        </p:nvSpPr>
        <p:spPr bwMode="auto">
          <a:xfrm>
            <a:off x="3870035" y="2784165"/>
            <a:ext cx="4709965" cy="33143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25013" indent="-125013" algn="l" rtl="0" eaLnBrk="1" fontAlgn="base" hangingPunct="1">
              <a:spcBef>
                <a:spcPts val="400"/>
              </a:spcBef>
              <a:spcAft>
                <a:spcPct val="0"/>
              </a:spcAft>
              <a:buClrTx/>
              <a:buFont typeface="Arial" panose="020B0604020202020204" pitchFamily="34" charset="0"/>
              <a:buChar char="•"/>
              <a:defRPr sz="1400" b="0" cap="none">
                <a:solidFill>
                  <a:schemeClr val="tx1">
                    <a:lumMod val="65000"/>
                    <a:lumOff val="35000"/>
                  </a:schemeClr>
                </a:solidFill>
                <a:latin typeface="+mn-lt"/>
                <a:ea typeface="+mn-ea"/>
                <a:cs typeface="+mn-cs"/>
              </a:defRPr>
            </a:lvl1pPr>
            <a:lvl2pPr marL="425043" indent="-164302"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Arial" panose="020B0604020202020204" pitchFamily="34" charset="0"/>
              <a:buNone/>
              <a:tabLst/>
              <a:defRPr/>
            </a:pPr>
            <a:r>
              <a:rPr kumimoji="0" lang="es-US" sz="1600"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Conéctese con la atención en cualquier lugar</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Citas de telesalud en su teléfono móvil, tableta o computadora con una cámara. </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Los médicos certificados por la junta de su especialidad están disponibles 24/7 para asesoramiento, tratamiento </a:t>
            </a:r>
            <a:b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br>
            <a: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y recetas.</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Vea a un terapeuta o un psiquiatra registrado. Las citas están disponibles los 7 días de la semana y por lo general cuestan lo mismo que una consulta en persona.</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Cuesta menos o igual que una consulta en persona </a:t>
            </a:r>
            <a:b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br>
            <a:r>
              <a:rPr kumimoji="0" lang="es-US"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al consultorio.</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endParaRPr>
          </a:p>
        </p:txBody>
      </p:sp>
      <p:pic>
        <p:nvPicPr>
          <p:cNvPr id="9" name="Picture 2">
            <a:extLst>
              <a:ext uri="{FF2B5EF4-FFF2-40B4-BE49-F238E27FC236}">
                <a16:creationId xmlns:a16="http://schemas.microsoft.com/office/drawing/2014/main" id="{AB2CB183-B1DC-41C3-9424-EBC3CE90C64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79205" y="658368"/>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BC2FA2-3158-35C3-C05B-0F19090C4F9A}"/>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378A7241-7EF1-5B7E-CB2A-F9C2C66F8450}"/>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37657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F76E-3FD9-3362-E906-330017B616EF}"/>
              </a:ext>
            </a:extLst>
          </p:cNvPr>
          <p:cNvSpPr>
            <a:spLocks noGrp="1"/>
          </p:cNvSpPr>
          <p:nvPr>
            <p:ph type="title"/>
          </p:nvPr>
        </p:nvSpPr>
        <p:spPr>
          <a:xfrm>
            <a:off x="489189" y="449362"/>
            <a:ext cx="7886700" cy="1056621"/>
          </a:xfrm>
        </p:spPr>
        <p:txBody>
          <a:bodyPr/>
          <a:lstStyle/>
          <a:p>
            <a:r>
              <a:rPr lang="es-US">
                <a:solidFill>
                  <a:schemeClr val="tx2"/>
                </a:solidFill>
              </a:rPr>
              <a:t> Plan PPO de Surest</a:t>
            </a:r>
          </a:p>
        </p:txBody>
      </p:sp>
      <p:sp>
        <p:nvSpPr>
          <p:cNvPr id="4" name="Slide Number Placeholder 3">
            <a:extLst>
              <a:ext uri="{FF2B5EF4-FFF2-40B4-BE49-F238E27FC236}">
                <a16:creationId xmlns:a16="http://schemas.microsoft.com/office/drawing/2014/main" id="{9AE0A04A-906A-91D9-107C-C66B5D09B1D5}"/>
              </a:ext>
            </a:extLst>
          </p:cNvPr>
          <p:cNvSpPr>
            <a:spLocks noGrp="1"/>
          </p:cNvSpPr>
          <p:nvPr>
            <p:ph type="sldNum" sz="quarter" idx="12"/>
          </p:nvPr>
        </p:nvSpPr>
        <p:spPr/>
        <p:txBody>
          <a:bodyPr/>
          <a:lstStyle/>
          <a:p>
            <a:fld id="{690834F1-AA2F-4950-9CB2-AFE002A41BBC}" type="slidenum">
              <a:rPr lang="en-US" smtClean="0"/>
              <a:t>13</a:t>
            </a:fld>
            <a:endParaRPr lang="en-US"/>
          </a:p>
        </p:txBody>
      </p:sp>
      <p:sp>
        <p:nvSpPr>
          <p:cNvPr id="5" name="TextBox 4">
            <a:extLst>
              <a:ext uri="{FF2B5EF4-FFF2-40B4-BE49-F238E27FC236}">
                <a16:creationId xmlns:a16="http://schemas.microsoft.com/office/drawing/2014/main" id="{2B93C4FA-04E5-FAC8-E97C-714CD9575764}"/>
              </a:ext>
            </a:extLst>
          </p:cNvPr>
          <p:cNvSpPr txBox="1"/>
          <p:nvPr/>
        </p:nvSpPr>
        <p:spPr>
          <a:xfrm>
            <a:off x="296090" y="1338145"/>
            <a:ext cx="8900161" cy="1600438"/>
          </a:xfrm>
          <a:prstGeom prst="rect">
            <a:avLst/>
          </a:prstGeom>
          <a:noFill/>
        </p:spPr>
        <p:txBody>
          <a:bodyPr wrap="square">
            <a:spAutoFit/>
          </a:bodyPr>
          <a:lstStyle/>
          <a:p>
            <a:r>
              <a:rPr lang="es-US" sz="1400" dirty="0"/>
              <a:t>En este plan, no hay deducible ni coaseguro. En cambio, todos los servicios de atención médica que adquiera tienen un precio fijo (copago) que deberá cubrir como costos de desembolso. De este modo, sabe el costo </a:t>
            </a:r>
            <a:br>
              <a:rPr lang="es-US" sz="1400" dirty="0"/>
            </a:br>
            <a:r>
              <a:rPr lang="es-US" sz="1400" dirty="0"/>
              <a:t>de sus opciones de tratamiento antes de ir al médico. Si se inscribe en esta opción, puede inscribirse en una cuenta flexible de gastos de atención médica. </a:t>
            </a:r>
          </a:p>
          <a:p>
            <a:endParaRPr lang="en-US" sz="1400" dirty="0"/>
          </a:p>
          <a:p>
            <a:r>
              <a:rPr lang="es-US" sz="1400" i="1" u="sng" dirty="0"/>
              <a:t>Este plan accede a la misma red UHC </a:t>
            </a:r>
            <a:r>
              <a:rPr lang="es-US" sz="1400" i="1" u="sng" dirty="0" err="1"/>
              <a:t>Choice</a:t>
            </a:r>
            <a:r>
              <a:rPr lang="es-US" sz="1400" i="1" u="sng" dirty="0"/>
              <a:t> Plus y la lista </a:t>
            </a:r>
            <a:r>
              <a:rPr lang="es-US" sz="1400" i="1" u="sng" dirty="0" err="1"/>
              <a:t>Advantage</a:t>
            </a:r>
            <a:r>
              <a:rPr lang="es-US" sz="1400" i="1" u="sng" dirty="0"/>
              <a:t> de medicamentos aprobados al igual </a:t>
            </a:r>
            <a:br>
              <a:rPr lang="es-US" sz="1400" i="1" u="sng" dirty="0"/>
            </a:br>
            <a:r>
              <a:rPr lang="es-US" sz="1400" i="1" u="sng" dirty="0"/>
              <a:t>que sus planes de UHC actuales. </a:t>
            </a:r>
          </a:p>
        </p:txBody>
      </p:sp>
      <p:pic>
        <p:nvPicPr>
          <p:cNvPr id="7" name="Picture 6">
            <a:extLst>
              <a:ext uri="{FF2B5EF4-FFF2-40B4-BE49-F238E27FC236}">
                <a16:creationId xmlns:a16="http://schemas.microsoft.com/office/drawing/2014/main" id="{FC74DACD-53BD-3D99-41D2-D25347B1D5C1}"/>
              </a:ext>
            </a:extLst>
          </p:cNvPr>
          <p:cNvPicPr>
            <a:picLocks noChangeAspect="1"/>
          </p:cNvPicPr>
          <p:nvPr/>
        </p:nvPicPr>
        <p:blipFill>
          <a:blip r:embed="rId3"/>
          <a:stretch>
            <a:fillRect/>
          </a:stretch>
        </p:blipFill>
        <p:spPr>
          <a:xfrm>
            <a:off x="165462" y="3083619"/>
            <a:ext cx="9030789" cy="1703113"/>
          </a:xfrm>
          <a:prstGeom prst="rect">
            <a:avLst/>
          </a:prstGeom>
        </p:spPr>
      </p:pic>
      <p:sp>
        <p:nvSpPr>
          <p:cNvPr id="8" name="TextBox 7">
            <a:extLst>
              <a:ext uri="{FF2B5EF4-FFF2-40B4-BE49-F238E27FC236}">
                <a16:creationId xmlns:a16="http://schemas.microsoft.com/office/drawing/2014/main" id="{85908E0B-BB91-6D2F-ECDE-A9648688C636}"/>
              </a:ext>
            </a:extLst>
          </p:cNvPr>
          <p:cNvSpPr txBox="1"/>
          <p:nvPr/>
        </p:nvSpPr>
        <p:spPr>
          <a:xfrm>
            <a:off x="556933" y="4914956"/>
            <a:ext cx="3943350" cy="1656479"/>
          </a:xfrm>
          <a:prstGeom prst="rect">
            <a:avLst/>
          </a:prstGeom>
          <a:noFill/>
        </p:spPr>
        <p:txBody>
          <a:bodyPr wrap="square" rtlCol="0">
            <a:spAutoFit/>
          </a:bodyPr>
          <a:lstStyle/>
          <a:p>
            <a:pPr>
              <a:lnSpc>
                <a:spcPct val="120000"/>
              </a:lnSpc>
            </a:pPr>
            <a:r>
              <a:rPr lang="es-US" sz="1600" dirty="0">
                <a:solidFill>
                  <a:schemeClr val="accent3"/>
                </a:solidFill>
              </a:rPr>
              <a:t>Puntos destacados de </a:t>
            </a:r>
            <a:r>
              <a:rPr lang="es-US" sz="1600" dirty="0" err="1">
                <a:solidFill>
                  <a:schemeClr val="accent3"/>
                </a:solidFill>
              </a:rPr>
              <a:t>Surest</a:t>
            </a:r>
            <a:endParaRPr lang="es-US" sz="1600" dirty="0">
              <a:solidFill>
                <a:schemeClr val="accent3"/>
              </a:solidFill>
            </a:endParaRPr>
          </a:p>
          <a:p>
            <a:pPr marL="285750" indent="-285750">
              <a:lnSpc>
                <a:spcPct val="120000"/>
              </a:lnSpc>
              <a:buFont typeface="Arial" panose="020B0604020202020204" pitchFamily="34" charset="0"/>
              <a:buChar char="•"/>
            </a:pPr>
            <a:r>
              <a:rPr lang="es-US" sz="1400" dirty="0"/>
              <a:t>No tiene deducible ni coaseguro </a:t>
            </a:r>
          </a:p>
          <a:p>
            <a:pPr marL="285750" indent="-285750">
              <a:lnSpc>
                <a:spcPct val="120000"/>
              </a:lnSpc>
              <a:buFont typeface="Arial" panose="020B0604020202020204" pitchFamily="34" charset="0"/>
              <a:buChar char="•"/>
            </a:pPr>
            <a:r>
              <a:rPr lang="es-US" sz="1400" dirty="0"/>
              <a:t>Precio de copago según la elección </a:t>
            </a:r>
            <a:br>
              <a:rPr lang="es-US" sz="1400" dirty="0"/>
            </a:br>
            <a:r>
              <a:rPr lang="es-US" sz="1400" dirty="0"/>
              <a:t>de servicios y proveedores</a:t>
            </a:r>
          </a:p>
          <a:p>
            <a:pPr marL="285750" indent="-285750">
              <a:lnSpc>
                <a:spcPct val="120000"/>
              </a:lnSpc>
              <a:buFont typeface="Arial" panose="020B0604020202020204" pitchFamily="34" charset="0"/>
              <a:buChar char="•"/>
            </a:pPr>
            <a:r>
              <a:rPr lang="es-US" sz="1400" dirty="0"/>
              <a:t>Precios por adelantado (sabe lo que </a:t>
            </a:r>
            <a:br>
              <a:rPr lang="es-US" sz="1400" dirty="0"/>
            </a:br>
            <a:r>
              <a:rPr lang="es-US" sz="1400" dirty="0"/>
              <a:t>pagará con anticipación) </a:t>
            </a:r>
          </a:p>
        </p:txBody>
      </p:sp>
      <p:sp>
        <p:nvSpPr>
          <p:cNvPr id="10" name="TextBox 9">
            <a:extLst>
              <a:ext uri="{FF2B5EF4-FFF2-40B4-BE49-F238E27FC236}">
                <a16:creationId xmlns:a16="http://schemas.microsoft.com/office/drawing/2014/main" id="{4568A1BC-B175-0B47-42F1-1421DFEA8F07}"/>
              </a:ext>
            </a:extLst>
          </p:cNvPr>
          <p:cNvSpPr txBox="1"/>
          <p:nvPr/>
        </p:nvSpPr>
        <p:spPr>
          <a:xfrm>
            <a:off x="4500283" y="5191954"/>
            <a:ext cx="3943350" cy="1102481"/>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s-US" sz="1400" dirty="0"/>
              <a:t>Búsqueda sencilla de sus síntomas dentro de la aplicación* o en el sitio web de </a:t>
            </a:r>
            <a:r>
              <a:rPr lang="es-US" sz="1400" dirty="0" err="1"/>
              <a:t>Surest</a:t>
            </a:r>
            <a:endParaRPr lang="es-US" sz="1400" dirty="0"/>
          </a:p>
          <a:p>
            <a:pPr marL="285750" indent="-285750">
              <a:lnSpc>
                <a:spcPct val="120000"/>
              </a:lnSpc>
              <a:buFont typeface="Arial" panose="020B0604020202020204" pitchFamily="34" charset="0"/>
              <a:buChar char="•"/>
            </a:pPr>
            <a:r>
              <a:rPr lang="es-US" sz="1400" dirty="0"/>
              <a:t>Oportunidades para pagar menos por una atención de calidad</a:t>
            </a:r>
          </a:p>
        </p:txBody>
      </p:sp>
      <p:pic>
        <p:nvPicPr>
          <p:cNvPr id="13" name="Primary-Client-Logo" descr="surest™_logo_pur_RGB.png">
            <a:extLst>
              <a:ext uri="{FF2B5EF4-FFF2-40B4-BE49-F238E27FC236}">
                <a16:creationId xmlns:a16="http://schemas.microsoft.com/office/drawing/2014/main" id="{40F08878-D4C4-96C7-FE78-A7D22D04B042}"/>
              </a:ext>
            </a:extLst>
          </p:cNvPr>
          <p:cNvPicPr>
            <a:picLocks noChangeAspect="1"/>
          </p:cNvPicPr>
          <p:nvPr/>
        </p:nvPicPr>
        <p:blipFill>
          <a:blip r:embed="rId4"/>
          <a:stretch>
            <a:fillRect/>
          </a:stretch>
        </p:blipFill>
        <p:spPr>
          <a:xfrm>
            <a:off x="7718846" y="825992"/>
            <a:ext cx="1011422" cy="218853"/>
          </a:xfrm>
          <a:prstGeom prst="rect">
            <a:avLst/>
          </a:prstGeom>
          <a:ln w="12700">
            <a:miter lim="400000"/>
          </a:ln>
        </p:spPr>
      </p:pic>
      <p:sp>
        <p:nvSpPr>
          <p:cNvPr id="3" name="TextBox 2">
            <a:extLst>
              <a:ext uri="{FF2B5EF4-FFF2-40B4-BE49-F238E27FC236}">
                <a16:creationId xmlns:a16="http://schemas.microsoft.com/office/drawing/2014/main" id="{3614C148-C5EC-933A-9A3C-7901DE1DE88E}"/>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6" name="TextBox 5">
            <a:extLst>
              <a:ext uri="{FF2B5EF4-FFF2-40B4-BE49-F238E27FC236}">
                <a16:creationId xmlns:a16="http://schemas.microsoft.com/office/drawing/2014/main" id="{28437530-D3A7-2EB9-F72D-D6E1FAC1A60C}"/>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47714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1595-F4EB-0642-0097-6508800359C7}"/>
              </a:ext>
            </a:extLst>
          </p:cNvPr>
          <p:cNvSpPr>
            <a:spLocks noGrp="1"/>
          </p:cNvSpPr>
          <p:nvPr>
            <p:ph type="title"/>
          </p:nvPr>
        </p:nvSpPr>
        <p:spPr>
          <a:xfrm>
            <a:off x="693301" y="529452"/>
            <a:ext cx="7886700" cy="1325563"/>
          </a:xfrm>
        </p:spPr>
        <p:txBody>
          <a:bodyPr/>
          <a:lstStyle/>
          <a:p>
            <a:r>
              <a:rPr lang="es-US" dirty="0">
                <a:solidFill>
                  <a:schemeClr val="tx2"/>
                </a:solidFill>
              </a:rPr>
              <a:t>El plan </a:t>
            </a:r>
            <a:r>
              <a:rPr lang="es-US" dirty="0" err="1">
                <a:solidFill>
                  <a:schemeClr val="tx2"/>
                </a:solidFill>
              </a:rPr>
              <a:t>Surest</a:t>
            </a:r>
            <a:r>
              <a:rPr lang="es-US" dirty="0">
                <a:solidFill>
                  <a:schemeClr val="tx2"/>
                </a:solidFill>
              </a:rPr>
              <a:t> en </a:t>
            </a:r>
            <a:br>
              <a:rPr lang="es-US" dirty="0">
                <a:solidFill>
                  <a:schemeClr val="tx2"/>
                </a:solidFill>
              </a:rPr>
            </a:br>
            <a:r>
              <a:rPr lang="es-US" dirty="0">
                <a:solidFill>
                  <a:schemeClr val="tx2"/>
                </a:solidFill>
              </a:rPr>
              <a:t>pocas palabras</a:t>
            </a:r>
          </a:p>
        </p:txBody>
      </p:sp>
      <p:sp>
        <p:nvSpPr>
          <p:cNvPr id="4" name="Slide Number Placeholder 3">
            <a:extLst>
              <a:ext uri="{FF2B5EF4-FFF2-40B4-BE49-F238E27FC236}">
                <a16:creationId xmlns:a16="http://schemas.microsoft.com/office/drawing/2014/main" id="{BB547204-DE17-FD8A-EA7C-DAAFBE13B21F}"/>
              </a:ext>
            </a:extLst>
          </p:cNvPr>
          <p:cNvSpPr>
            <a:spLocks noGrp="1"/>
          </p:cNvSpPr>
          <p:nvPr>
            <p:ph type="sldNum" sz="quarter" idx="12"/>
          </p:nvPr>
        </p:nvSpPr>
        <p:spPr/>
        <p:txBody>
          <a:bodyPr/>
          <a:lstStyle/>
          <a:p>
            <a:fld id="{6F4AE7F9-3E01-4E97-BC9A-A13DD2F3B4D8}" type="slidenum">
              <a:rPr lang="en-US" smtClean="0"/>
              <a:t>14</a:t>
            </a:fld>
            <a:endParaRPr lang="en-US"/>
          </a:p>
        </p:txBody>
      </p:sp>
      <p:sp>
        <p:nvSpPr>
          <p:cNvPr id="11" name="Text Placeholder 13">
            <a:extLst>
              <a:ext uri="{FF2B5EF4-FFF2-40B4-BE49-F238E27FC236}">
                <a16:creationId xmlns:a16="http://schemas.microsoft.com/office/drawing/2014/main" id="{E67F9FD7-A2CE-DE50-978D-DFCEFDEB81DD}"/>
              </a:ext>
            </a:extLst>
          </p:cNvPr>
          <p:cNvSpPr txBox="1">
            <a:spLocks/>
          </p:cNvSpPr>
          <p:nvPr/>
        </p:nvSpPr>
        <p:spPr>
          <a:xfrm>
            <a:off x="650591" y="2065470"/>
            <a:ext cx="5279284" cy="4644483"/>
          </a:xfrm>
          <a:prstGeom prst="rect">
            <a:avLst/>
          </a:prstGeom>
        </p:spPr>
        <p:txBody>
          <a:bodyPr>
            <a:noAutofit/>
          </a:bodyPr>
          <a:lstStyle>
            <a:lvl1pPr marL="346075" indent="-346075" algn="l" defTabSz="914400" rtl="0" eaLnBrk="1" latinLnBrk="0" hangingPunct="1">
              <a:lnSpc>
                <a:spcPct val="90000"/>
              </a:lnSpc>
              <a:spcBef>
                <a:spcPts val="1000"/>
              </a:spcBef>
              <a:buClr>
                <a:schemeClr val="accent1"/>
              </a:buClr>
              <a:buFont typeface="Wingdings 2" panose="05020102010507070707" pitchFamily="18" charset="2"/>
              <a:buChar char=""/>
              <a:defRPr sz="2800" kern="1200">
                <a:solidFill>
                  <a:schemeClr val="tx1"/>
                </a:solidFill>
                <a:latin typeface="Segoe UI" panose="020B0502040204020203" pitchFamily="34" charset="0"/>
                <a:ea typeface="+mn-ea"/>
                <a:cs typeface="Segoe UI" panose="020B0502040204020203" pitchFamily="34" charset="0"/>
              </a:defRPr>
            </a:lvl1pPr>
            <a:lvl2pPr marL="798513" indent="-341313" algn="l" defTabSz="914400" rtl="0" eaLnBrk="1" latinLnBrk="0" hangingPunct="1">
              <a:lnSpc>
                <a:spcPct val="90000"/>
              </a:lnSpc>
              <a:spcBef>
                <a:spcPts val="500"/>
              </a:spcBef>
              <a:buClr>
                <a:schemeClr val="accent1"/>
              </a:buClr>
              <a:buFont typeface="Wingdings 2" panose="05020102010507070707" pitchFamily="18"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260475" indent="-346075" algn="l" defTabSz="914400" rtl="0" eaLnBrk="1" latinLnBrk="0" hangingPunct="1">
              <a:lnSpc>
                <a:spcPct val="90000"/>
              </a:lnSpc>
              <a:spcBef>
                <a:spcPts val="500"/>
              </a:spcBef>
              <a:buClr>
                <a:schemeClr val="accent1"/>
              </a:buClr>
              <a:buFont typeface="Wingdings 2" panose="05020102010507070707" pitchFamily="18"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712913" indent="-341313"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174875" indent="-346075"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US" sz="2000" b="1" dirty="0">
                <a:solidFill>
                  <a:srgbClr val="000000"/>
                </a:solidFill>
                <a:latin typeface="Arial" panose="020B0604020202020204" pitchFamily="34" charset="0"/>
                <a:cs typeface="Arial" panose="020B0604020202020204" pitchFamily="34" charset="0"/>
              </a:rPr>
              <a:t>La aplicación y sitio web de </a:t>
            </a:r>
            <a:r>
              <a:rPr lang="es-US" sz="2000" b="1" dirty="0" err="1">
                <a:solidFill>
                  <a:srgbClr val="000000"/>
                </a:solidFill>
                <a:latin typeface="Arial" panose="020B0604020202020204" pitchFamily="34" charset="0"/>
                <a:cs typeface="Arial" panose="020B0604020202020204" pitchFamily="34" charset="0"/>
              </a:rPr>
              <a:t>Surest</a:t>
            </a:r>
            <a:r>
              <a:rPr lang="es-US" sz="2000" b="1" dirty="0">
                <a:solidFill>
                  <a:srgbClr val="000000"/>
                </a:solidFill>
                <a:latin typeface="Arial" panose="020B0604020202020204" pitchFamily="34" charset="0"/>
                <a:cs typeface="Arial" panose="020B0604020202020204" pitchFamily="34" charset="0"/>
              </a:rPr>
              <a:t> </a:t>
            </a:r>
            <a:br>
              <a:rPr lang="es-US" sz="2000" b="1" dirty="0">
                <a:solidFill>
                  <a:srgbClr val="000000"/>
                </a:solidFill>
                <a:latin typeface="Arial" panose="020B0604020202020204" pitchFamily="34" charset="0"/>
                <a:cs typeface="Arial" panose="020B0604020202020204" pitchFamily="34" charset="0"/>
              </a:rPr>
            </a:br>
            <a:r>
              <a:rPr lang="es-US" sz="2000" b="1" dirty="0">
                <a:solidFill>
                  <a:srgbClr val="000000"/>
                </a:solidFill>
                <a:latin typeface="Arial" panose="020B0604020202020204" pitchFamily="34" charset="0"/>
                <a:cs typeface="Arial" panose="020B0604020202020204" pitchFamily="34" charset="0"/>
              </a:rPr>
              <a:t>le permiten:</a:t>
            </a:r>
          </a:p>
          <a:p>
            <a:pPr marL="228600" indent="-228600">
              <a:buSzPct val="100000"/>
              <a:buFont typeface="Arial" panose="020B0604020202020204" pitchFamily="34" charset="0"/>
              <a:buChar char="•"/>
            </a:pPr>
            <a:r>
              <a:rPr lang="es-US" sz="1600" dirty="0">
                <a:solidFill>
                  <a:srgbClr val="000000"/>
                </a:solidFill>
                <a:latin typeface="Arial" panose="020B0604020202020204" pitchFamily="34" charset="0"/>
                <a:cs typeface="Arial" panose="020B0604020202020204" pitchFamily="34" charset="0"/>
              </a:rPr>
              <a:t>Buscar atención por síntoma, ubicación o proveedor</a:t>
            </a:r>
          </a:p>
          <a:p>
            <a:pPr marL="228600" indent="-228600">
              <a:buSzPct val="100000"/>
              <a:buFont typeface="Arial" panose="020B0604020202020204" pitchFamily="34" charset="0"/>
              <a:buChar char="•"/>
            </a:pPr>
            <a:r>
              <a:rPr lang="es-US" sz="1600" dirty="0">
                <a:solidFill>
                  <a:srgbClr val="000000"/>
                </a:solidFill>
                <a:latin typeface="Arial" panose="020B0604020202020204" pitchFamily="34" charset="0"/>
                <a:cs typeface="Arial" panose="020B0604020202020204" pitchFamily="34" charset="0"/>
              </a:rPr>
              <a:t>Ver los precios por adelantado y lo que está incluido en una consulta</a:t>
            </a:r>
          </a:p>
          <a:p>
            <a:pPr marL="228600" indent="-228600">
              <a:buSzPct val="100000"/>
              <a:buFont typeface="Arial" panose="020B0604020202020204" pitchFamily="34" charset="0"/>
              <a:buChar char="•"/>
            </a:pPr>
            <a:r>
              <a:rPr lang="es-US" sz="1600" dirty="0">
                <a:solidFill>
                  <a:srgbClr val="000000"/>
                </a:solidFill>
                <a:latin typeface="Arial" panose="020B0604020202020204" pitchFamily="34" charset="0"/>
                <a:cs typeface="Arial" panose="020B0604020202020204" pitchFamily="34" charset="0"/>
              </a:rPr>
              <a:t>Comparar las opciones de tratamiento alternativo, incluyendo la atención virtual sin o con copago bajo</a:t>
            </a:r>
          </a:p>
          <a:p>
            <a:pPr marL="228600" indent="-228600">
              <a:buSzPct val="100000"/>
              <a:buFont typeface="Arial" panose="020B0604020202020204" pitchFamily="34" charset="0"/>
              <a:buChar char="•"/>
            </a:pPr>
            <a:r>
              <a:rPr lang="es-US" sz="1600" dirty="0">
                <a:solidFill>
                  <a:srgbClr val="000000"/>
                </a:solidFill>
                <a:latin typeface="Arial" panose="020B0604020202020204" pitchFamily="34" charset="0"/>
                <a:cs typeface="Arial" panose="020B0604020202020204" pitchFamily="34" charset="0"/>
              </a:rPr>
              <a:t>Ver su actividad de reclamos (EOB)</a:t>
            </a:r>
          </a:p>
          <a:p>
            <a:pPr marL="228600" indent="-228600">
              <a:buSzPct val="100000"/>
              <a:buFont typeface="Arial" panose="020B0604020202020204" pitchFamily="34" charset="0"/>
              <a:buChar char="•"/>
            </a:pPr>
            <a:r>
              <a:rPr lang="es-US" sz="1600" dirty="0">
                <a:solidFill>
                  <a:srgbClr val="000000"/>
                </a:solidFill>
                <a:latin typeface="Arial" panose="020B0604020202020204" pitchFamily="34" charset="0"/>
                <a:cs typeface="Arial" panose="020B0604020202020204" pitchFamily="34" charset="0"/>
              </a:rPr>
              <a:t>Acceda a su tarjeta de identificación digital</a:t>
            </a:r>
          </a:p>
        </p:txBody>
      </p:sp>
      <p:pic>
        <p:nvPicPr>
          <p:cNvPr id="12" name="Picture 11">
            <a:extLst>
              <a:ext uri="{FF2B5EF4-FFF2-40B4-BE49-F238E27FC236}">
                <a16:creationId xmlns:a16="http://schemas.microsoft.com/office/drawing/2014/main" id="{FF6CF646-8A79-5428-72D9-2837DF31B4A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929875" y="1216403"/>
            <a:ext cx="2404143" cy="4958547"/>
          </a:xfrm>
          <a:prstGeom prst="rect">
            <a:avLst/>
          </a:prstGeom>
        </p:spPr>
      </p:pic>
      <p:sp>
        <p:nvSpPr>
          <p:cNvPr id="3" name="TextBox 2">
            <a:extLst>
              <a:ext uri="{FF2B5EF4-FFF2-40B4-BE49-F238E27FC236}">
                <a16:creationId xmlns:a16="http://schemas.microsoft.com/office/drawing/2014/main" id="{28F8DA5E-D0B9-83FC-7B42-E747A6E1D67B}"/>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5" name="TextBox 4">
            <a:extLst>
              <a:ext uri="{FF2B5EF4-FFF2-40B4-BE49-F238E27FC236}">
                <a16:creationId xmlns:a16="http://schemas.microsoft.com/office/drawing/2014/main" id="{D0267AB9-F8D8-CDAF-171D-7C41D4B25F7B}"/>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24207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AB11B30E-982A-7D6B-D316-E5F338BE57FF}"/>
              </a:ext>
            </a:extLst>
          </p:cNvPr>
          <p:cNvSpPr/>
          <p:nvPr/>
        </p:nvSpPr>
        <p:spPr>
          <a:xfrm rot="16200000">
            <a:off x="4124134" y="1711982"/>
            <a:ext cx="2079062" cy="3112798"/>
          </a:xfrm>
          <a:prstGeom prst="round2SameRect">
            <a:avLst>
              <a:gd name="adj1" fmla="val 12122"/>
              <a:gd name="adj2" fmla="val 0"/>
            </a:avLst>
          </a:prstGeom>
          <a:gradFill>
            <a:gsLst>
              <a:gs pos="0">
                <a:srgbClr val="F3F5FF"/>
              </a:gs>
              <a:gs pos="100000">
                <a:srgbClr val="F9F9F9"/>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endParaRPr lang="en-US" sz="1350" dirty="0">
              <a:solidFill>
                <a:schemeClr val="accent6">
                  <a:hueOff val="1800000"/>
                  <a:satOff val="93694"/>
                  <a:lumOff val="86274"/>
                </a:schemeClr>
              </a:solidFill>
              <a:sym typeface="Tahoma"/>
            </a:endParaRPr>
          </a:p>
        </p:txBody>
      </p:sp>
      <p:sp>
        <p:nvSpPr>
          <p:cNvPr id="9" name="Rectangle 8">
            <a:extLst>
              <a:ext uri="{FF2B5EF4-FFF2-40B4-BE49-F238E27FC236}">
                <a16:creationId xmlns:a16="http://schemas.microsoft.com/office/drawing/2014/main" id="{26F0F2BF-00E4-F847-9C72-AC1E62464C27}"/>
              </a:ext>
            </a:extLst>
          </p:cNvPr>
          <p:cNvSpPr/>
          <p:nvPr/>
        </p:nvSpPr>
        <p:spPr>
          <a:xfrm>
            <a:off x="3830413" y="2228850"/>
            <a:ext cx="2729962" cy="202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rtlCol="0" anchor="t">
            <a:spAutoFit/>
          </a:bodyPr>
          <a:lstStyle/>
          <a:p>
            <a:pPr>
              <a:spcBef>
                <a:spcPts val="450"/>
              </a:spcBef>
            </a:pPr>
            <a:endParaRPr lang="en-US" sz="900" b="1" dirty="0">
              <a:solidFill>
                <a:srgbClr val="000000"/>
              </a:solidFill>
              <a:latin typeface="Arial" panose="020B0604020202020204" pitchFamily="34" charset="0"/>
              <a:cs typeface="Arial" panose="020B0604020202020204" pitchFamily="34" charset="0"/>
            </a:endParaRPr>
          </a:p>
          <a:p>
            <a:pPr>
              <a:spcBef>
                <a:spcPts val="450"/>
              </a:spcBef>
            </a:pPr>
            <a:endParaRPr lang="en-US" sz="900" b="1" dirty="0">
              <a:solidFill>
                <a:srgbClr val="000000"/>
              </a:solidFill>
              <a:latin typeface="Arial" panose="020B0604020202020204" pitchFamily="34" charset="0"/>
              <a:cs typeface="Arial" panose="020B0604020202020204" pitchFamily="34" charset="0"/>
            </a:endParaRPr>
          </a:p>
          <a:p>
            <a:pPr>
              <a:spcBef>
                <a:spcPts val="450"/>
              </a:spcBef>
            </a:pPr>
            <a:endParaRPr lang="en-US" sz="900" b="1" dirty="0">
              <a:solidFill>
                <a:srgbClr val="000000"/>
              </a:solidFill>
              <a:latin typeface="Arial" panose="020B0604020202020204" pitchFamily="34" charset="0"/>
              <a:cs typeface="Arial" panose="020B0604020202020204" pitchFamily="34" charset="0"/>
            </a:endParaRPr>
          </a:p>
          <a:p>
            <a:pPr>
              <a:spcBef>
                <a:spcPts val="450"/>
              </a:spcBef>
            </a:pPr>
            <a:r>
              <a:rPr lang="es-US" sz="1400" b="1" dirty="0">
                <a:solidFill>
                  <a:srgbClr val="000000"/>
                </a:solidFill>
                <a:latin typeface="Arial" panose="020B0604020202020204" pitchFamily="34" charset="0"/>
                <a:cs typeface="Arial" panose="020B0604020202020204" pitchFamily="34" charset="0"/>
              </a:rPr>
              <a:t>Join.Surest.com </a:t>
            </a:r>
            <a:r>
              <a:rPr lang="es-US" sz="1400" dirty="0">
                <a:solidFill>
                  <a:srgbClr val="000000"/>
                </a:solidFill>
                <a:latin typeface="Arial" panose="020B0604020202020204" pitchFamily="34" charset="0"/>
                <a:cs typeface="Arial" panose="020B0604020202020204" pitchFamily="34" charset="0"/>
              </a:rPr>
              <a:t>es su </a:t>
            </a:r>
            <a:br>
              <a:rPr lang="es-US" sz="1400" dirty="0">
                <a:solidFill>
                  <a:srgbClr val="000000"/>
                </a:solidFill>
                <a:latin typeface="Arial" panose="020B0604020202020204" pitchFamily="34" charset="0"/>
                <a:cs typeface="Arial" panose="020B0604020202020204" pitchFamily="34" charset="0"/>
              </a:rPr>
            </a:br>
            <a:r>
              <a:rPr lang="es-US" sz="1400" dirty="0">
                <a:solidFill>
                  <a:srgbClr val="000000"/>
                </a:solidFill>
                <a:latin typeface="Arial" panose="020B0604020202020204" pitchFamily="34" charset="0"/>
                <a:cs typeface="Arial" panose="020B0604020202020204" pitchFamily="34" charset="0"/>
              </a:rPr>
              <a:t>sitio </a:t>
            </a:r>
            <a:r>
              <a:rPr lang="es-US" sz="1400" dirty="0" err="1">
                <a:solidFill>
                  <a:srgbClr val="000000"/>
                </a:solidFill>
                <a:latin typeface="Arial" panose="020B0604020202020204" pitchFamily="34" charset="0"/>
                <a:cs typeface="Arial" panose="020B0604020202020204" pitchFamily="34" charset="0"/>
              </a:rPr>
              <a:t>premiembro</a:t>
            </a:r>
            <a:r>
              <a:rPr lang="es-US" sz="1400" dirty="0">
                <a:solidFill>
                  <a:srgbClr val="000000"/>
                </a:solidFill>
                <a:latin typeface="Arial" panose="020B0604020202020204" pitchFamily="34" charset="0"/>
                <a:cs typeface="Arial" panose="020B0604020202020204" pitchFamily="34" charset="0"/>
              </a:rPr>
              <a:t>. </a:t>
            </a:r>
          </a:p>
          <a:p>
            <a:pPr>
              <a:spcBef>
                <a:spcPts val="450"/>
              </a:spcBef>
            </a:pPr>
            <a:r>
              <a:rPr lang="es-US" sz="1400" b="1" dirty="0">
                <a:solidFill>
                  <a:srgbClr val="000000"/>
                </a:solidFill>
                <a:latin typeface="Arial" panose="020B0604020202020204" pitchFamily="34" charset="0"/>
                <a:cs typeface="Arial" panose="020B0604020202020204" pitchFamily="34" charset="0"/>
              </a:rPr>
              <a:t>Benefits.Surest.com </a:t>
            </a:r>
            <a:r>
              <a:rPr lang="es-US" sz="1400" dirty="0">
                <a:solidFill>
                  <a:srgbClr val="000000"/>
                </a:solidFill>
                <a:latin typeface="Arial" panose="020B0604020202020204" pitchFamily="34" charset="0"/>
                <a:cs typeface="Arial" panose="020B0604020202020204" pitchFamily="34" charset="0"/>
              </a:rPr>
              <a:t>es donde accede una vez que </a:t>
            </a:r>
            <a:br>
              <a:rPr lang="es-US" sz="1400" dirty="0">
                <a:solidFill>
                  <a:srgbClr val="000000"/>
                </a:solidFill>
                <a:latin typeface="Arial" panose="020B0604020202020204" pitchFamily="34" charset="0"/>
                <a:cs typeface="Arial" panose="020B0604020202020204" pitchFamily="34" charset="0"/>
              </a:rPr>
            </a:br>
            <a:r>
              <a:rPr lang="es-US" sz="1400" dirty="0">
                <a:solidFill>
                  <a:srgbClr val="000000"/>
                </a:solidFill>
                <a:latin typeface="Arial" panose="020B0604020202020204" pitchFamily="34" charset="0"/>
                <a:cs typeface="Arial" panose="020B0604020202020204" pitchFamily="34" charset="0"/>
              </a:rPr>
              <a:t>se convierte en un miembro.</a:t>
            </a:r>
          </a:p>
        </p:txBody>
      </p:sp>
      <p:sp>
        <p:nvSpPr>
          <p:cNvPr id="7" name="Title 6">
            <a:extLst>
              <a:ext uri="{FF2B5EF4-FFF2-40B4-BE49-F238E27FC236}">
                <a16:creationId xmlns:a16="http://schemas.microsoft.com/office/drawing/2014/main" id="{0DCAB46B-1326-4C4A-8A6A-42EC2423F1E1}"/>
              </a:ext>
            </a:extLst>
          </p:cNvPr>
          <p:cNvSpPr>
            <a:spLocks noGrp="1"/>
          </p:cNvSpPr>
          <p:nvPr>
            <p:ph type="title"/>
          </p:nvPr>
        </p:nvSpPr>
        <p:spPr>
          <a:xfrm>
            <a:off x="628650" y="365117"/>
            <a:ext cx="7886700" cy="1665808"/>
          </a:xfrm>
        </p:spPr>
        <p:txBody>
          <a:bodyPr>
            <a:normAutofit/>
          </a:bodyPr>
          <a:lstStyle/>
          <a:p>
            <a:r>
              <a:rPr lang="es-US" dirty="0">
                <a:solidFill>
                  <a:schemeClr val="tx2"/>
                </a:solidFill>
              </a:rPr>
              <a:t>Aplicación y sitio web </a:t>
            </a:r>
            <a:br>
              <a:rPr lang="es-US" dirty="0">
                <a:solidFill>
                  <a:schemeClr val="tx2"/>
                </a:solidFill>
              </a:rPr>
            </a:br>
            <a:r>
              <a:rPr lang="es-US" dirty="0">
                <a:solidFill>
                  <a:schemeClr val="tx2"/>
                </a:solidFill>
              </a:rPr>
              <a:t>de </a:t>
            </a:r>
            <a:r>
              <a:rPr lang="es-US" dirty="0" err="1">
                <a:solidFill>
                  <a:schemeClr val="tx2"/>
                </a:solidFill>
              </a:rPr>
              <a:t>Surest</a:t>
            </a:r>
            <a:r>
              <a:rPr lang="es-US" dirty="0">
                <a:solidFill>
                  <a:schemeClr val="tx2"/>
                </a:solidFill>
              </a:rPr>
              <a:t> </a:t>
            </a:r>
          </a:p>
        </p:txBody>
      </p:sp>
      <p:sp>
        <p:nvSpPr>
          <p:cNvPr id="6" name="Slide Number Placeholder 5">
            <a:extLst>
              <a:ext uri="{FF2B5EF4-FFF2-40B4-BE49-F238E27FC236}">
                <a16:creationId xmlns:a16="http://schemas.microsoft.com/office/drawing/2014/main" id="{8C160B22-7736-4E55-C572-CA918BF39305}"/>
              </a:ext>
            </a:extLst>
          </p:cNvPr>
          <p:cNvSpPr>
            <a:spLocks noGrp="1"/>
          </p:cNvSpPr>
          <p:nvPr>
            <p:ph type="sldNum" sz="quarter" idx="12"/>
          </p:nvPr>
        </p:nvSpPr>
        <p:spPr/>
        <p:txBody>
          <a:bodyPr/>
          <a:lstStyle/>
          <a:p>
            <a:pPr defTabSz="342900">
              <a:lnSpc>
                <a:spcPct val="80000"/>
              </a:lnSpc>
            </a:pPr>
            <a:fld id="{86CB4B4D-7CA3-9044-876B-883B54F8677D}" type="slidenum">
              <a:rPr lang="en-US" smtClean="0"/>
              <a:pPr defTabSz="342900">
                <a:lnSpc>
                  <a:spcPct val="80000"/>
                </a:lnSpc>
              </a:pPr>
              <a:t>15</a:t>
            </a:fld>
            <a:endParaRPr lang="en-US"/>
          </a:p>
        </p:txBody>
      </p:sp>
      <p:sp>
        <p:nvSpPr>
          <p:cNvPr id="13" name="Text Placeholder 12">
            <a:extLst>
              <a:ext uri="{FF2B5EF4-FFF2-40B4-BE49-F238E27FC236}">
                <a16:creationId xmlns:a16="http://schemas.microsoft.com/office/drawing/2014/main" id="{B0D291EA-4FAC-C64F-7669-3BF44A7412C8}"/>
              </a:ext>
            </a:extLst>
          </p:cNvPr>
          <p:cNvSpPr>
            <a:spLocks noGrp="1"/>
          </p:cNvSpPr>
          <p:nvPr>
            <p:ph type="body" idx="4294967295"/>
          </p:nvPr>
        </p:nvSpPr>
        <p:spPr>
          <a:xfrm>
            <a:off x="685800" y="1974101"/>
            <a:ext cx="4205404" cy="1947863"/>
          </a:xfrm>
        </p:spPr>
        <p:txBody>
          <a:bodyPr/>
          <a:lstStyle/>
          <a:p>
            <a:pPr marL="0" indent="0">
              <a:buNone/>
            </a:pPr>
            <a:r>
              <a:rPr lang="es-US" b="1" dirty="0">
                <a:solidFill>
                  <a:srgbClr val="000000"/>
                </a:solidFill>
                <a:latin typeface="Arial" panose="020B0604020202020204" pitchFamily="34" charset="0"/>
                <a:cs typeface="Arial" panose="020B0604020202020204" pitchFamily="34" charset="0"/>
              </a:rPr>
              <a:t>Cree su cuenta</a:t>
            </a:r>
          </a:p>
          <a:p>
            <a:pPr marL="171450" indent="-171450">
              <a:buSzPct val="100000"/>
              <a:buFont typeface="Arial" panose="020B0604020202020204" pitchFamily="34" charset="0"/>
              <a:buChar char="•"/>
            </a:pPr>
            <a:r>
              <a:rPr lang="es-US" sz="1500" dirty="0">
                <a:solidFill>
                  <a:srgbClr val="000000"/>
                </a:solidFill>
                <a:latin typeface="Arial" panose="020B0604020202020204" pitchFamily="34" charset="0"/>
                <a:cs typeface="Arial" panose="020B0604020202020204" pitchFamily="34" charset="0"/>
              </a:rPr>
              <a:t>Descargue la aplicación </a:t>
            </a:r>
            <a:br>
              <a:rPr lang="es-US" sz="1500" dirty="0">
                <a:solidFill>
                  <a:srgbClr val="000000"/>
                </a:solidFill>
                <a:latin typeface="Arial" panose="020B0604020202020204" pitchFamily="34" charset="0"/>
                <a:cs typeface="Arial" panose="020B0604020202020204" pitchFamily="34" charset="0"/>
              </a:rPr>
            </a:br>
            <a:r>
              <a:rPr lang="es-US" sz="1500" dirty="0">
                <a:solidFill>
                  <a:srgbClr val="000000"/>
                </a:solidFill>
                <a:latin typeface="Arial" panose="020B0604020202020204" pitchFamily="34" charset="0"/>
                <a:cs typeface="Arial" panose="020B0604020202020204" pitchFamily="34" charset="0"/>
              </a:rPr>
              <a:t>gratuita de </a:t>
            </a:r>
            <a:r>
              <a:rPr lang="es-US" sz="1500" dirty="0" err="1">
                <a:solidFill>
                  <a:srgbClr val="000000"/>
                </a:solidFill>
                <a:latin typeface="Arial" panose="020B0604020202020204" pitchFamily="34" charset="0"/>
                <a:cs typeface="Arial" panose="020B0604020202020204" pitchFamily="34" charset="0"/>
              </a:rPr>
              <a:t>Surest</a:t>
            </a:r>
            <a:endParaRPr lang="es-US" sz="1500" dirty="0">
              <a:solidFill>
                <a:srgbClr val="000000"/>
              </a:solidFill>
              <a:latin typeface="Arial" panose="020B0604020202020204" pitchFamily="34" charset="0"/>
              <a:cs typeface="Arial" panose="020B0604020202020204" pitchFamily="34" charset="0"/>
            </a:endParaRPr>
          </a:p>
          <a:p>
            <a:pPr marL="171450" indent="-171450">
              <a:buSzPct val="100000"/>
              <a:buFont typeface="Arial" panose="020B0604020202020204" pitchFamily="34" charset="0"/>
              <a:buChar char="•"/>
            </a:pPr>
            <a:r>
              <a:rPr lang="es-US" sz="1500" dirty="0">
                <a:solidFill>
                  <a:srgbClr val="000000"/>
                </a:solidFill>
                <a:latin typeface="Arial" panose="020B0604020202020204" pitchFamily="34" charset="0"/>
                <a:cs typeface="Arial" panose="020B0604020202020204" pitchFamily="34" charset="0"/>
              </a:rPr>
              <a:t>Cree su cuenta</a:t>
            </a:r>
          </a:p>
        </p:txBody>
      </p:sp>
      <p:grpSp>
        <p:nvGrpSpPr>
          <p:cNvPr id="26" name="Group 25">
            <a:extLst>
              <a:ext uri="{FF2B5EF4-FFF2-40B4-BE49-F238E27FC236}">
                <a16:creationId xmlns:a16="http://schemas.microsoft.com/office/drawing/2014/main" id="{2EF9935A-28B4-1E1E-9BF0-1AC95E7A7559}"/>
              </a:ext>
            </a:extLst>
          </p:cNvPr>
          <p:cNvGrpSpPr/>
          <p:nvPr/>
        </p:nvGrpSpPr>
        <p:grpSpPr>
          <a:xfrm>
            <a:off x="3218446" y="4596118"/>
            <a:ext cx="2952081" cy="1087036"/>
            <a:chOff x="570542" y="4267200"/>
            <a:chExt cx="3936108" cy="1449381"/>
          </a:xfrm>
        </p:grpSpPr>
        <p:pic>
          <p:nvPicPr>
            <p:cNvPr id="12" name="Picture 11" descr="A picture containing text, vector graphics, clipart, silhouette&#10;&#10;Description automatically generated">
              <a:extLst>
                <a:ext uri="{FF2B5EF4-FFF2-40B4-BE49-F238E27FC236}">
                  <a16:creationId xmlns:a16="http://schemas.microsoft.com/office/drawing/2014/main" id="{2622F6CE-E6BC-15F8-D203-994320B680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542" y="4405216"/>
              <a:ext cx="271866" cy="271866"/>
            </a:xfrm>
            <a:prstGeom prst="rect">
              <a:avLst/>
            </a:prstGeom>
          </p:spPr>
        </p:pic>
        <p:pic>
          <p:nvPicPr>
            <p:cNvPr id="15" name="Picture 14">
              <a:extLst>
                <a:ext uri="{FF2B5EF4-FFF2-40B4-BE49-F238E27FC236}">
                  <a16:creationId xmlns:a16="http://schemas.microsoft.com/office/drawing/2014/main" id="{ED9BCAB7-BBB2-1B16-9406-4DA46B845AD2}"/>
                </a:ext>
              </a:extLst>
            </p:cNvPr>
            <p:cNvPicPr>
              <a:picLocks noChangeAspect="1"/>
            </p:cNvPicPr>
            <p:nvPr/>
          </p:nvPicPr>
          <p:blipFill>
            <a:blip r:embed="rId4" cstate="email">
              <a:extLst>
                <a:ext uri="{28A0092B-C50C-407E-A947-70E740481C1C}">
                  <a14:useLocalDpi xmlns:a14="http://schemas.microsoft.com/office/drawing/2010/main" val="0"/>
                </a:ext>
              </a:extLst>
            </a:blip>
            <a:srcRect t="1479" b="1479"/>
            <a:stretch/>
          </p:blipFill>
          <p:spPr>
            <a:xfrm>
              <a:off x="596814" y="4677082"/>
              <a:ext cx="1051290" cy="1020192"/>
            </a:xfrm>
            <a:prstGeom prst="rect">
              <a:avLst/>
            </a:prstGeom>
          </p:spPr>
        </p:pic>
        <p:pic>
          <p:nvPicPr>
            <p:cNvPr id="20" name="Picture 19" descr="Qr code&#10;&#10;Description automatically generated">
              <a:extLst>
                <a:ext uri="{FF2B5EF4-FFF2-40B4-BE49-F238E27FC236}">
                  <a16:creationId xmlns:a16="http://schemas.microsoft.com/office/drawing/2014/main" id="{2ABBD765-7667-CBD7-2734-780A4253053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76783" y="4655277"/>
              <a:ext cx="1060938" cy="1060938"/>
            </a:xfrm>
            <a:prstGeom prst="rect">
              <a:avLst/>
            </a:prstGeom>
          </p:spPr>
        </p:pic>
        <p:pic>
          <p:nvPicPr>
            <p:cNvPr id="21" name="Picture 20" descr="Qr code&#10;&#10;Description automatically generated">
              <a:extLst>
                <a:ext uri="{FF2B5EF4-FFF2-40B4-BE49-F238E27FC236}">
                  <a16:creationId xmlns:a16="http://schemas.microsoft.com/office/drawing/2014/main" id="{49A1C8D1-00BB-4680-8D3D-53AD0BF7DA7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5712" y="4655643"/>
              <a:ext cx="1060938" cy="1060938"/>
            </a:xfrm>
            <a:prstGeom prst="rect">
              <a:avLst/>
            </a:prstGeom>
          </p:spPr>
        </p:pic>
        <p:sp>
          <p:nvSpPr>
            <p:cNvPr id="24" name="TextBox 23">
              <a:extLst>
                <a:ext uri="{FF2B5EF4-FFF2-40B4-BE49-F238E27FC236}">
                  <a16:creationId xmlns:a16="http://schemas.microsoft.com/office/drawing/2014/main" id="{A300A44B-5E08-B42B-2EF9-CC7BF8BD006E}"/>
                </a:ext>
              </a:extLst>
            </p:cNvPr>
            <p:cNvSpPr txBox="1"/>
            <p:nvPr/>
          </p:nvSpPr>
          <p:spPr>
            <a:xfrm>
              <a:off x="1055757" y="4267200"/>
              <a:ext cx="0" cy="0"/>
            </a:xfrm>
            <a:prstGeom prst="rect">
              <a:avLst/>
            </a:prstGeom>
            <a:noFill/>
          </p:spPr>
          <p:txBody>
            <a:bodyPr wrap="none" rtlCol="0">
              <a:noAutofit/>
            </a:bodyPr>
            <a:lstStyle/>
            <a:p>
              <a:pPr algn="l"/>
              <a:endParaRPr lang="en-US" sz="1050" b="1" dirty="0"/>
            </a:p>
          </p:txBody>
        </p:sp>
        <p:sp>
          <p:nvSpPr>
            <p:cNvPr id="25" name="TextBox 24">
              <a:extLst>
                <a:ext uri="{FF2B5EF4-FFF2-40B4-BE49-F238E27FC236}">
                  <a16:creationId xmlns:a16="http://schemas.microsoft.com/office/drawing/2014/main" id="{0405A08A-D143-4340-A65F-D9924D705D07}"/>
                </a:ext>
              </a:extLst>
            </p:cNvPr>
            <p:cNvSpPr txBox="1"/>
            <p:nvPr/>
          </p:nvSpPr>
          <p:spPr>
            <a:xfrm>
              <a:off x="789509" y="4406663"/>
              <a:ext cx="1019960" cy="250061"/>
            </a:xfrm>
            <a:prstGeom prst="rect">
              <a:avLst/>
            </a:prstGeom>
            <a:noFill/>
          </p:spPr>
          <p:txBody>
            <a:bodyPr wrap="square" rtlCol="0">
              <a:noAutofit/>
            </a:bodyPr>
            <a:lstStyle/>
            <a:p>
              <a:r>
                <a:rPr lang="es-US" sz="825" b="1"/>
                <a:t>surest.com</a:t>
              </a:r>
            </a:p>
          </p:txBody>
        </p:sp>
      </p:grpSp>
      <p:pic>
        <p:nvPicPr>
          <p:cNvPr id="17" name="Picture 16">
            <a:extLst>
              <a:ext uri="{FF2B5EF4-FFF2-40B4-BE49-F238E27FC236}">
                <a16:creationId xmlns:a16="http://schemas.microsoft.com/office/drawing/2014/main" id="{2BCB2B6A-1FC5-0D30-708E-B8C3FA1C2127}"/>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6372102" y="1224645"/>
            <a:ext cx="2086098" cy="4302577"/>
          </a:xfrm>
          <a:prstGeom prst="rect">
            <a:avLst/>
          </a:prstGeom>
        </p:spPr>
      </p:pic>
      <p:pic>
        <p:nvPicPr>
          <p:cNvPr id="27" name="Picture 26">
            <a:extLst>
              <a:ext uri="{FF2B5EF4-FFF2-40B4-BE49-F238E27FC236}">
                <a16:creationId xmlns:a16="http://schemas.microsoft.com/office/drawing/2014/main" id="{CAD2EDD4-D738-DA07-CED1-30F5515C052D}"/>
              </a:ext>
            </a:extLst>
          </p:cNvPr>
          <p:cNvPicPr>
            <a:picLocks noChangeAspect="1"/>
          </p:cNvPicPr>
          <p:nvPr/>
        </p:nvPicPr>
        <p:blipFill>
          <a:blip r:embed="rId8"/>
          <a:stretch>
            <a:fillRect/>
          </a:stretch>
        </p:blipFill>
        <p:spPr>
          <a:xfrm>
            <a:off x="5064298" y="2346844"/>
            <a:ext cx="586655" cy="567806"/>
          </a:xfrm>
          <a:prstGeom prst="rect">
            <a:avLst/>
          </a:prstGeom>
        </p:spPr>
      </p:pic>
      <p:pic>
        <p:nvPicPr>
          <p:cNvPr id="1026" name="Picture 2" descr="App Store Logo PNG Vectors Free Download">
            <a:extLst>
              <a:ext uri="{FF2B5EF4-FFF2-40B4-BE49-F238E27FC236}">
                <a16:creationId xmlns:a16="http://schemas.microsoft.com/office/drawing/2014/main" id="{5EC8A253-7237-EF59-E606-462E05510043}"/>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1133" t="2021" r="1392" b="56080"/>
          <a:stretch/>
        </p:blipFill>
        <p:spPr bwMode="auto">
          <a:xfrm>
            <a:off x="4288469" y="4637865"/>
            <a:ext cx="760265" cy="211328"/>
          </a:xfrm>
          <a:prstGeom prst="roundRect">
            <a:avLst>
              <a:gd name="adj" fmla="val 13270"/>
            </a:avLst>
          </a:prstGeom>
          <a:noFill/>
          <a:extLst>
            <a:ext uri="{909E8E84-426E-40DD-AFC4-6F175D3DCCD1}">
              <a14:hiddenFill xmlns:a14="http://schemas.microsoft.com/office/drawing/2010/main">
                <a:solidFill>
                  <a:srgbClr val="FFFFFF"/>
                </a:solidFill>
              </a14:hiddenFill>
            </a:ext>
          </a:extLst>
        </p:spPr>
      </p:pic>
      <p:pic>
        <p:nvPicPr>
          <p:cNvPr id="4" name="Picture 2" descr="App Store Logo PNG Vectors Free Download">
            <a:extLst>
              <a:ext uri="{FF2B5EF4-FFF2-40B4-BE49-F238E27FC236}">
                <a16:creationId xmlns:a16="http://schemas.microsoft.com/office/drawing/2014/main" id="{E7003D06-70D4-9AB8-69F7-7D1FCCE58545}"/>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1133" t="55929" r="1392" b="2172"/>
          <a:stretch/>
        </p:blipFill>
        <p:spPr bwMode="auto">
          <a:xfrm>
            <a:off x="5393898" y="4637865"/>
            <a:ext cx="760265" cy="211328"/>
          </a:xfrm>
          <a:prstGeom prst="roundRect">
            <a:avLst>
              <a:gd name="adj" fmla="val 13270"/>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C0D405-4080-BBF0-DD20-1183DFF4FF25}"/>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5" name="TextBox 4">
            <a:extLst>
              <a:ext uri="{FF2B5EF4-FFF2-40B4-BE49-F238E27FC236}">
                <a16:creationId xmlns:a16="http://schemas.microsoft.com/office/drawing/2014/main" id="{49BB153A-BACC-30C3-087F-9E4C5B2DB68C}"/>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06480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medical prescription&#10;&#10;Description automatically generated">
            <a:extLst>
              <a:ext uri="{FF2B5EF4-FFF2-40B4-BE49-F238E27FC236}">
                <a16:creationId xmlns:a16="http://schemas.microsoft.com/office/drawing/2014/main" id="{13EE0F29-1F7B-2DEB-492A-AE798E8FE3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6231" y="4674904"/>
            <a:ext cx="2874167" cy="1809661"/>
          </a:xfrm>
          <a:prstGeom prst="roundRect">
            <a:avLst>
              <a:gd name="adj" fmla="val 3911"/>
            </a:avLst>
          </a:prstGeom>
          <a:ln>
            <a:solidFill>
              <a:schemeClr val="bg1">
                <a:lumMod val="75000"/>
              </a:schemeClr>
            </a:solidFill>
          </a:ln>
        </p:spPr>
      </p:pic>
      <p:sp>
        <p:nvSpPr>
          <p:cNvPr id="2" name="Title 1">
            <a:extLst>
              <a:ext uri="{FF2B5EF4-FFF2-40B4-BE49-F238E27FC236}">
                <a16:creationId xmlns:a16="http://schemas.microsoft.com/office/drawing/2014/main" id="{61ACB7FC-ED9A-44DB-8BCD-1ECB6B0D3C83}"/>
              </a:ext>
            </a:extLst>
          </p:cNvPr>
          <p:cNvSpPr>
            <a:spLocks noGrp="1"/>
          </p:cNvSpPr>
          <p:nvPr>
            <p:ph type="title"/>
          </p:nvPr>
        </p:nvSpPr>
        <p:spPr>
          <a:xfrm>
            <a:off x="628650" y="303356"/>
            <a:ext cx="7886700" cy="1325563"/>
          </a:xfrm>
        </p:spPr>
        <p:txBody>
          <a:bodyPr>
            <a:normAutofit fontScale="90000"/>
          </a:bodyPr>
          <a:lstStyle/>
          <a:p>
            <a:r>
              <a:rPr lang="es-US" dirty="0">
                <a:solidFill>
                  <a:schemeClr val="tx2"/>
                </a:solidFill>
              </a:rPr>
              <a:t>En su primera consulta, </a:t>
            </a:r>
            <a:br>
              <a:rPr lang="es-US" dirty="0">
                <a:solidFill>
                  <a:schemeClr val="tx2"/>
                </a:solidFill>
              </a:rPr>
            </a:br>
            <a:r>
              <a:rPr lang="es-US" dirty="0">
                <a:solidFill>
                  <a:schemeClr val="tx2"/>
                </a:solidFill>
              </a:rPr>
              <a:t>tenga su tarjeta de identificación digital o física</a:t>
            </a:r>
          </a:p>
        </p:txBody>
      </p:sp>
      <p:sp>
        <p:nvSpPr>
          <p:cNvPr id="8" name="Slide Number Placeholder 7">
            <a:extLst>
              <a:ext uri="{FF2B5EF4-FFF2-40B4-BE49-F238E27FC236}">
                <a16:creationId xmlns:a16="http://schemas.microsoft.com/office/drawing/2014/main" id="{62128414-F643-C762-DA08-95F732F33EB0}"/>
              </a:ext>
            </a:extLst>
          </p:cNvPr>
          <p:cNvSpPr>
            <a:spLocks noGrp="1"/>
          </p:cNvSpPr>
          <p:nvPr>
            <p:ph type="sldNum" sz="quarter" idx="12"/>
          </p:nvPr>
        </p:nvSpPr>
        <p:spPr/>
        <p:txBody>
          <a:bodyPr/>
          <a:lstStyle/>
          <a:p>
            <a:pPr defTabSz="342900">
              <a:lnSpc>
                <a:spcPct val="80000"/>
              </a:lnSpc>
            </a:pPr>
            <a:fld id="{86CB4B4D-7CA3-9044-876B-883B54F8677D}" type="slidenum">
              <a:rPr lang="en-US" smtClean="0"/>
              <a:pPr defTabSz="342900">
                <a:lnSpc>
                  <a:spcPct val="80000"/>
                </a:lnSpc>
              </a:pPr>
              <a:t>16</a:t>
            </a:fld>
            <a:endParaRPr lang="en-US"/>
          </a:p>
        </p:txBody>
      </p:sp>
      <p:sp>
        <p:nvSpPr>
          <p:cNvPr id="16" name="Text Placeholder 15">
            <a:extLst>
              <a:ext uri="{FF2B5EF4-FFF2-40B4-BE49-F238E27FC236}">
                <a16:creationId xmlns:a16="http://schemas.microsoft.com/office/drawing/2014/main" id="{CB577A32-449B-5555-E8F8-8A0E61A25D2D}"/>
              </a:ext>
            </a:extLst>
          </p:cNvPr>
          <p:cNvSpPr>
            <a:spLocks noGrp="1"/>
          </p:cNvSpPr>
          <p:nvPr>
            <p:ph type="body" idx="4294967295"/>
          </p:nvPr>
        </p:nvSpPr>
        <p:spPr>
          <a:xfrm>
            <a:off x="348067" y="1690689"/>
            <a:ext cx="4814159" cy="3275013"/>
          </a:xfrm>
        </p:spPr>
        <p:txBody>
          <a:bodyPr>
            <a:normAutofit fontScale="85000" lnSpcReduction="10000"/>
          </a:bodyPr>
          <a:lstStyle/>
          <a:p>
            <a:pPr marL="0" indent="0">
              <a:lnSpc>
                <a:spcPct val="120000"/>
              </a:lnSpc>
              <a:buNone/>
            </a:pPr>
            <a:r>
              <a:rPr lang="es-US" sz="1900" spc="-20" dirty="0" err="1">
                <a:solidFill>
                  <a:srgbClr val="000000"/>
                </a:solidFill>
                <a:latin typeface="Arial" panose="020B0604020202020204" pitchFamily="34" charset="0"/>
                <a:cs typeface="Arial" panose="020B0604020202020204" pitchFamily="34" charset="0"/>
              </a:rPr>
              <a:t>Surest</a:t>
            </a:r>
            <a:r>
              <a:rPr lang="es-US" sz="1900" spc="-20" dirty="0">
                <a:solidFill>
                  <a:srgbClr val="000000"/>
                </a:solidFill>
                <a:latin typeface="Arial" panose="020B0604020202020204" pitchFamily="34" charset="0"/>
                <a:cs typeface="Arial" panose="020B0604020202020204" pitchFamily="34" charset="0"/>
              </a:rPr>
              <a:t> es una empresa de </a:t>
            </a:r>
            <a:r>
              <a:rPr lang="es-US" sz="1900" spc="-20" dirty="0" err="1">
                <a:solidFill>
                  <a:srgbClr val="000000"/>
                </a:solidFill>
                <a:latin typeface="Arial" panose="020B0604020202020204" pitchFamily="34" charset="0"/>
                <a:cs typeface="Arial" panose="020B0604020202020204" pitchFamily="34" charset="0"/>
              </a:rPr>
              <a:t>UnitedHealthcare</a:t>
            </a:r>
            <a:r>
              <a:rPr lang="es-US" sz="1900" spc="-20" dirty="0">
                <a:solidFill>
                  <a:srgbClr val="000000"/>
                </a:solidFill>
                <a:latin typeface="Arial" panose="020B0604020202020204" pitchFamily="34" charset="0"/>
                <a:cs typeface="Arial" panose="020B0604020202020204" pitchFamily="34" charset="0"/>
              </a:rPr>
              <a:t>, </a:t>
            </a:r>
            <a:br>
              <a:rPr lang="es-US" sz="1900" spc="-20" dirty="0">
                <a:solidFill>
                  <a:srgbClr val="000000"/>
                </a:solidFill>
                <a:latin typeface="Arial" panose="020B0604020202020204" pitchFamily="34" charset="0"/>
                <a:cs typeface="Arial" panose="020B0604020202020204" pitchFamily="34" charset="0"/>
              </a:rPr>
            </a:br>
            <a:r>
              <a:rPr lang="es-US" sz="1900" spc="-20" dirty="0">
                <a:solidFill>
                  <a:srgbClr val="000000"/>
                </a:solidFill>
                <a:latin typeface="Arial" panose="020B0604020202020204" pitchFamily="34" charset="0"/>
                <a:cs typeface="Arial" panose="020B0604020202020204" pitchFamily="34" charset="0"/>
              </a:rPr>
              <a:t>pero no es </a:t>
            </a:r>
            <a:r>
              <a:rPr lang="es-US" sz="1900" spc="-20" dirty="0" err="1">
                <a:solidFill>
                  <a:srgbClr val="000000"/>
                </a:solidFill>
                <a:latin typeface="Arial" panose="020B0604020202020204" pitchFamily="34" charset="0"/>
                <a:cs typeface="Arial" panose="020B0604020202020204" pitchFamily="34" charset="0"/>
              </a:rPr>
              <a:t>UnitedHealthcare</a:t>
            </a:r>
            <a:r>
              <a:rPr lang="es-US" sz="1900" spc="-20" dirty="0">
                <a:solidFill>
                  <a:srgbClr val="000000"/>
                </a:solidFill>
                <a:latin typeface="Arial" panose="020B0604020202020204" pitchFamily="34" charset="0"/>
                <a:cs typeface="Arial" panose="020B0604020202020204" pitchFamily="34" charset="0"/>
              </a:rPr>
              <a:t>. Algunos proveedores pueden no estar tan familiarizados con el nombre </a:t>
            </a:r>
            <a:r>
              <a:rPr lang="es-US" sz="1900" spc="-20" dirty="0" err="1">
                <a:solidFill>
                  <a:srgbClr val="000000"/>
                </a:solidFill>
                <a:latin typeface="Arial" panose="020B0604020202020204" pitchFamily="34" charset="0"/>
                <a:cs typeface="Arial" panose="020B0604020202020204" pitchFamily="34" charset="0"/>
              </a:rPr>
              <a:t>Surest</a:t>
            </a:r>
            <a:r>
              <a:rPr lang="es-US" sz="1900" spc="-20" dirty="0">
                <a:solidFill>
                  <a:srgbClr val="000000"/>
                </a:solidFill>
                <a:latin typeface="Arial" panose="020B0604020202020204" pitchFamily="34" charset="0"/>
                <a:cs typeface="Arial" panose="020B0604020202020204" pitchFamily="34" charset="0"/>
              </a:rPr>
              <a:t>. Si tiene problemas para registrarse, los servicios para miembros de </a:t>
            </a:r>
            <a:r>
              <a:rPr lang="es-US" sz="1900" spc="-20" dirty="0" err="1">
                <a:solidFill>
                  <a:srgbClr val="000000"/>
                </a:solidFill>
                <a:latin typeface="Arial" panose="020B0604020202020204" pitchFamily="34" charset="0"/>
                <a:cs typeface="Arial" panose="020B0604020202020204" pitchFamily="34" charset="0"/>
              </a:rPr>
              <a:t>Surest</a:t>
            </a:r>
            <a:r>
              <a:rPr lang="es-US" sz="1900" spc="-20" dirty="0">
                <a:solidFill>
                  <a:srgbClr val="000000"/>
                </a:solidFill>
                <a:latin typeface="Arial" panose="020B0604020202020204" pitchFamily="34" charset="0"/>
                <a:cs typeface="Arial" panose="020B0604020202020204" pitchFamily="34" charset="0"/>
              </a:rPr>
              <a:t> pueden ayudarle.</a:t>
            </a:r>
          </a:p>
          <a:p>
            <a:pPr marL="257175" indent="-257175">
              <a:lnSpc>
                <a:spcPct val="120000"/>
              </a:lnSpc>
              <a:buSzPct val="100000"/>
              <a:buFont typeface="Arial" panose="020B0604020202020204" pitchFamily="34" charset="0"/>
              <a:buChar char="•"/>
            </a:pPr>
            <a:r>
              <a:rPr lang="es-US" sz="1200" dirty="0">
                <a:solidFill>
                  <a:srgbClr val="000000"/>
                </a:solidFill>
                <a:latin typeface="Arial" panose="020B0604020202020204" pitchFamily="34" charset="0"/>
                <a:cs typeface="Arial" panose="020B0604020202020204" pitchFamily="34" charset="0"/>
              </a:rPr>
              <a:t>Recuérdele al consultorio que el plan médico de </a:t>
            </a:r>
            <a:r>
              <a:rPr lang="es-US" sz="1200" dirty="0" err="1">
                <a:solidFill>
                  <a:srgbClr val="000000"/>
                </a:solidFill>
                <a:latin typeface="Arial" panose="020B0604020202020204" pitchFamily="34" charset="0"/>
                <a:cs typeface="Arial" panose="020B0604020202020204" pitchFamily="34" charset="0"/>
              </a:rPr>
              <a:t>Surest</a:t>
            </a:r>
            <a:r>
              <a:rPr lang="es-US" sz="1200" dirty="0">
                <a:solidFill>
                  <a:srgbClr val="000000"/>
                </a:solidFill>
                <a:latin typeface="Arial" panose="020B0604020202020204" pitchFamily="34" charset="0"/>
                <a:cs typeface="Arial" panose="020B0604020202020204" pitchFamily="34" charset="0"/>
              </a:rPr>
              <a:t> utiliza la red de proveedores, clínicas y hospitales de </a:t>
            </a:r>
            <a:r>
              <a:rPr lang="es-US" sz="1200" dirty="0" err="1">
                <a:solidFill>
                  <a:srgbClr val="000000"/>
                </a:solidFill>
                <a:latin typeface="Arial" panose="020B0604020202020204" pitchFamily="34" charset="0"/>
                <a:cs typeface="Arial" panose="020B0604020202020204" pitchFamily="34" charset="0"/>
              </a:rPr>
              <a:t>UnitedHealthcare</a:t>
            </a:r>
            <a:r>
              <a:rPr lang="es-US" sz="1200" dirty="0">
                <a:solidFill>
                  <a:srgbClr val="000000"/>
                </a:solidFill>
                <a:latin typeface="Arial" panose="020B0604020202020204" pitchFamily="34" charset="0"/>
                <a:cs typeface="Arial" panose="020B0604020202020204" pitchFamily="34" charset="0"/>
              </a:rPr>
              <a:t> </a:t>
            </a:r>
          </a:p>
          <a:p>
            <a:pPr marL="257175" indent="-257175">
              <a:lnSpc>
                <a:spcPct val="120000"/>
              </a:lnSpc>
              <a:buSzPct val="100000"/>
              <a:buFont typeface="Arial" panose="020B0604020202020204" pitchFamily="34" charset="0"/>
              <a:buChar char="•"/>
            </a:pPr>
            <a:r>
              <a:rPr lang="es-US" sz="1200" dirty="0">
                <a:solidFill>
                  <a:srgbClr val="000000"/>
                </a:solidFill>
                <a:latin typeface="Arial" panose="020B0604020202020204" pitchFamily="34" charset="0"/>
                <a:cs typeface="Arial" panose="020B0604020202020204" pitchFamily="34" charset="0"/>
              </a:rPr>
              <a:t>Muestre la parte posterior de su tarjeta para compartir información de la red </a:t>
            </a:r>
            <a:br>
              <a:rPr lang="es-US" sz="1200" dirty="0">
                <a:solidFill>
                  <a:srgbClr val="000000"/>
                </a:solidFill>
                <a:latin typeface="Arial" panose="020B0604020202020204" pitchFamily="34" charset="0"/>
                <a:cs typeface="Arial" panose="020B0604020202020204" pitchFamily="34" charset="0"/>
              </a:rPr>
            </a:br>
            <a:r>
              <a:rPr lang="es-US" sz="1200" dirty="0">
                <a:solidFill>
                  <a:srgbClr val="000000"/>
                </a:solidFill>
                <a:latin typeface="Arial" panose="020B0604020202020204" pitchFamily="34" charset="0"/>
                <a:cs typeface="Arial" panose="020B0604020202020204" pitchFamily="34" charset="0"/>
              </a:rPr>
              <a:t>y el proveedor</a:t>
            </a:r>
          </a:p>
          <a:p>
            <a:pPr marL="257175" indent="-257175">
              <a:lnSpc>
                <a:spcPct val="120000"/>
              </a:lnSpc>
              <a:buSzPct val="100000"/>
              <a:buFont typeface="Arial" panose="020B0604020202020204" pitchFamily="34" charset="0"/>
              <a:buChar char="•"/>
            </a:pPr>
            <a:r>
              <a:rPr lang="es-US" sz="1200" dirty="0">
                <a:solidFill>
                  <a:srgbClr val="000000"/>
                </a:solidFill>
                <a:latin typeface="Arial" panose="020B0604020202020204" pitchFamily="34" charset="0"/>
                <a:cs typeface="Arial" panose="020B0604020202020204" pitchFamily="34" charset="0"/>
              </a:rPr>
              <a:t>Pida al personal que confirme su elegibilidad a través de UHCprovider.com </a:t>
            </a:r>
            <a:br>
              <a:rPr lang="es-US" sz="1200" dirty="0">
                <a:solidFill>
                  <a:srgbClr val="000000"/>
                </a:solidFill>
                <a:latin typeface="Arial" panose="020B0604020202020204" pitchFamily="34" charset="0"/>
                <a:cs typeface="Arial" panose="020B0604020202020204" pitchFamily="34" charset="0"/>
              </a:rPr>
            </a:br>
            <a:r>
              <a:rPr lang="es-US" sz="1200" dirty="0">
                <a:solidFill>
                  <a:srgbClr val="000000"/>
                </a:solidFill>
                <a:latin typeface="Arial" panose="020B0604020202020204" pitchFamily="34" charset="0"/>
                <a:cs typeface="Arial" panose="020B0604020202020204" pitchFamily="34" charset="0"/>
              </a:rPr>
              <a:t>o llame </a:t>
            </a:r>
            <a:r>
              <a:rPr lang="es-US" sz="1200" b="1" dirty="0">
                <a:solidFill>
                  <a:srgbClr val="000000"/>
                </a:solidFill>
                <a:latin typeface="Arial" panose="020B0604020202020204" pitchFamily="34" charset="0"/>
                <a:cs typeface="Arial" panose="020B0604020202020204" pitchFamily="34" charset="0"/>
              </a:rPr>
              <a:t>al 844-368-6661</a:t>
            </a:r>
          </a:p>
        </p:txBody>
      </p:sp>
      <p:sp>
        <p:nvSpPr>
          <p:cNvPr id="7" name="TextBox 6">
            <a:extLst>
              <a:ext uri="{FF2B5EF4-FFF2-40B4-BE49-F238E27FC236}">
                <a16:creationId xmlns:a16="http://schemas.microsoft.com/office/drawing/2014/main" id="{E5D97C88-D85B-9FC5-DF67-800FFC148A88}"/>
              </a:ext>
            </a:extLst>
          </p:cNvPr>
          <p:cNvSpPr txBox="1"/>
          <p:nvPr/>
        </p:nvSpPr>
        <p:spPr>
          <a:xfrm>
            <a:off x="4599878" y="1166696"/>
            <a:ext cx="0" cy="0"/>
          </a:xfrm>
          <a:prstGeom prst="rect">
            <a:avLst/>
          </a:prstGeom>
          <a:noFill/>
        </p:spPr>
        <p:txBody>
          <a:bodyPr wrap="none" rtlCol="0">
            <a:noAutofit/>
          </a:bodyPr>
          <a:lstStyle/>
          <a:p>
            <a:pPr algn="l"/>
            <a:endParaRPr lang="en-US" sz="1350" dirty="0"/>
          </a:p>
        </p:txBody>
      </p:sp>
      <p:sp>
        <p:nvSpPr>
          <p:cNvPr id="3" name="Rounded Rectangle 1">
            <a:extLst>
              <a:ext uri="{FF2B5EF4-FFF2-40B4-BE49-F238E27FC236}">
                <a16:creationId xmlns:a16="http://schemas.microsoft.com/office/drawing/2014/main" id="{EDBAD9D6-A917-5547-51AB-DAA94DE4B6AF}"/>
              </a:ext>
            </a:extLst>
          </p:cNvPr>
          <p:cNvSpPr/>
          <p:nvPr/>
        </p:nvSpPr>
        <p:spPr>
          <a:xfrm>
            <a:off x="5338562" y="1740885"/>
            <a:ext cx="3805438" cy="4154552"/>
          </a:xfrm>
          <a:prstGeom prst="roundRect">
            <a:avLst>
              <a:gd name="adj" fmla="val 6475"/>
            </a:avLst>
          </a:prstGeom>
          <a:gradFill>
            <a:gsLst>
              <a:gs pos="0">
                <a:srgbClr val="F3F5FF"/>
              </a:gs>
              <a:gs pos="100000">
                <a:srgbClr val="F9F9F9"/>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825500">
              <a:lnSpc>
                <a:spcPct val="100000"/>
              </a:lnSpc>
              <a:spcBef>
                <a:spcPts val="0"/>
              </a:spcBef>
            </a:pPr>
            <a:endParaRPr lang="en-US" dirty="0">
              <a:solidFill>
                <a:schemeClr val="accent6">
                  <a:hueOff val="1800000"/>
                  <a:satOff val="93694"/>
                  <a:lumOff val="86274"/>
                </a:schemeClr>
              </a:solidFill>
            </a:endParaRPr>
          </a:p>
        </p:txBody>
      </p:sp>
      <p:sp>
        <p:nvSpPr>
          <p:cNvPr id="4" name="Text Placeholder 1">
            <a:extLst>
              <a:ext uri="{FF2B5EF4-FFF2-40B4-BE49-F238E27FC236}">
                <a16:creationId xmlns:a16="http://schemas.microsoft.com/office/drawing/2014/main" id="{74218B04-A737-38E4-3F7F-CAA4CABCAFB0}"/>
              </a:ext>
            </a:extLst>
          </p:cNvPr>
          <p:cNvSpPr txBox="1">
            <a:spLocks/>
          </p:cNvSpPr>
          <p:nvPr/>
        </p:nvSpPr>
        <p:spPr>
          <a:xfrm>
            <a:off x="5415407" y="1827656"/>
            <a:ext cx="3651748" cy="4006225"/>
          </a:xfrm>
          <a:prstGeom prst="rect">
            <a:avLst/>
          </a:prstGeom>
        </p:spPr>
        <p:txBody>
          <a:bodyPr vert="horz" wrap="square" lIns="45720" tIns="22860" rIns="45720" bIns="22860" rtlCol="0" anchor="t">
            <a:spAutoFit/>
          </a:bodyPr>
          <a:lstStyle>
            <a:lvl1pPr marL="0" marR="0" indent="0" algn="l" defTabSz="825500" rtl="0" latinLnBrk="0">
              <a:lnSpc>
                <a:spcPct val="110000"/>
              </a:lnSpc>
              <a:spcBef>
                <a:spcPts val="2500"/>
              </a:spcBef>
              <a:spcAft>
                <a:spcPts val="0"/>
              </a:spcAft>
              <a:buClrTx/>
              <a:buSzPct val="75000"/>
              <a:buFontTx/>
              <a:buNone/>
              <a:tabLst/>
              <a:defRPr sz="5000" b="0" i="0" u="none" strike="noStrike" cap="none" spc="0" baseline="0">
                <a:solidFill>
                  <a:schemeClr val="tx1"/>
                </a:solidFill>
                <a:uFillTx/>
                <a:latin typeface="+mn-lt"/>
                <a:ea typeface="+mn-ea"/>
                <a:cs typeface="+mn-cs"/>
                <a:sym typeface="Tahoma"/>
              </a:defRPr>
            </a:lvl1pPr>
            <a:lvl2pPr marL="635000" marR="0" indent="0" algn="l" defTabSz="825500" rtl="0" latinLnBrk="0">
              <a:lnSpc>
                <a:spcPct val="110000"/>
              </a:lnSpc>
              <a:spcBef>
                <a:spcPts val="2500"/>
              </a:spcBef>
              <a:spcAft>
                <a:spcPts val="0"/>
              </a:spcAft>
              <a:buClrTx/>
              <a:buSzPct val="100000"/>
              <a:buFontTx/>
              <a:buNone/>
              <a:tabLst/>
              <a:defRPr sz="3600" b="0" i="0" u="none" strike="noStrike" cap="none" spc="0" baseline="0">
                <a:solidFill>
                  <a:schemeClr val="tx1"/>
                </a:solidFill>
                <a:uFillTx/>
                <a:latin typeface="+mn-lt"/>
                <a:ea typeface="+mn-ea"/>
                <a:cs typeface="+mn-cs"/>
                <a:sym typeface="Tahoma"/>
              </a:defRPr>
            </a:lvl2pPr>
            <a:lvl3pPr marL="1270000" marR="0" indent="0" algn="l" defTabSz="825500" rtl="0" latinLnBrk="0">
              <a:lnSpc>
                <a:spcPct val="110000"/>
              </a:lnSpc>
              <a:spcBef>
                <a:spcPts val="2500"/>
              </a:spcBef>
              <a:spcAft>
                <a:spcPts val="0"/>
              </a:spcAft>
              <a:buClrTx/>
              <a:buSzPct val="75000"/>
              <a:buFontTx/>
              <a:buNone/>
              <a:tabLst/>
              <a:defRPr sz="3600" b="0" i="0" u="none" strike="noStrike" cap="none" spc="0" baseline="0">
                <a:solidFill>
                  <a:schemeClr val="tx1"/>
                </a:solidFill>
                <a:uFillTx/>
                <a:latin typeface="+mn-lt"/>
                <a:ea typeface="+mn-ea"/>
                <a:cs typeface="+mn-cs"/>
                <a:sym typeface="Tahoma"/>
              </a:defRPr>
            </a:lvl3pPr>
            <a:lvl4pPr marL="1905000" marR="0" indent="0" algn="l" defTabSz="825500" rtl="0" latinLnBrk="0">
              <a:lnSpc>
                <a:spcPct val="110000"/>
              </a:lnSpc>
              <a:spcBef>
                <a:spcPts val="2500"/>
              </a:spcBef>
              <a:spcAft>
                <a:spcPts val="0"/>
              </a:spcAft>
              <a:buClrTx/>
              <a:buSzPct val="100000"/>
              <a:buFontTx/>
              <a:buNone/>
              <a:tabLst/>
              <a:defRPr sz="3600" b="0" i="0" u="none" strike="noStrike" cap="none" spc="0" baseline="0">
                <a:solidFill>
                  <a:schemeClr val="tx1"/>
                </a:solidFill>
                <a:uFillTx/>
                <a:latin typeface="+mn-lt"/>
                <a:ea typeface="+mn-ea"/>
                <a:cs typeface="+mn-cs"/>
                <a:sym typeface="Tahoma"/>
              </a:defRPr>
            </a:lvl4pPr>
            <a:lvl5pPr marL="2540000" marR="0" indent="0" algn="l" defTabSz="825500" rtl="0" latinLnBrk="0">
              <a:lnSpc>
                <a:spcPct val="110000"/>
              </a:lnSpc>
              <a:spcBef>
                <a:spcPts val="2500"/>
              </a:spcBef>
              <a:spcAft>
                <a:spcPts val="0"/>
              </a:spcAft>
              <a:buClrTx/>
              <a:buSzPct val="75000"/>
              <a:buFontTx/>
              <a:buNone/>
              <a:tabLst/>
              <a:defRPr sz="3600" b="0" i="0" u="none" strike="noStrike" cap="none" spc="0" baseline="0">
                <a:solidFill>
                  <a:schemeClr val="tx1"/>
                </a:solidFill>
                <a:uFillTx/>
                <a:latin typeface="+mn-lt"/>
                <a:ea typeface="+mn-ea"/>
                <a:cs typeface="+mn-cs"/>
                <a:sym typeface="Tahoma"/>
              </a:defRPr>
            </a:lvl5pPr>
            <a:lvl6pPr marL="3651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6pPr>
            <a:lvl7pPr marL="4286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7pPr>
            <a:lvl8pPr marL="4921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8pPr>
            <a:lvl9pPr marL="5556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9pPr>
          </a:lstStyle>
          <a:p>
            <a:pPr marL="231775" indent="-231775">
              <a:lnSpc>
                <a:spcPct val="100000"/>
              </a:lnSpc>
              <a:spcBef>
                <a:spcPts val="0"/>
              </a:spcBef>
              <a:spcAft>
                <a:spcPts val="800"/>
              </a:spcAft>
              <a:buFont typeface="Arial" panose="020B0604020202020204" pitchFamily="34" charset="0"/>
              <a:buChar char="•"/>
            </a:pPr>
            <a:r>
              <a:rPr lang="es-US" sz="1400" spc="-20" dirty="0">
                <a:solidFill>
                  <a:srgbClr val="000000"/>
                </a:solidFill>
                <a:latin typeface="Arial" panose="020B0604020202020204" pitchFamily="34" charset="0"/>
                <a:cs typeface="Arial" panose="020B0604020202020204" pitchFamily="34" charset="0"/>
              </a:rPr>
              <a:t>Muchas cirugías y algunos procedimientos requieren una autorización previa.</a:t>
            </a:r>
          </a:p>
          <a:p>
            <a:pPr marL="231775" indent="-231775">
              <a:lnSpc>
                <a:spcPct val="100000"/>
              </a:lnSpc>
              <a:spcBef>
                <a:spcPts val="0"/>
              </a:spcBef>
              <a:spcAft>
                <a:spcPts val="800"/>
              </a:spcAft>
              <a:buFont typeface="Arial" panose="020B0604020202020204" pitchFamily="34" charset="0"/>
              <a:buChar char="•"/>
            </a:pPr>
            <a:r>
              <a:rPr lang="es-US" sz="1400" spc="-20" dirty="0">
                <a:solidFill>
                  <a:srgbClr val="000000"/>
                </a:solidFill>
                <a:latin typeface="Arial" panose="020B0604020202020204" pitchFamily="34" charset="0"/>
                <a:cs typeface="Arial" panose="020B0604020202020204" pitchFamily="34" charset="0"/>
              </a:rPr>
              <a:t>Un proveedor o centro de la red debe iniciar su autorización previa en su nombre* al menos 15 días antes del procedimiento. Este es nuestro tiempo de procesamiento estándar para estas solicitudes.</a:t>
            </a:r>
          </a:p>
          <a:p>
            <a:pPr>
              <a:lnSpc>
                <a:spcPct val="100000"/>
              </a:lnSpc>
              <a:spcBef>
                <a:spcPts val="600"/>
              </a:spcBef>
              <a:spcAft>
                <a:spcPts val="1200"/>
              </a:spcAft>
            </a:pPr>
            <a:r>
              <a:rPr lang="es-US" sz="1400" dirty="0">
                <a:solidFill>
                  <a:srgbClr val="000000"/>
                </a:solidFill>
                <a:latin typeface="Arial" panose="020B0604020202020204" pitchFamily="34" charset="0"/>
                <a:cs typeface="Arial" panose="020B0604020202020204" pitchFamily="34" charset="0"/>
              </a:rPr>
              <a:t>Si tiene un procedimiento próximo y no está seguro de si se requiere una autorización previa, consulte con la oficina de su proveedor o llame a servicios para miembros de </a:t>
            </a:r>
            <a:r>
              <a:rPr lang="es-US" sz="1400" dirty="0" err="1">
                <a:solidFill>
                  <a:srgbClr val="000000"/>
                </a:solidFill>
                <a:latin typeface="Arial" panose="020B0604020202020204" pitchFamily="34" charset="0"/>
                <a:cs typeface="Arial" panose="020B0604020202020204" pitchFamily="34" charset="0"/>
              </a:rPr>
              <a:t>Surest</a:t>
            </a:r>
            <a:r>
              <a:rPr lang="es-US" sz="1400" dirty="0">
                <a:solidFill>
                  <a:srgbClr val="000000"/>
                </a:solidFill>
                <a:latin typeface="Arial" panose="020B0604020202020204" pitchFamily="34" charset="0"/>
                <a:cs typeface="Arial" panose="020B0604020202020204" pitchFamily="34" charset="0"/>
              </a:rPr>
              <a:t> para consejería al </a:t>
            </a:r>
            <a:r>
              <a:rPr lang="es-US" sz="1400" b="1" dirty="0">
                <a:solidFill>
                  <a:srgbClr val="000000"/>
                </a:solidFill>
                <a:latin typeface="Arial" panose="020B0604020202020204" pitchFamily="34" charset="0"/>
                <a:cs typeface="Arial" panose="020B0604020202020204" pitchFamily="34" charset="0"/>
              </a:rPr>
              <a:t>866-683-6440</a:t>
            </a:r>
            <a:r>
              <a:rPr lang="es-US" sz="1400" dirty="0">
                <a:solidFill>
                  <a:srgbClr val="000000"/>
                </a:solidFill>
                <a:latin typeface="Arial" panose="020B0604020202020204" pitchFamily="34" charset="0"/>
                <a:cs typeface="Arial" panose="020B0604020202020204" pitchFamily="34" charset="0"/>
              </a:rPr>
              <a:t>.</a:t>
            </a:r>
          </a:p>
          <a:p>
            <a:pPr>
              <a:lnSpc>
                <a:spcPct val="100000"/>
              </a:lnSpc>
              <a:spcBef>
                <a:spcPts val="600"/>
              </a:spcBef>
            </a:pPr>
            <a:r>
              <a:rPr lang="es-US" sz="1400" dirty="0">
                <a:solidFill>
                  <a:srgbClr val="000000"/>
                </a:solidFill>
                <a:latin typeface="Arial" panose="020B0604020202020204" pitchFamily="34" charset="0"/>
                <a:cs typeface="Arial" panose="020B0604020202020204" pitchFamily="34" charset="0"/>
              </a:rPr>
              <a:t>Su proveedor puede comunicarse con </a:t>
            </a:r>
            <a:br>
              <a:rPr lang="es-US" sz="1400" dirty="0">
                <a:solidFill>
                  <a:srgbClr val="000000"/>
                </a:solidFill>
                <a:latin typeface="Arial" panose="020B0604020202020204" pitchFamily="34" charset="0"/>
                <a:cs typeface="Arial" panose="020B0604020202020204" pitchFamily="34" charset="0"/>
              </a:rPr>
            </a:br>
            <a:r>
              <a:rPr lang="es-US" sz="1400" dirty="0">
                <a:solidFill>
                  <a:srgbClr val="000000"/>
                </a:solidFill>
                <a:latin typeface="Arial" panose="020B0604020202020204" pitchFamily="34" charset="0"/>
                <a:cs typeface="Arial" panose="020B0604020202020204" pitchFamily="34" charset="0"/>
              </a:rPr>
              <a:t>la línea de autorización médica previa </a:t>
            </a:r>
            <a:br>
              <a:rPr lang="es-US" sz="1400" dirty="0">
                <a:solidFill>
                  <a:srgbClr val="000000"/>
                </a:solidFill>
                <a:latin typeface="Arial" panose="020B0604020202020204" pitchFamily="34" charset="0"/>
                <a:cs typeface="Arial" panose="020B0604020202020204" pitchFamily="34" charset="0"/>
              </a:rPr>
            </a:br>
            <a:r>
              <a:rPr lang="es-US" sz="1400" dirty="0">
                <a:solidFill>
                  <a:srgbClr val="000000"/>
                </a:solidFill>
                <a:latin typeface="Arial" panose="020B0604020202020204" pitchFamily="34" charset="0"/>
                <a:cs typeface="Arial" panose="020B0604020202020204" pitchFamily="34" charset="0"/>
              </a:rPr>
              <a:t>de </a:t>
            </a:r>
            <a:r>
              <a:rPr lang="es-US" sz="1400" dirty="0" err="1">
                <a:solidFill>
                  <a:srgbClr val="000000"/>
                </a:solidFill>
                <a:latin typeface="Arial" panose="020B0604020202020204" pitchFamily="34" charset="0"/>
                <a:cs typeface="Arial" panose="020B0604020202020204" pitchFamily="34" charset="0"/>
              </a:rPr>
              <a:t>Surest</a:t>
            </a:r>
            <a:r>
              <a:rPr lang="es-US" sz="1400" dirty="0">
                <a:solidFill>
                  <a:srgbClr val="000000"/>
                </a:solidFill>
                <a:latin typeface="Arial" panose="020B0604020202020204" pitchFamily="34" charset="0"/>
                <a:cs typeface="Arial" panose="020B0604020202020204" pitchFamily="34" charset="0"/>
              </a:rPr>
              <a:t> al </a:t>
            </a:r>
            <a:br>
              <a:rPr lang="es-US" sz="1400" dirty="0">
                <a:solidFill>
                  <a:srgbClr val="000000"/>
                </a:solidFill>
                <a:latin typeface="Arial" panose="020B0604020202020204" pitchFamily="34" charset="0"/>
                <a:cs typeface="Arial" panose="020B0604020202020204" pitchFamily="34" charset="0"/>
              </a:rPr>
            </a:br>
            <a:r>
              <a:rPr lang="es-US" sz="1400" b="1" dirty="0">
                <a:solidFill>
                  <a:srgbClr val="000000"/>
                </a:solidFill>
                <a:latin typeface="Arial" panose="020B0604020202020204" pitchFamily="34" charset="0"/>
                <a:cs typeface="Arial" panose="020B0604020202020204" pitchFamily="34" charset="0"/>
              </a:rPr>
              <a:t>877-237-0006</a:t>
            </a:r>
            <a:r>
              <a:rPr lang="es-US" sz="1400" dirty="0">
                <a:solidFill>
                  <a:srgbClr val="000000"/>
                </a:solidFill>
                <a:latin typeface="Arial" panose="020B0604020202020204" pitchFamily="34" charset="0"/>
                <a:cs typeface="Arial" panose="020B0604020202020204" pitchFamily="34" charset="0"/>
              </a:rPr>
              <a:t>.</a:t>
            </a:r>
          </a:p>
        </p:txBody>
      </p:sp>
      <p:sp>
        <p:nvSpPr>
          <p:cNvPr id="9" name="Text Placeholder 7">
            <a:extLst>
              <a:ext uri="{FF2B5EF4-FFF2-40B4-BE49-F238E27FC236}">
                <a16:creationId xmlns:a16="http://schemas.microsoft.com/office/drawing/2014/main" id="{3C3576D3-A0D2-D3AD-50E0-47E9C1C511B1}"/>
              </a:ext>
            </a:extLst>
          </p:cNvPr>
          <p:cNvSpPr txBox="1">
            <a:spLocks/>
          </p:cNvSpPr>
          <p:nvPr/>
        </p:nvSpPr>
        <p:spPr>
          <a:xfrm>
            <a:off x="5338562" y="5945633"/>
            <a:ext cx="3512889" cy="665932"/>
          </a:xfrm>
          <a:prstGeom prst="rect">
            <a:avLst/>
          </a:prstGeom>
        </p:spPr>
        <p:txBody>
          <a:bodyPr>
            <a:normAutofit/>
          </a:bodyPr>
          <a:lstStyle>
            <a:lvl1pPr marL="346075" indent="-346075" algn="l" defTabSz="914400" rtl="0" eaLnBrk="1" latinLnBrk="0" hangingPunct="1">
              <a:lnSpc>
                <a:spcPct val="90000"/>
              </a:lnSpc>
              <a:spcBef>
                <a:spcPts val="1000"/>
              </a:spcBef>
              <a:buClr>
                <a:schemeClr val="accent1"/>
              </a:buClr>
              <a:buFont typeface="Wingdings 2" panose="05020102010507070707" pitchFamily="18" charset="2"/>
              <a:buChar char=""/>
              <a:defRPr sz="2800" kern="1200">
                <a:solidFill>
                  <a:schemeClr val="tx1"/>
                </a:solidFill>
                <a:latin typeface="Segoe UI" panose="020B0502040204020203" pitchFamily="34" charset="0"/>
                <a:ea typeface="+mn-ea"/>
                <a:cs typeface="Segoe UI" panose="020B0502040204020203" pitchFamily="34" charset="0"/>
              </a:defRPr>
            </a:lvl1pPr>
            <a:lvl2pPr marL="798513" indent="-341313" algn="l" defTabSz="914400" rtl="0" eaLnBrk="1" latinLnBrk="0" hangingPunct="1">
              <a:lnSpc>
                <a:spcPct val="90000"/>
              </a:lnSpc>
              <a:spcBef>
                <a:spcPts val="500"/>
              </a:spcBef>
              <a:buClr>
                <a:schemeClr val="accent1"/>
              </a:buClr>
              <a:buFont typeface="Wingdings 2" panose="05020102010507070707" pitchFamily="18"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260475" indent="-346075" algn="l" defTabSz="914400" rtl="0" eaLnBrk="1" latinLnBrk="0" hangingPunct="1">
              <a:lnSpc>
                <a:spcPct val="90000"/>
              </a:lnSpc>
              <a:spcBef>
                <a:spcPts val="500"/>
              </a:spcBef>
              <a:buClr>
                <a:schemeClr val="accent1"/>
              </a:buClr>
              <a:buFont typeface="Wingdings 2" panose="05020102010507070707" pitchFamily="18"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712913" indent="-341313"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174875" indent="-346075"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US" sz="700" dirty="0">
                <a:solidFill>
                  <a:srgbClr val="000000"/>
                </a:solidFill>
                <a:latin typeface="Arial" panose="020B0604020202020204" pitchFamily="34" charset="0"/>
                <a:cs typeface="Arial" panose="020B0604020202020204" pitchFamily="34" charset="0"/>
              </a:rPr>
              <a:t>Si acude a un proveedor fuera de la red, usted será responsable de obtener </a:t>
            </a:r>
            <a:br>
              <a:rPr lang="es-US" sz="700" dirty="0">
                <a:solidFill>
                  <a:srgbClr val="000000"/>
                </a:solidFill>
                <a:latin typeface="Arial" panose="020B0604020202020204" pitchFamily="34" charset="0"/>
                <a:cs typeface="Arial" panose="020B0604020202020204" pitchFamily="34" charset="0"/>
              </a:rPr>
            </a:br>
            <a:r>
              <a:rPr lang="es-US" sz="700" dirty="0">
                <a:solidFill>
                  <a:srgbClr val="000000"/>
                </a:solidFill>
                <a:latin typeface="Arial" panose="020B0604020202020204" pitchFamily="34" charset="0"/>
                <a:cs typeface="Arial" panose="020B0604020202020204" pitchFamily="34" charset="0"/>
              </a:rPr>
              <a:t>una autorización previa. Sin embargo, es posible que su proveedor todavía </a:t>
            </a:r>
            <a:br>
              <a:rPr lang="es-US" sz="700" dirty="0">
                <a:solidFill>
                  <a:srgbClr val="000000"/>
                </a:solidFill>
                <a:latin typeface="Arial" panose="020B0604020202020204" pitchFamily="34" charset="0"/>
                <a:cs typeface="Arial" panose="020B0604020202020204" pitchFamily="34" charset="0"/>
              </a:rPr>
            </a:br>
            <a:r>
              <a:rPr lang="es-US" sz="700" dirty="0">
                <a:solidFill>
                  <a:srgbClr val="000000"/>
                </a:solidFill>
                <a:latin typeface="Arial" panose="020B0604020202020204" pitchFamily="34" charset="0"/>
                <a:cs typeface="Arial" panose="020B0604020202020204" pitchFamily="34" charset="0"/>
              </a:rPr>
              <a:t>esté dispuesto a enviar la autorización previa en su nombre. </a:t>
            </a:r>
            <a:br>
              <a:rPr lang="es-US" sz="700" dirty="0">
                <a:solidFill>
                  <a:srgbClr val="000000"/>
                </a:solidFill>
                <a:latin typeface="Arial" panose="020B0604020202020204" pitchFamily="34" charset="0"/>
                <a:cs typeface="Arial" panose="020B0604020202020204" pitchFamily="34" charset="0"/>
              </a:rPr>
            </a:br>
            <a:r>
              <a:rPr lang="es-US" sz="700" dirty="0">
                <a:solidFill>
                  <a:srgbClr val="000000"/>
                </a:solidFill>
                <a:latin typeface="Arial" panose="020B0604020202020204" pitchFamily="34" charset="0"/>
                <a:cs typeface="Arial" panose="020B0604020202020204" pitchFamily="34" charset="0"/>
              </a:rPr>
              <a:t>Por favor llame a servicios para miembros de </a:t>
            </a:r>
            <a:r>
              <a:rPr lang="es-US" sz="700" dirty="0" err="1">
                <a:solidFill>
                  <a:srgbClr val="000000"/>
                </a:solidFill>
                <a:latin typeface="Arial" panose="020B0604020202020204" pitchFamily="34" charset="0"/>
                <a:cs typeface="Arial" panose="020B0604020202020204" pitchFamily="34" charset="0"/>
              </a:rPr>
              <a:t>Surest</a:t>
            </a:r>
            <a:r>
              <a:rPr lang="es-US" sz="700" dirty="0">
                <a:solidFill>
                  <a:srgbClr val="000000"/>
                </a:solidFill>
                <a:latin typeface="Arial" panose="020B0604020202020204" pitchFamily="34" charset="0"/>
                <a:cs typeface="Arial" panose="020B0604020202020204" pitchFamily="34" charset="0"/>
              </a:rPr>
              <a:t> para consejería.</a:t>
            </a:r>
          </a:p>
        </p:txBody>
      </p:sp>
      <p:sp>
        <p:nvSpPr>
          <p:cNvPr id="6" name="TextBox 5">
            <a:extLst>
              <a:ext uri="{FF2B5EF4-FFF2-40B4-BE49-F238E27FC236}">
                <a16:creationId xmlns:a16="http://schemas.microsoft.com/office/drawing/2014/main" id="{A14D38C3-13AB-1A31-E710-B26CDC869125}"/>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10" name="TextBox 9">
            <a:extLst>
              <a:ext uri="{FF2B5EF4-FFF2-40B4-BE49-F238E27FC236}">
                <a16:creationId xmlns:a16="http://schemas.microsoft.com/office/drawing/2014/main" id="{E5330564-EB7E-33A9-F72B-8683BD96E789}"/>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83420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CBF2-241B-BA47-2793-63947CD8DE98}"/>
              </a:ext>
            </a:extLst>
          </p:cNvPr>
          <p:cNvSpPr>
            <a:spLocks noGrp="1"/>
          </p:cNvSpPr>
          <p:nvPr>
            <p:ph type="title"/>
          </p:nvPr>
        </p:nvSpPr>
        <p:spPr>
          <a:xfrm>
            <a:off x="0" y="681036"/>
            <a:ext cx="9144000" cy="1056621"/>
          </a:xfrm>
        </p:spPr>
        <p:txBody>
          <a:bodyPr>
            <a:normAutofit fontScale="90000"/>
          </a:bodyPr>
          <a:lstStyle/>
          <a:p>
            <a:pPr algn="ctr"/>
            <a:r>
              <a:rPr lang="es-US" dirty="0" err="1">
                <a:solidFill>
                  <a:schemeClr val="tx2"/>
                </a:solidFill>
              </a:rPr>
              <a:t>Surest</a:t>
            </a:r>
            <a:r>
              <a:rPr lang="es-US" dirty="0">
                <a:solidFill>
                  <a:schemeClr val="tx2"/>
                </a:solidFill>
              </a:rPr>
              <a:t> ha ampliado la atención virtual </a:t>
            </a:r>
          </a:p>
        </p:txBody>
      </p:sp>
      <p:grpSp>
        <p:nvGrpSpPr>
          <p:cNvPr id="1081" name="Group 1080">
            <a:extLst>
              <a:ext uri="{FF2B5EF4-FFF2-40B4-BE49-F238E27FC236}">
                <a16:creationId xmlns:a16="http://schemas.microsoft.com/office/drawing/2014/main" id="{AF35E273-9AC9-1475-23A7-117523F8BE35}"/>
              </a:ext>
            </a:extLst>
          </p:cNvPr>
          <p:cNvGrpSpPr/>
          <p:nvPr/>
        </p:nvGrpSpPr>
        <p:grpSpPr>
          <a:xfrm>
            <a:off x="6737929" y="2037488"/>
            <a:ext cx="2063171" cy="3532952"/>
            <a:chOff x="8656348" y="1333834"/>
            <a:chExt cx="2890943" cy="4950419"/>
          </a:xfrm>
        </p:grpSpPr>
        <p:sp>
          <p:nvSpPr>
            <p:cNvPr id="11" name="Rounded Rectangle 10">
              <a:extLst>
                <a:ext uri="{FF2B5EF4-FFF2-40B4-BE49-F238E27FC236}">
                  <a16:creationId xmlns:a16="http://schemas.microsoft.com/office/drawing/2014/main" id="{771264E6-C8D7-0107-7973-40028736D5AE}"/>
                </a:ext>
              </a:extLst>
            </p:cNvPr>
            <p:cNvSpPr/>
            <p:nvPr/>
          </p:nvSpPr>
          <p:spPr>
            <a:xfrm>
              <a:off x="8656348" y="2567094"/>
              <a:ext cx="2890943" cy="3717159"/>
            </a:xfrm>
            <a:prstGeom prst="roundRect">
              <a:avLst>
                <a:gd name="adj" fmla="val 0"/>
              </a:avLst>
            </a:prstGeom>
            <a:noFill/>
            <a:ln w="635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8" name="Rounded Rectangle 7">
              <a:extLst>
                <a:ext uri="{FF2B5EF4-FFF2-40B4-BE49-F238E27FC236}">
                  <a16:creationId xmlns:a16="http://schemas.microsoft.com/office/drawing/2014/main" id="{0B34DBCF-FD3E-AAF4-8FDC-D6D0559C81F8}"/>
                </a:ext>
              </a:extLst>
            </p:cNvPr>
            <p:cNvSpPr/>
            <p:nvPr/>
          </p:nvSpPr>
          <p:spPr>
            <a:xfrm>
              <a:off x="8656348" y="1333834"/>
              <a:ext cx="2890942" cy="1586427"/>
            </a:xfrm>
            <a:prstGeom prst="roundRect">
              <a:avLst>
                <a:gd name="adj" fmla="val 0"/>
              </a:avLst>
            </a:prstGeom>
            <a:solidFill>
              <a:schemeClr val="tx2"/>
            </a:solidFill>
            <a:ln w="635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4" name="Rectangle 13">
              <a:extLst>
                <a:ext uri="{FF2B5EF4-FFF2-40B4-BE49-F238E27FC236}">
                  <a16:creationId xmlns:a16="http://schemas.microsoft.com/office/drawing/2014/main" id="{D9A6E74C-5DAC-C3D2-6B20-CF955027EFCB}"/>
                </a:ext>
              </a:extLst>
            </p:cNvPr>
            <p:cNvSpPr/>
            <p:nvPr/>
          </p:nvSpPr>
          <p:spPr>
            <a:xfrm>
              <a:off x="8656348" y="2804161"/>
              <a:ext cx="2890943" cy="13792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4" name="TextBox 3">
              <a:extLst>
                <a:ext uri="{FF2B5EF4-FFF2-40B4-BE49-F238E27FC236}">
                  <a16:creationId xmlns:a16="http://schemas.microsoft.com/office/drawing/2014/main" id="{5CC50380-97EA-C19F-CD2C-A8A9675D599A}"/>
                </a:ext>
              </a:extLst>
            </p:cNvPr>
            <p:cNvSpPr txBox="1"/>
            <p:nvPr/>
          </p:nvSpPr>
          <p:spPr>
            <a:xfrm>
              <a:off x="8903814" y="1432622"/>
              <a:ext cx="2539292" cy="1304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algn="ctr" defTabSz="309563" hangingPunct="0">
                <a:spcBef>
                  <a:spcPts val="938"/>
                </a:spcBef>
                <a:defRPr/>
              </a:pPr>
              <a:r>
                <a:rPr lang="es-US" sz="1200" b="1" dirty="0">
                  <a:solidFill>
                    <a:srgbClr val="FFFFFF"/>
                  </a:solidFill>
                  <a:latin typeface="+mj-lt"/>
                  <a:ea typeface="+mj-lt"/>
                  <a:cs typeface="Tahoma"/>
                  <a:sym typeface="Tahoma"/>
                </a:rPr>
                <a:t>El plan médico de </a:t>
              </a:r>
              <a:r>
                <a:rPr lang="es-US" sz="1200" b="1" dirty="0" err="1">
                  <a:solidFill>
                    <a:srgbClr val="FFFFFF"/>
                  </a:solidFill>
                  <a:latin typeface="+mj-lt"/>
                  <a:ea typeface="+mj-lt"/>
                  <a:cs typeface="Tahoma"/>
                  <a:sym typeface="Tahoma"/>
                </a:rPr>
                <a:t>Surest</a:t>
              </a:r>
              <a:r>
                <a:rPr lang="es-US" sz="1200" b="1" dirty="0">
                  <a:solidFill>
                    <a:srgbClr val="FFFFFF"/>
                  </a:solidFill>
                  <a:latin typeface="+mj-lt"/>
                  <a:ea typeface="+mj-lt"/>
                  <a:cs typeface="Tahoma"/>
                  <a:sym typeface="Tahoma"/>
                </a:rPr>
                <a:t> ha ampliado </a:t>
              </a:r>
              <a:br>
                <a:rPr lang="es-US" sz="1200" b="1" dirty="0">
                  <a:solidFill>
                    <a:srgbClr val="FFFFFF"/>
                  </a:solidFill>
                  <a:latin typeface="+mj-lt"/>
                  <a:ea typeface="+mj-lt"/>
                  <a:cs typeface="Tahoma"/>
                  <a:sym typeface="Tahoma"/>
                </a:rPr>
              </a:br>
              <a:r>
                <a:rPr lang="es-US" sz="1200" b="1" dirty="0">
                  <a:solidFill>
                    <a:srgbClr val="FFFFFF"/>
                  </a:solidFill>
                  <a:latin typeface="+mj-lt"/>
                  <a:ea typeface="+mj-lt"/>
                  <a:cs typeface="Tahoma"/>
                  <a:sym typeface="Tahoma"/>
                </a:rPr>
                <a:t>la cobertura de atención virtual. </a:t>
              </a:r>
            </a:p>
          </p:txBody>
        </p:sp>
      </p:grpSp>
      <p:sp>
        <p:nvSpPr>
          <p:cNvPr id="7" name="TextBox 6">
            <a:extLst>
              <a:ext uri="{FF2B5EF4-FFF2-40B4-BE49-F238E27FC236}">
                <a16:creationId xmlns:a16="http://schemas.microsoft.com/office/drawing/2014/main" id="{D680F3D8-EB05-7F45-8DB4-3BCAD3A4EF65}"/>
              </a:ext>
            </a:extLst>
          </p:cNvPr>
          <p:cNvSpPr txBox="1"/>
          <p:nvPr/>
        </p:nvSpPr>
        <p:spPr>
          <a:xfrm>
            <a:off x="848969" y="4920533"/>
            <a:ext cx="5534512" cy="1441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309563" hangingPunct="0">
              <a:spcAft>
                <a:spcPts val="450"/>
              </a:spcAft>
              <a:defRPr/>
            </a:pPr>
            <a:r>
              <a:rPr lang="es-US" sz="1200" b="1" dirty="0">
                <a:solidFill>
                  <a:srgbClr val="6950C3"/>
                </a:solidFill>
                <a:latin typeface="Arial"/>
                <a:ea typeface="Arial"/>
                <a:cs typeface="Tahoma"/>
                <a:sym typeface="Tahoma"/>
              </a:rPr>
              <a:t>Cómodo: </a:t>
            </a:r>
            <a:r>
              <a:rPr lang="es-US" sz="1200" dirty="0">
                <a:solidFill>
                  <a:srgbClr val="000000"/>
                </a:solidFill>
                <a:latin typeface="Arial"/>
                <a:ea typeface="Arial"/>
                <a:cs typeface="Tahoma"/>
                <a:sym typeface="Tahoma"/>
              </a:rPr>
              <a:t>citas el mismo día.</a:t>
            </a:r>
          </a:p>
          <a:p>
            <a:pPr defTabSz="309563" hangingPunct="0">
              <a:spcAft>
                <a:spcPts val="450"/>
              </a:spcAft>
              <a:defRPr/>
            </a:pPr>
            <a:r>
              <a:rPr lang="es-US" sz="1200" b="1" dirty="0">
                <a:solidFill>
                  <a:srgbClr val="6950C3"/>
                </a:solidFill>
                <a:latin typeface="Arial"/>
                <a:ea typeface="Arial"/>
                <a:cs typeface="Tahoma"/>
                <a:sym typeface="Tahoma"/>
              </a:rPr>
              <a:t>Accesible: </a:t>
            </a:r>
            <a:r>
              <a:rPr lang="es-US" sz="1200" dirty="0">
                <a:solidFill>
                  <a:srgbClr val="000000"/>
                </a:solidFill>
                <a:latin typeface="Arial"/>
                <a:ea typeface="Arial"/>
                <a:cs typeface="Tahoma"/>
                <a:sym typeface="Tahoma"/>
              </a:rPr>
              <a:t>no es necesario conducir a una clínica. Consulte a un profesional médico desde la comodidad de su hogar (o donde quiera que esté).</a:t>
            </a:r>
          </a:p>
          <a:p>
            <a:pPr defTabSz="309563" hangingPunct="0">
              <a:spcAft>
                <a:spcPts val="450"/>
              </a:spcAft>
              <a:defRPr/>
            </a:pPr>
            <a:r>
              <a:rPr lang="es-US" sz="1200" b="1" dirty="0">
                <a:solidFill>
                  <a:srgbClr val="6950C3"/>
                </a:solidFill>
                <a:latin typeface="Arial"/>
                <a:ea typeface="Arial"/>
                <a:cs typeface="Tahoma"/>
                <a:sym typeface="Tahoma"/>
              </a:rPr>
              <a:t>Bajo (o sin) costo: </a:t>
            </a:r>
            <a:r>
              <a:rPr lang="es-US" sz="1200" dirty="0">
                <a:solidFill>
                  <a:srgbClr val="000000"/>
                </a:solidFill>
                <a:latin typeface="Arial"/>
                <a:ea typeface="Arial"/>
                <a:cs typeface="Tahoma"/>
                <a:sym typeface="Tahoma"/>
              </a:rPr>
              <a:t>la atención virtual suele ser baja o sin costo. No se salte </a:t>
            </a:r>
            <a:br>
              <a:rPr lang="es-US" sz="1200" dirty="0">
                <a:solidFill>
                  <a:srgbClr val="000000"/>
                </a:solidFill>
                <a:latin typeface="Arial"/>
                <a:ea typeface="Arial"/>
                <a:cs typeface="Tahoma"/>
                <a:sym typeface="Tahoma"/>
              </a:rPr>
            </a:br>
            <a:r>
              <a:rPr lang="es-US" sz="1200" dirty="0">
                <a:solidFill>
                  <a:srgbClr val="000000"/>
                </a:solidFill>
                <a:latin typeface="Arial"/>
                <a:ea typeface="Arial"/>
                <a:cs typeface="Tahoma"/>
                <a:sym typeface="Tahoma"/>
              </a:rPr>
              <a:t>la atención médica necesaria debido a costos desconocidos.</a:t>
            </a:r>
          </a:p>
          <a:p>
            <a:pPr defTabSz="309563" hangingPunct="0">
              <a:spcAft>
                <a:spcPts val="450"/>
              </a:spcAft>
              <a:defRPr/>
            </a:pPr>
            <a:r>
              <a:rPr lang="es-US" sz="1200" b="1" dirty="0">
                <a:solidFill>
                  <a:srgbClr val="6950C3"/>
                </a:solidFill>
                <a:latin typeface="Arial"/>
                <a:ea typeface="Arial"/>
                <a:cs typeface="Tahoma"/>
                <a:sym typeface="Tahoma"/>
              </a:rPr>
              <a:t>Diseñado para ser fácil de usar: </a:t>
            </a:r>
            <a:r>
              <a:rPr lang="es-US" sz="1200" dirty="0">
                <a:solidFill>
                  <a:srgbClr val="000000"/>
                </a:solidFill>
                <a:latin typeface="Arial"/>
                <a:ea typeface="Arial"/>
                <a:cs typeface="Tahoma"/>
                <a:sym typeface="Tahoma"/>
              </a:rPr>
              <a:t>la atención virtual es parte de su plan </a:t>
            </a:r>
            <a:r>
              <a:rPr lang="es-US" sz="1200" dirty="0" err="1">
                <a:solidFill>
                  <a:srgbClr val="000000"/>
                </a:solidFill>
                <a:latin typeface="Arial"/>
                <a:ea typeface="Arial"/>
                <a:cs typeface="Tahoma"/>
                <a:sym typeface="Tahoma"/>
              </a:rPr>
              <a:t>Surest</a:t>
            </a:r>
            <a:r>
              <a:rPr lang="es-US" sz="1200" dirty="0">
                <a:solidFill>
                  <a:srgbClr val="000000"/>
                </a:solidFill>
                <a:latin typeface="Arial"/>
                <a:ea typeface="Arial"/>
                <a:cs typeface="Tahoma"/>
                <a:sym typeface="Tahoma"/>
              </a:rPr>
              <a:t>.</a:t>
            </a:r>
          </a:p>
        </p:txBody>
      </p:sp>
      <p:sp>
        <p:nvSpPr>
          <p:cNvPr id="6" name="TextBox 5">
            <a:extLst>
              <a:ext uri="{FF2B5EF4-FFF2-40B4-BE49-F238E27FC236}">
                <a16:creationId xmlns:a16="http://schemas.microsoft.com/office/drawing/2014/main" id="{2A7123E8-6665-CBF8-7C23-65AB813FD6BF}"/>
              </a:ext>
            </a:extLst>
          </p:cNvPr>
          <p:cNvSpPr txBox="1"/>
          <p:nvPr/>
        </p:nvSpPr>
        <p:spPr>
          <a:xfrm>
            <a:off x="445635" y="1697010"/>
            <a:ext cx="3560718" cy="377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309563" hangingPunct="0">
              <a:spcBef>
                <a:spcPts val="938"/>
              </a:spcBef>
              <a:defRPr/>
            </a:pPr>
            <a:r>
              <a:rPr lang="es-US" sz="1200">
                <a:solidFill>
                  <a:srgbClr val="000000"/>
                </a:solidFill>
                <a:latin typeface="Arial"/>
                <a:ea typeface="Arial"/>
                <a:cs typeface="Tahoma"/>
                <a:sym typeface="Tahoma"/>
              </a:rPr>
              <a:t>Tres maneras fáciles de encontrar atención virtual</a:t>
            </a:r>
            <a:r>
              <a:rPr lang="es-US" sz="1200">
                <a:solidFill>
                  <a:srgbClr val="18122F"/>
                </a:solidFill>
                <a:latin typeface="Arial"/>
                <a:ea typeface="Arial"/>
                <a:cs typeface="Tahoma"/>
                <a:sym typeface="Tahoma"/>
              </a:rPr>
              <a:t>:</a:t>
            </a:r>
          </a:p>
        </p:txBody>
      </p:sp>
      <p:graphicFrame>
        <p:nvGraphicFramePr>
          <p:cNvPr id="13" name="Table 12">
            <a:extLst>
              <a:ext uri="{FF2B5EF4-FFF2-40B4-BE49-F238E27FC236}">
                <a16:creationId xmlns:a16="http://schemas.microsoft.com/office/drawing/2014/main" id="{3781F76E-730A-DC86-C11F-A7EDF4DCE731}"/>
              </a:ext>
            </a:extLst>
          </p:cNvPr>
          <p:cNvGraphicFramePr>
            <a:graphicFrameLocks noGrp="1"/>
          </p:cNvGraphicFramePr>
          <p:nvPr>
            <p:extLst>
              <p:ext uri="{D42A27DB-BD31-4B8C-83A1-F6EECF244321}">
                <p14:modId xmlns:p14="http://schemas.microsoft.com/office/powerpoint/2010/main" val="1990309902"/>
              </p:ext>
            </p:extLst>
          </p:nvPr>
        </p:nvGraphicFramePr>
        <p:xfrm>
          <a:off x="6737929" y="3185244"/>
          <a:ext cx="2063171" cy="2376000"/>
        </p:xfrm>
        <a:graphic>
          <a:graphicData uri="http://schemas.openxmlformats.org/drawingml/2006/table">
            <a:tbl>
              <a:tblPr firstRow="1" bandRow="1">
                <a:tableStyleId>{5C22544A-7EE6-4342-B048-85BDC9FD1C3A}</a:tableStyleId>
              </a:tblPr>
              <a:tblGrid>
                <a:gridCol w="2063171">
                  <a:extLst>
                    <a:ext uri="{9D8B030D-6E8A-4147-A177-3AD203B41FA5}">
                      <a16:colId xmlns:a16="http://schemas.microsoft.com/office/drawing/2014/main" val="1421696866"/>
                    </a:ext>
                  </a:extLst>
                </a:gridCol>
              </a:tblGrid>
              <a:tr h="1485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Atención primaria virtual</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82989999"/>
                  </a:ext>
                </a:extLst>
              </a:tr>
              <a:tr h="1485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a:solidFill>
                            <a:schemeClr val="accent1"/>
                          </a:solidFill>
                          <a:effectLst/>
                          <a:latin typeface="+mn-lt"/>
                        </a:rPr>
                        <a:t>Atención urgente y aguda virtual</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9171962"/>
                  </a:ext>
                </a:extLst>
              </a:tr>
              <a:tr h="2970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Atención de salud mental y salud conductual virtual</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22898520"/>
                  </a:ext>
                </a:extLst>
              </a:tr>
              <a:tr h="2970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Atención virtual a enfermedad </a:t>
                      </a:r>
                      <a:br>
                        <a:rPr lang="es-US" sz="800" b="1" dirty="0">
                          <a:solidFill>
                            <a:schemeClr val="accent1"/>
                          </a:solidFill>
                          <a:effectLst/>
                          <a:latin typeface="+mn-lt"/>
                        </a:rPr>
                      </a:br>
                      <a:r>
                        <a:rPr lang="es-US" sz="800" b="1" dirty="0">
                          <a:solidFill>
                            <a:schemeClr val="accent1"/>
                          </a:solidFill>
                          <a:effectLst/>
                          <a:latin typeface="+mn-lt"/>
                        </a:rPr>
                        <a:t>mental grave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5420928"/>
                  </a:ext>
                </a:extLst>
              </a:tr>
              <a:tr h="2970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Terapia intensiva virtual para </a:t>
                      </a:r>
                      <a:br>
                        <a:rPr lang="es-US" sz="800" b="1" dirty="0">
                          <a:solidFill>
                            <a:schemeClr val="accent1"/>
                          </a:solidFill>
                          <a:effectLst/>
                          <a:latin typeface="+mn-lt"/>
                        </a:rPr>
                      </a:br>
                      <a:r>
                        <a:rPr lang="es-US" sz="800" b="1" dirty="0">
                          <a:solidFill>
                            <a:schemeClr val="accent1"/>
                          </a:solidFill>
                          <a:effectLst/>
                          <a:latin typeface="+mn-lt"/>
                        </a:rPr>
                        <a:t>pacientes ambulatorios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30552327"/>
                  </a:ext>
                </a:extLst>
              </a:tr>
              <a:tr h="2970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Apoyo virtual para el consumo </a:t>
                      </a:r>
                      <a:br>
                        <a:rPr lang="es-US" sz="800" b="1" dirty="0">
                          <a:solidFill>
                            <a:schemeClr val="accent1"/>
                          </a:solidFill>
                          <a:effectLst/>
                          <a:latin typeface="+mn-lt"/>
                        </a:rPr>
                      </a:br>
                      <a:r>
                        <a:rPr lang="es-US" sz="800" b="1" dirty="0">
                          <a:solidFill>
                            <a:schemeClr val="accent1"/>
                          </a:solidFill>
                          <a:effectLst/>
                          <a:latin typeface="+mn-lt"/>
                        </a:rPr>
                        <a:t>de sustancias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41619615"/>
                  </a:ext>
                </a:extLst>
              </a:tr>
              <a:tr h="297000">
                <a:tc>
                  <a:txBody>
                    <a:bodyPr/>
                    <a:lstStyle/>
                    <a:p>
                      <a:pPr algn="ctr"/>
                      <a:r>
                        <a:rPr lang="es-US" sz="800" b="1" dirty="0">
                          <a:solidFill>
                            <a:schemeClr val="accent1"/>
                          </a:solidFill>
                          <a:effectLst/>
                          <a:latin typeface="+mn-lt"/>
                        </a:rPr>
                        <a:t>Apoyo virtual para trastornos </a:t>
                      </a:r>
                      <a:br>
                        <a:rPr lang="es-US" sz="800" b="1" dirty="0">
                          <a:solidFill>
                            <a:schemeClr val="accent1"/>
                          </a:solidFill>
                          <a:effectLst/>
                          <a:latin typeface="+mn-lt"/>
                        </a:rPr>
                      </a:br>
                      <a:r>
                        <a:rPr lang="es-US" sz="800" b="1" dirty="0">
                          <a:solidFill>
                            <a:schemeClr val="accent1"/>
                          </a:solidFill>
                          <a:effectLst/>
                          <a:latin typeface="+mn-lt"/>
                        </a:rPr>
                        <a:t>de la alimentación</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7005929"/>
                  </a:ext>
                </a:extLst>
              </a:tr>
              <a:tr h="1485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Terapia virtual de ejercicio</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8271533"/>
                  </a:ext>
                </a:extLst>
              </a:tr>
              <a:tr h="1485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Gastroenterología virtual</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31718859"/>
                  </a:ext>
                </a:extLst>
              </a:tr>
              <a:tr h="1485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Terapia virtual del habla</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89020792"/>
                  </a:ext>
                </a:extLst>
              </a:tr>
              <a:tr h="148500">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s-US" sz="800" b="1" dirty="0">
                          <a:solidFill>
                            <a:schemeClr val="accent1"/>
                          </a:solidFill>
                          <a:effectLst/>
                          <a:latin typeface="+mn-lt"/>
                        </a:rPr>
                        <a:t>Clínica virtual de migraña</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308376230"/>
                  </a:ext>
                </a:extLst>
              </a:tr>
            </a:tbl>
          </a:graphicData>
        </a:graphic>
      </p:graphicFrame>
      <p:pic>
        <p:nvPicPr>
          <p:cNvPr id="9" name="Picture 8" descr="A purple circle with a white cross&#10;&#10;Description automatically generated">
            <a:extLst>
              <a:ext uri="{FF2B5EF4-FFF2-40B4-BE49-F238E27FC236}">
                <a16:creationId xmlns:a16="http://schemas.microsoft.com/office/drawing/2014/main" id="{7BD216F9-63BB-7E92-51CD-8E44BD4A1264}"/>
              </a:ext>
            </a:extLst>
          </p:cNvPr>
          <p:cNvPicPr>
            <a:picLocks noChangeAspect="1"/>
          </p:cNvPicPr>
          <p:nvPr/>
        </p:nvPicPr>
        <p:blipFill>
          <a:blip r:embed="rId3"/>
          <a:stretch>
            <a:fillRect/>
          </a:stretch>
        </p:blipFill>
        <p:spPr>
          <a:xfrm>
            <a:off x="7467847" y="1649649"/>
            <a:ext cx="563439" cy="563439"/>
          </a:xfrm>
          <a:prstGeom prst="rect">
            <a:avLst/>
          </a:prstGeom>
        </p:spPr>
      </p:pic>
      <p:grpSp>
        <p:nvGrpSpPr>
          <p:cNvPr id="1074" name="Group 1073">
            <a:extLst>
              <a:ext uri="{FF2B5EF4-FFF2-40B4-BE49-F238E27FC236}">
                <a16:creationId xmlns:a16="http://schemas.microsoft.com/office/drawing/2014/main" id="{28009140-0A57-F1C4-4A0B-87BB54C70289}"/>
              </a:ext>
            </a:extLst>
          </p:cNvPr>
          <p:cNvGrpSpPr/>
          <p:nvPr/>
        </p:nvGrpSpPr>
        <p:grpSpPr>
          <a:xfrm>
            <a:off x="4505077" y="2267075"/>
            <a:ext cx="2016561" cy="2358847"/>
            <a:chOff x="5846757" y="1787618"/>
            <a:chExt cx="2283375" cy="2623941"/>
          </a:xfrm>
        </p:grpSpPr>
        <p:grpSp>
          <p:nvGrpSpPr>
            <p:cNvPr id="34" name="Group 33">
              <a:extLst>
                <a:ext uri="{FF2B5EF4-FFF2-40B4-BE49-F238E27FC236}">
                  <a16:creationId xmlns:a16="http://schemas.microsoft.com/office/drawing/2014/main" id="{6F920205-62E1-8B37-5270-4EB632EF885F}"/>
                </a:ext>
              </a:extLst>
            </p:cNvPr>
            <p:cNvGrpSpPr/>
            <p:nvPr/>
          </p:nvGrpSpPr>
          <p:grpSpPr>
            <a:xfrm>
              <a:off x="5846757" y="2161230"/>
              <a:ext cx="1171184" cy="1606385"/>
              <a:chOff x="5793216" y="3429000"/>
              <a:chExt cx="1171184" cy="1606385"/>
            </a:xfrm>
          </p:grpSpPr>
          <p:sp>
            <p:nvSpPr>
              <p:cNvPr id="32" name="Text Placeholder 15">
                <a:extLst>
                  <a:ext uri="{FF2B5EF4-FFF2-40B4-BE49-F238E27FC236}">
                    <a16:creationId xmlns:a16="http://schemas.microsoft.com/office/drawing/2014/main" id="{B5CC037F-2039-CA7F-E395-A228DF0F496E}"/>
                  </a:ext>
                </a:extLst>
              </p:cNvPr>
              <p:cNvSpPr txBox="1">
                <a:spLocks/>
              </p:cNvSpPr>
              <p:nvPr/>
            </p:nvSpPr>
            <p:spPr>
              <a:xfrm>
                <a:off x="5793216" y="3892385"/>
                <a:ext cx="1171184" cy="1143000"/>
              </a:xfrm>
              <a:prstGeom prst="rect">
                <a:avLst/>
              </a:prstGeom>
            </p:spPr>
            <p:txBody>
              <a:bodyPr/>
              <a:lstStyle>
                <a:lvl1pPr marL="0" marR="0" indent="0" algn="l" defTabSz="412750" rtl="0" eaLnBrk="1" latinLnBrk="0" hangingPunct="1">
                  <a:lnSpc>
                    <a:spcPct val="100000"/>
                  </a:lnSpc>
                  <a:spcBef>
                    <a:spcPts val="600"/>
                  </a:spcBef>
                  <a:spcAft>
                    <a:spcPts val="0"/>
                  </a:spcAft>
                  <a:buClrTx/>
                  <a:buSzPct val="75000"/>
                  <a:buFontTx/>
                  <a:buNone/>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1pPr>
                <a:lvl2pPr marL="463550"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2pPr>
                <a:lvl3pPr marL="741363" marR="0" indent="-1746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3pPr>
                <a:lvl4pPr marL="1146175"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4pPr>
                <a:lvl5pPr marL="1423988" marR="0" indent="-1619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5pPr>
                <a:lvl6pPr marL="1825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6pPr>
                <a:lvl7pPr marL="2143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7pPr>
                <a:lvl8pPr marL="2460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8pPr>
                <a:lvl9pPr marL="2778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9pPr>
              </a:lstStyle>
              <a:p>
                <a:pPr algn="r">
                  <a:defRPr/>
                </a:pPr>
                <a:r>
                  <a:rPr lang="es-US" sz="675" dirty="0">
                    <a:solidFill>
                      <a:srgbClr val="000000"/>
                    </a:solidFill>
                    <a:ea typeface=""/>
                  </a:rPr>
                  <a:t>Y cuando seleccione la atención virtual podrá ver a los proveedores de atención virtual disponibles </a:t>
                </a:r>
                <a:br>
                  <a:rPr lang="es-US" sz="675" dirty="0">
                    <a:solidFill>
                      <a:srgbClr val="000000"/>
                    </a:solidFill>
                    <a:ea typeface=""/>
                  </a:rPr>
                </a:br>
                <a:r>
                  <a:rPr lang="es-US" sz="675" dirty="0">
                    <a:solidFill>
                      <a:srgbClr val="000000"/>
                    </a:solidFill>
                    <a:ea typeface=""/>
                  </a:rPr>
                  <a:t>para usted.</a:t>
                </a:r>
              </a:p>
            </p:txBody>
          </p:sp>
          <p:sp>
            <p:nvSpPr>
              <p:cNvPr id="33" name="Oval 32">
                <a:extLst>
                  <a:ext uri="{FF2B5EF4-FFF2-40B4-BE49-F238E27FC236}">
                    <a16:creationId xmlns:a16="http://schemas.microsoft.com/office/drawing/2014/main" id="{CAFDAA33-EAF7-A63D-D782-1848EBC627A2}"/>
                  </a:ext>
                </a:extLst>
              </p:cNvPr>
              <p:cNvSpPr/>
              <p:nvPr/>
            </p:nvSpPr>
            <p:spPr>
              <a:xfrm>
                <a:off x="6212847" y="3429000"/>
                <a:ext cx="344465" cy="344465"/>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68580" numCol="1" spcCol="38100" rtlCol="0" anchor="ctr">
                <a:noAutofit/>
              </a:bodyPr>
              <a:lstStyle/>
              <a:p>
                <a:pPr algn="ctr" defTabSz="619125" hangingPunct="0">
                  <a:defRPr/>
                </a:pPr>
                <a:r>
                  <a:rPr lang="es-US" sz="1200" b="1">
                    <a:solidFill>
                      <a:srgbClr val="D73130">
                        <a:hueOff val="1800000"/>
                        <a:satOff val="93694"/>
                        <a:lumOff val="86274"/>
                      </a:srgbClr>
                    </a:solidFill>
                    <a:latin typeface="Georgia"/>
                    <a:ea typeface="Georgia"/>
                    <a:cs typeface="Tahoma"/>
                    <a:sym typeface="Tahoma"/>
                  </a:rPr>
                  <a:t>3</a:t>
                </a:r>
              </a:p>
            </p:txBody>
          </p:sp>
        </p:grpSp>
        <p:grpSp>
          <p:nvGrpSpPr>
            <p:cNvPr id="1029" name="Group 1028">
              <a:extLst>
                <a:ext uri="{FF2B5EF4-FFF2-40B4-BE49-F238E27FC236}">
                  <a16:creationId xmlns:a16="http://schemas.microsoft.com/office/drawing/2014/main" id="{E061BEAB-FADA-8613-25DA-2407825C86EA}"/>
                </a:ext>
              </a:extLst>
            </p:cNvPr>
            <p:cNvGrpSpPr/>
            <p:nvPr/>
          </p:nvGrpSpPr>
          <p:grpSpPr>
            <a:xfrm>
              <a:off x="6907636" y="1787618"/>
              <a:ext cx="1222496" cy="2623941"/>
              <a:chOff x="1319213" y="1724026"/>
              <a:chExt cx="1752878" cy="3762346"/>
            </a:xfrm>
          </p:grpSpPr>
          <p:grpSp>
            <p:nvGrpSpPr>
              <p:cNvPr id="1031" name="Group 1030">
                <a:extLst>
                  <a:ext uri="{FF2B5EF4-FFF2-40B4-BE49-F238E27FC236}">
                    <a16:creationId xmlns:a16="http://schemas.microsoft.com/office/drawing/2014/main" id="{452A2D2B-CFA0-A3EC-A15D-BE323F9438B6}"/>
                  </a:ext>
                </a:extLst>
              </p:cNvPr>
              <p:cNvGrpSpPr/>
              <p:nvPr/>
            </p:nvGrpSpPr>
            <p:grpSpPr>
              <a:xfrm>
                <a:off x="1319213" y="1724026"/>
                <a:ext cx="1752878" cy="195262"/>
                <a:chOff x="1319213" y="1724026"/>
                <a:chExt cx="1752878" cy="195262"/>
              </a:xfrm>
              <a:solidFill>
                <a:srgbClr val="F9F9F9"/>
              </a:solidFill>
            </p:grpSpPr>
            <p:sp>
              <p:nvSpPr>
                <p:cNvPr id="1045" name="Rounded Rectangle 1044">
                  <a:extLst>
                    <a:ext uri="{FF2B5EF4-FFF2-40B4-BE49-F238E27FC236}">
                      <a16:creationId xmlns:a16="http://schemas.microsoft.com/office/drawing/2014/main" id="{65EC99EA-1B5D-9989-5A70-48F274A2EFF6}"/>
                    </a:ext>
                  </a:extLst>
                </p:cNvPr>
                <p:cNvSpPr/>
                <p:nvPr/>
              </p:nvSpPr>
              <p:spPr>
                <a:xfrm>
                  <a:off x="1395413" y="1724026"/>
                  <a:ext cx="1643062"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46" name="Rounded Rectangle 1045">
                  <a:extLst>
                    <a:ext uri="{FF2B5EF4-FFF2-40B4-BE49-F238E27FC236}">
                      <a16:creationId xmlns:a16="http://schemas.microsoft.com/office/drawing/2014/main" id="{2509DAE5-83C9-645A-EED3-7C7FCD6AD16D}"/>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nvGrpSpPr>
              <p:cNvPr id="1035" name="Group 1034">
                <a:extLst>
                  <a:ext uri="{FF2B5EF4-FFF2-40B4-BE49-F238E27FC236}">
                    <a16:creationId xmlns:a16="http://schemas.microsoft.com/office/drawing/2014/main" id="{A155EDB0-C094-9F95-83FB-84771E6AE091}"/>
                  </a:ext>
                </a:extLst>
              </p:cNvPr>
              <p:cNvGrpSpPr/>
              <p:nvPr/>
            </p:nvGrpSpPr>
            <p:grpSpPr>
              <a:xfrm rot="10800000">
                <a:off x="1319213" y="5291110"/>
                <a:ext cx="1752878" cy="195262"/>
                <a:chOff x="1319213" y="1724026"/>
                <a:chExt cx="1752878" cy="195262"/>
              </a:xfrm>
              <a:solidFill>
                <a:srgbClr val="F9F9F9"/>
              </a:solidFill>
            </p:grpSpPr>
            <p:sp>
              <p:nvSpPr>
                <p:cNvPr id="1043" name="Rounded Rectangle 1042">
                  <a:extLst>
                    <a:ext uri="{FF2B5EF4-FFF2-40B4-BE49-F238E27FC236}">
                      <a16:creationId xmlns:a16="http://schemas.microsoft.com/office/drawing/2014/main" id="{376B3059-3F88-8827-DAC3-C5C47FCAE35A}"/>
                    </a:ext>
                  </a:extLst>
                </p:cNvPr>
                <p:cNvSpPr/>
                <p:nvPr/>
              </p:nvSpPr>
              <p:spPr>
                <a:xfrm>
                  <a:off x="1395413" y="1724026"/>
                  <a:ext cx="1595437"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44" name="Rounded Rectangle 1043">
                  <a:extLst>
                    <a:ext uri="{FF2B5EF4-FFF2-40B4-BE49-F238E27FC236}">
                      <a16:creationId xmlns:a16="http://schemas.microsoft.com/office/drawing/2014/main" id="{93CF0F6C-77CB-8B16-94F5-5AFC4A71A413}"/>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grpSp>
      <p:grpSp>
        <p:nvGrpSpPr>
          <p:cNvPr id="1072" name="Group 1071">
            <a:extLst>
              <a:ext uri="{FF2B5EF4-FFF2-40B4-BE49-F238E27FC236}">
                <a16:creationId xmlns:a16="http://schemas.microsoft.com/office/drawing/2014/main" id="{2EFAAE3B-A7C2-9D95-89FA-591DF6179F44}"/>
              </a:ext>
            </a:extLst>
          </p:cNvPr>
          <p:cNvGrpSpPr/>
          <p:nvPr/>
        </p:nvGrpSpPr>
        <p:grpSpPr>
          <a:xfrm>
            <a:off x="63323" y="2250943"/>
            <a:ext cx="2254843" cy="2384050"/>
            <a:chOff x="226882" y="1787618"/>
            <a:chExt cx="2553185" cy="2651977"/>
          </a:xfrm>
        </p:grpSpPr>
        <p:grpSp>
          <p:nvGrpSpPr>
            <p:cNvPr id="36" name="Group 35">
              <a:extLst>
                <a:ext uri="{FF2B5EF4-FFF2-40B4-BE49-F238E27FC236}">
                  <a16:creationId xmlns:a16="http://schemas.microsoft.com/office/drawing/2014/main" id="{5BF42262-E22D-870F-B815-AAAC0589630E}"/>
                </a:ext>
              </a:extLst>
            </p:cNvPr>
            <p:cNvGrpSpPr/>
            <p:nvPr/>
          </p:nvGrpSpPr>
          <p:grpSpPr>
            <a:xfrm>
              <a:off x="226882" y="2138018"/>
              <a:ext cx="1222495" cy="1782092"/>
              <a:chOff x="209746" y="3536384"/>
              <a:chExt cx="1222495" cy="1782092"/>
            </a:xfrm>
          </p:grpSpPr>
          <p:sp>
            <p:nvSpPr>
              <p:cNvPr id="28" name="Text Placeholder 15">
                <a:extLst>
                  <a:ext uri="{FF2B5EF4-FFF2-40B4-BE49-F238E27FC236}">
                    <a16:creationId xmlns:a16="http://schemas.microsoft.com/office/drawing/2014/main" id="{CB7D9824-8170-BF33-DC4F-44386D962A64}"/>
                  </a:ext>
                </a:extLst>
              </p:cNvPr>
              <p:cNvSpPr txBox="1">
                <a:spLocks/>
              </p:cNvSpPr>
              <p:nvPr/>
            </p:nvSpPr>
            <p:spPr>
              <a:xfrm>
                <a:off x="209746" y="3933458"/>
                <a:ext cx="1222495" cy="1385018"/>
              </a:xfrm>
              <a:prstGeom prst="rect">
                <a:avLst/>
              </a:prstGeom>
            </p:spPr>
            <p:txBody>
              <a:bodyPr/>
              <a:lstStyle>
                <a:lvl1pPr marL="0" marR="0" indent="0" algn="l" defTabSz="412750" rtl="0" eaLnBrk="1" latinLnBrk="0" hangingPunct="1">
                  <a:lnSpc>
                    <a:spcPct val="100000"/>
                  </a:lnSpc>
                  <a:spcBef>
                    <a:spcPts val="600"/>
                  </a:spcBef>
                  <a:spcAft>
                    <a:spcPts val="0"/>
                  </a:spcAft>
                  <a:buClrTx/>
                  <a:buSzPct val="75000"/>
                  <a:buFontTx/>
                  <a:buNone/>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1pPr>
                <a:lvl2pPr marL="463550"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2pPr>
                <a:lvl3pPr marL="741363" marR="0" indent="-1746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3pPr>
                <a:lvl4pPr marL="1146175"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4pPr>
                <a:lvl5pPr marL="1423988" marR="0" indent="-1619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5pPr>
                <a:lvl6pPr marL="1825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6pPr>
                <a:lvl7pPr marL="2143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7pPr>
                <a:lvl8pPr marL="2460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8pPr>
                <a:lvl9pPr marL="2778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9pPr>
              </a:lstStyle>
              <a:p>
                <a:pPr algn="r" defTabSz="309563">
                  <a:spcBef>
                    <a:spcPts val="450"/>
                  </a:spcBef>
                  <a:defRPr/>
                </a:pPr>
                <a:r>
                  <a:rPr lang="es-US" sz="675" dirty="0">
                    <a:solidFill>
                      <a:srgbClr val="000000"/>
                    </a:solidFill>
                    <a:ea typeface=""/>
                  </a:rPr>
                  <a:t>Busque en la aplicación o en el </a:t>
                </a:r>
                <a:br>
                  <a:rPr lang="es-US" sz="675" dirty="0">
                    <a:solidFill>
                      <a:srgbClr val="000000"/>
                    </a:solidFill>
                    <a:ea typeface=""/>
                  </a:rPr>
                </a:br>
                <a:r>
                  <a:rPr lang="es-US" sz="675" dirty="0">
                    <a:solidFill>
                      <a:srgbClr val="000000"/>
                    </a:solidFill>
                    <a:ea typeface=""/>
                  </a:rPr>
                  <a:t>sitio web una </a:t>
                </a:r>
                <a:br>
                  <a:rPr lang="es-US" sz="675" dirty="0">
                    <a:solidFill>
                      <a:srgbClr val="000000"/>
                    </a:solidFill>
                    <a:ea typeface=""/>
                  </a:rPr>
                </a:br>
                <a:r>
                  <a:rPr lang="es-US" sz="675" dirty="0">
                    <a:solidFill>
                      <a:srgbClr val="000000"/>
                    </a:solidFill>
                    <a:ea typeface=""/>
                  </a:rPr>
                  <a:t>afección, proveedor </a:t>
                </a:r>
                <a:br>
                  <a:rPr lang="es-US" sz="675" dirty="0">
                    <a:solidFill>
                      <a:srgbClr val="000000"/>
                    </a:solidFill>
                    <a:ea typeface=""/>
                  </a:rPr>
                </a:br>
                <a:r>
                  <a:rPr lang="es-US" sz="675" dirty="0">
                    <a:solidFill>
                      <a:srgbClr val="000000"/>
                    </a:solidFill>
                    <a:ea typeface=""/>
                  </a:rPr>
                  <a:t>o tratamiento y consulte una opción para atención virtual. </a:t>
                </a:r>
                <a:br>
                  <a:rPr lang="es-US" sz="675" dirty="0">
                    <a:solidFill>
                      <a:srgbClr val="000000"/>
                    </a:solidFill>
                    <a:ea typeface=""/>
                  </a:rPr>
                </a:br>
                <a:r>
                  <a:rPr lang="es-US" sz="675" dirty="0">
                    <a:solidFill>
                      <a:srgbClr val="000000"/>
                    </a:solidFill>
                    <a:ea typeface=""/>
                  </a:rPr>
                  <a:t>Es parte de la experiencia </a:t>
                </a:r>
                <a:br>
                  <a:rPr lang="es-US" sz="675" dirty="0">
                    <a:solidFill>
                      <a:srgbClr val="000000"/>
                    </a:solidFill>
                    <a:ea typeface=""/>
                  </a:rPr>
                </a:br>
                <a:r>
                  <a:rPr lang="es-US" sz="675" dirty="0">
                    <a:solidFill>
                      <a:srgbClr val="000000"/>
                    </a:solidFill>
                    <a:ea typeface=""/>
                  </a:rPr>
                  <a:t>de búsqueda. </a:t>
                </a:r>
              </a:p>
              <a:p>
                <a:pPr defTabSz="309563">
                  <a:spcBef>
                    <a:spcPts val="450"/>
                  </a:spcBef>
                  <a:defRPr/>
                </a:pPr>
                <a:endParaRPr lang="en-US" sz="600" kern="0" dirty="0">
                  <a:solidFill>
                    <a:srgbClr val="000000"/>
                  </a:solidFill>
                  <a:ea typeface="Tahoma"/>
                </a:endParaRPr>
              </a:p>
            </p:txBody>
          </p:sp>
          <p:sp>
            <p:nvSpPr>
              <p:cNvPr id="29" name="Oval 28">
                <a:extLst>
                  <a:ext uri="{FF2B5EF4-FFF2-40B4-BE49-F238E27FC236}">
                    <a16:creationId xmlns:a16="http://schemas.microsoft.com/office/drawing/2014/main" id="{D2AFD146-8CF3-D239-48B6-781017100474}"/>
                  </a:ext>
                </a:extLst>
              </p:cNvPr>
              <p:cNvSpPr/>
              <p:nvPr/>
            </p:nvSpPr>
            <p:spPr>
              <a:xfrm>
                <a:off x="712413" y="3536384"/>
                <a:ext cx="344465" cy="344465"/>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34290" numCol="1" spcCol="38100" rtlCol="0" anchor="ctr">
                <a:noAutofit/>
              </a:bodyPr>
              <a:lstStyle/>
              <a:p>
                <a:pPr algn="ctr" defTabSz="619125" hangingPunct="0">
                  <a:defRPr/>
                </a:pPr>
                <a:r>
                  <a:rPr lang="es-US" sz="1200" b="1">
                    <a:solidFill>
                      <a:srgbClr val="D73130">
                        <a:hueOff val="1800000"/>
                        <a:satOff val="93694"/>
                        <a:lumOff val="86274"/>
                      </a:srgbClr>
                    </a:solidFill>
                    <a:latin typeface="Georgia"/>
                    <a:ea typeface="Georgia"/>
                    <a:cs typeface="Tahoma"/>
                    <a:sym typeface="Tahoma"/>
                  </a:rPr>
                  <a:t>1</a:t>
                </a:r>
              </a:p>
            </p:txBody>
          </p:sp>
        </p:grpSp>
        <p:grpSp>
          <p:nvGrpSpPr>
            <p:cNvPr id="1047" name="Group 1046">
              <a:extLst>
                <a:ext uri="{FF2B5EF4-FFF2-40B4-BE49-F238E27FC236}">
                  <a16:creationId xmlns:a16="http://schemas.microsoft.com/office/drawing/2014/main" id="{74CA3251-0644-5493-167B-47A480E96CF4}"/>
                </a:ext>
              </a:extLst>
            </p:cNvPr>
            <p:cNvGrpSpPr/>
            <p:nvPr/>
          </p:nvGrpSpPr>
          <p:grpSpPr>
            <a:xfrm>
              <a:off x="1551890" y="1787618"/>
              <a:ext cx="1228177" cy="2651977"/>
              <a:chOff x="1311064" y="1698295"/>
              <a:chExt cx="1761026" cy="3802545"/>
            </a:xfrm>
          </p:grpSpPr>
          <p:pic>
            <p:nvPicPr>
              <p:cNvPr id="1049" name="Picture 1048" descr="A screenshot of a phone&#10;&#10;Description automatically generated">
                <a:extLst>
                  <a:ext uri="{FF2B5EF4-FFF2-40B4-BE49-F238E27FC236}">
                    <a16:creationId xmlns:a16="http://schemas.microsoft.com/office/drawing/2014/main" id="{86FA0C4B-40B8-E620-5C5F-F1222F767909}"/>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radius="6"/>
                        </a14:imgEffect>
                      </a14:imgLayer>
                    </a14:imgProps>
                  </a:ext>
                </a:extLst>
              </a:blip>
              <a:srcRect l="1229" t="1668"/>
              <a:stretch/>
            </p:blipFill>
            <p:spPr>
              <a:xfrm>
                <a:off x="1319212" y="1724025"/>
                <a:ext cx="1752878" cy="3776815"/>
              </a:xfrm>
              <a:prstGeom prst="roundRect">
                <a:avLst>
                  <a:gd name="adj" fmla="val 8616"/>
                </a:avLst>
              </a:prstGeom>
            </p:spPr>
          </p:pic>
          <p:pic>
            <p:nvPicPr>
              <p:cNvPr id="1050" name="Picture 1049" descr="A screenshot of a phone&#10;&#10;Description automatically generated">
                <a:extLst>
                  <a:ext uri="{FF2B5EF4-FFF2-40B4-BE49-F238E27FC236}">
                    <a16:creationId xmlns:a16="http://schemas.microsoft.com/office/drawing/2014/main" id="{58361E5E-052B-D5CC-A360-197F814294CB}"/>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radius="0"/>
                        </a14:imgEffect>
                      </a14:imgLayer>
                    </a14:imgProps>
                  </a:ext>
                </a:extLst>
              </a:blip>
              <a:srcRect l="6934" t="39239" r="17925" b="37450"/>
              <a:stretch/>
            </p:blipFill>
            <p:spPr>
              <a:xfrm>
                <a:off x="1419225" y="3167064"/>
                <a:ext cx="1333500" cy="895350"/>
              </a:xfrm>
              <a:prstGeom prst="roundRect">
                <a:avLst>
                  <a:gd name="adj" fmla="val 4762"/>
                </a:avLst>
              </a:prstGeom>
              <a:ln w="28575">
                <a:solidFill>
                  <a:schemeClr val="accent1"/>
                </a:solidFill>
              </a:ln>
            </p:spPr>
          </p:pic>
          <p:grpSp>
            <p:nvGrpSpPr>
              <p:cNvPr id="1051" name="Group 1050">
                <a:extLst>
                  <a:ext uri="{FF2B5EF4-FFF2-40B4-BE49-F238E27FC236}">
                    <a16:creationId xmlns:a16="http://schemas.microsoft.com/office/drawing/2014/main" id="{A16AA990-A446-93B5-3443-A349FB33A00E}"/>
                  </a:ext>
                </a:extLst>
              </p:cNvPr>
              <p:cNvGrpSpPr/>
              <p:nvPr/>
            </p:nvGrpSpPr>
            <p:grpSpPr>
              <a:xfrm>
                <a:off x="1311064" y="1698295"/>
                <a:ext cx="1752878" cy="3762346"/>
                <a:chOff x="1319213" y="1724026"/>
                <a:chExt cx="1752878" cy="3762346"/>
              </a:xfrm>
            </p:grpSpPr>
            <p:grpSp>
              <p:nvGrpSpPr>
                <p:cNvPr id="1052" name="Group 1051">
                  <a:extLst>
                    <a:ext uri="{FF2B5EF4-FFF2-40B4-BE49-F238E27FC236}">
                      <a16:creationId xmlns:a16="http://schemas.microsoft.com/office/drawing/2014/main" id="{B0AF6EF0-1B9F-65E5-34BC-19020E3ADF37}"/>
                    </a:ext>
                  </a:extLst>
                </p:cNvPr>
                <p:cNvGrpSpPr/>
                <p:nvPr/>
              </p:nvGrpSpPr>
              <p:grpSpPr>
                <a:xfrm>
                  <a:off x="1319213" y="1724026"/>
                  <a:ext cx="1752878" cy="195262"/>
                  <a:chOff x="1319213" y="1724026"/>
                  <a:chExt cx="1752878" cy="195262"/>
                </a:xfrm>
                <a:solidFill>
                  <a:srgbClr val="F9F9F9"/>
                </a:solidFill>
              </p:grpSpPr>
              <p:sp>
                <p:nvSpPr>
                  <p:cNvPr id="1058" name="Rounded Rectangle 1057">
                    <a:extLst>
                      <a:ext uri="{FF2B5EF4-FFF2-40B4-BE49-F238E27FC236}">
                        <a16:creationId xmlns:a16="http://schemas.microsoft.com/office/drawing/2014/main" id="{76A50C14-8EA2-52E2-F216-542059E68934}"/>
                      </a:ext>
                    </a:extLst>
                  </p:cNvPr>
                  <p:cNvSpPr/>
                  <p:nvPr/>
                </p:nvSpPr>
                <p:spPr>
                  <a:xfrm>
                    <a:off x="1395413" y="1724026"/>
                    <a:ext cx="1643062"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59" name="Rounded Rectangle 1058">
                    <a:extLst>
                      <a:ext uri="{FF2B5EF4-FFF2-40B4-BE49-F238E27FC236}">
                        <a16:creationId xmlns:a16="http://schemas.microsoft.com/office/drawing/2014/main" id="{E1CAB4E0-6886-EBAA-6A30-18467D3FC372}"/>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nvGrpSpPr>
                <p:cNvPr id="1053" name="Group 1052">
                  <a:extLst>
                    <a:ext uri="{FF2B5EF4-FFF2-40B4-BE49-F238E27FC236}">
                      <a16:creationId xmlns:a16="http://schemas.microsoft.com/office/drawing/2014/main" id="{CAC172E2-2FC2-26B5-01EE-42698F7F2507}"/>
                    </a:ext>
                  </a:extLst>
                </p:cNvPr>
                <p:cNvGrpSpPr/>
                <p:nvPr/>
              </p:nvGrpSpPr>
              <p:grpSpPr>
                <a:xfrm rot="10800000">
                  <a:off x="1319213" y="5291110"/>
                  <a:ext cx="1752878" cy="195262"/>
                  <a:chOff x="1319213" y="1724026"/>
                  <a:chExt cx="1752878" cy="195262"/>
                </a:xfrm>
                <a:solidFill>
                  <a:srgbClr val="F9F9F9"/>
                </a:solidFill>
              </p:grpSpPr>
              <p:sp>
                <p:nvSpPr>
                  <p:cNvPr id="1056" name="Rounded Rectangle 1055">
                    <a:extLst>
                      <a:ext uri="{FF2B5EF4-FFF2-40B4-BE49-F238E27FC236}">
                        <a16:creationId xmlns:a16="http://schemas.microsoft.com/office/drawing/2014/main" id="{5547E152-4CD0-DF25-549F-7AB1674E9C42}"/>
                      </a:ext>
                    </a:extLst>
                  </p:cNvPr>
                  <p:cNvSpPr/>
                  <p:nvPr/>
                </p:nvSpPr>
                <p:spPr>
                  <a:xfrm>
                    <a:off x="1395413" y="1724026"/>
                    <a:ext cx="1595437"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57" name="Rounded Rectangle 1056">
                    <a:extLst>
                      <a:ext uri="{FF2B5EF4-FFF2-40B4-BE49-F238E27FC236}">
                        <a16:creationId xmlns:a16="http://schemas.microsoft.com/office/drawing/2014/main" id="{228D8EA7-E0E4-8E71-580A-B90340CFA429}"/>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pic>
            <p:nvPicPr>
              <p:cNvPr id="12" name="Picture 11" descr="A screenshot of a phone&#10;&#10;Description automatically generated">
                <a:extLst>
                  <a:ext uri="{FF2B5EF4-FFF2-40B4-BE49-F238E27FC236}">
                    <a16:creationId xmlns:a16="http://schemas.microsoft.com/office/drawing/2014/main" id="{2CB829BD-14B1-2264-AB0C-AA664F5F883C}"/>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radius="0"/>
                        </a14:imgEffect>
                      </a14:imgLayer>
                    </a14:imgProps>
                  </a:ext>
                </a:extLst>
              </a:blip>
              <a:srcRect l="34590" t="40304" r="38261" b="56852"/>
              <a:stretch/>
            </p:blipFill>
            <p:spPr>
              <a:xfrm>
                <a:off x="1713862" y="3209134"/>
                <a:ext cx="481789" cy="109260"/>
              </a:xfrm>
              <a:prstGeom prst="roundRect">
                <a:avLst>
                  <a:gd name="adj" fmla="val 4762"/>
                </a:avLst>
              </a:prstGeom>
              <a:ln w="28575">
                <a:noFill/>
              </a:ln>
            </p:spPr>
          </p:pic>
        </p:grpSp>
      </p:grpSp>
      <p:grpSp>
        <p:nvGrpSpPr>
          <p:cNvPr id="25" name="Group 24">
            <a:extLst>
              <a:ext uri="{FF2B5EF4-FFF2-40B4-BE49-F238E27FC236}">
                <a16:creationId xmlns:a16="http://schemas.microsoft.com/office/drawing/2014/main" id="{1E4811C0-385E-73B2-D8F4-DA11BF48C461}"/>
              </a:ext>
            </a:extLst>
          </p:cNvPr>
          <p:cNvGrpSpPr/>
          <p:nvPr/>
        </p:nvGrpSpPr>
        <p:grpSpPr>
          <a:xfrm>
            <a:off x="5534726" y="2160758"/>
            <a:ext cx="1171469" cy="2465164"/>
            <a:chOff x="4337203" y="1729140"/>
            <a:chExt cx="1326468" cy="2742206"/>
          </a:xfrm>
        </p:grpSpPr>
        <p:grpSp>
          <p:nvGrpSpPr>
            <p:cNvPr id="39" name="Group 38">
              <a:extLst>
                <a:ext uri="{FF2B5EF4-FFF2-40B4-BE49-F238E27FC236}">
                  <a16:creationId xmlns:a16="http://schemas.microsoft.com/office/drawing/2014/main" id="{D42A3BFF-9E36-B11A-1D5F-91040B50A2C0}"/>
                </a:ext>
              </a:extLst>
            </p:cNvPr>
            <p:cNvGrpSpPr/>
            <p:nvPr/>
          </p:nvGrpSpPr>
          <p:grpSpPr>
            <a:xfrm>
              <a:off x="4337203" y="1729140"/>
              <a:ext cx="1326462" cy="2742206"/>
              <a:chOff x="3586683" y="1593851"/>
              <a:chExt cx="1901952" cy="3931920"/>
            </a:xfrm>
          </p:grpSpPr>
          <p:pic>
            <p:nvPicPr>
              <p:cNvPr id="41" name="Picture 40" descr="A screenshot of a phone&#10;&#10;Description automatically generated">
                <a:extLst>
                  <a:ext uri="{FF2B5EF4-FFF2-40B4-BE49-F238E27FC236}">
                    <a16:creationId xmlns:a16="http://schemas.microsoft.com/office/drawing/2014/main" id="{E43C6CB4-1078-8E97-5BFB-FFCA63E37D9F}"/>
                  </a:ext>
                </a:extLst>
              </p:cNvPr>
              <p:cNvPicPr>
                <a:picLocks noChangeAspect="1"/>
              </p:cNvPicPr>
              <p:nvPr/>
            </p:nvPicPr>
            <p:blipFill rotWithShape="1">
              <a:blip r:embed="rId8"/>
              <a:srcRect l="-1" r="2458" b="1583"/>
              <a:stretch/>
            </p:blipFill>
            <p:spPr>
              <a:xfrm>
                <a:off x="3683884" y="1659972"/>
                <a:ext cx="1731079" cy="3780075"/>
              </a:xfrm>
              <a:prstGeom prst="roundRect">
                <a:avLst>
                  <a:gd name="adj" fmla="val 10495"/>
                </a:avLst>
              </a:prstGeom>
            </p:spPr>
          </p:pic>
          <p:grpSp>
            <p:nvGrpSpPr>
              <p:cNvPr id="42" name="Group 41">
                <a:extLst>
                  <a:ext uri="{FF2B5EF4-FFF2-40B4-BE49-F238E27FC236}">
                    <a16:creationId xmlns:a16="http://schemas.microsoft.com/office/drawing/2014/main" id="{F192AA2F-A4F6-6B1D-58B7-3B37320A0C9E}"/>
                  </a:ext>
                </a:extLst>
              </p:cNvPr>
              <p:cNvGrpSpPr/>
              <p:nvPr/>
            </p:nvGrpSpPr>
            <p:grpSpPr>
              <a:xfrm>
                <a:off x="3586683" y="1593851"/>
                <a:ext cx="1901952" cy="3931920"/>
                <a:chOff x="4831478" y="1593851"/>
                <a:chExt cx="1901952" cy="3931920"/>
              </a:xfrm>
            </p:grpSpPr>
            <p:grpSp>
              <p:nvGrpSpPr>
                <p:cNvPr id="43" name="Group 42">
                  <a:extLst>
                    <a:ext uri="{FF2B5EF4-FFF2-40B4-BE49-F238E27FC236}">
                      <a16:creationId xmlns:a16="http://schemas.microsoft.com/office/drawing/2014/main" id="{2CFC86FF-B2F8-D8E9-402D-D94803D29569}"/>
                    </a:ext>
                  </a:extLst>
                </p:cNvPr>
                <p:cNvGrpSpPr/>
                <p:nvPr/>
              </p:nvGrpSpPr>
              <p:grpSpPr>
                <a:xfrm>
                  <a:off x="4908139" y="1677701"/>
                  <a:ext cx="1752878" cy="195262"/>
                  <a:chOff x="1319213" y="1724026"/>
                  <a:chExt cx="1752878" cy="195262"/>
                </a:xfrm>
                <a:solidFill>
                  <a:srgbClr val="F9F9F9"/>
                </a:solidFill>
              </p:grpSpPr>
              <p:sp>
                <p:nvSpPr>
                  <p:cNvPr id="48" name="Rounded Rectangle 1069">
                    <a:extLst>
                      <a:ext uri="{FF2B5EF4-FFF2-40B4-BE49-F238E27FC236}">
                        <a16:creationId xmlns:a16="http://schemas.microsoft.com/office/drawing/2014/main" id="{10454556-1F5B-8B75-4D1E-0FE02CE0DF5D}"/>
                      </a:ext>
                    </a:extLst>
                  </p:cNvPr>
                  <p:cNvSpPr/>
                  <p:nvPr/>
                </p:nvSpPr>
                <p:spPr>
                  <a:xfrm>
                    <a:off x="1395413" y="1724026"/>
                    <a:ext cx="1643062"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49" name="Rounded Rectangle 1070">
                    <a:extLst>
                      <a:ext uri="{FF2B5EF4-FFF2-40B4-BE49-F238E27FC236}">
                        <a16:creationId xmlns:a16="http://schemas.microsoft.com/office/drawing/2014/main" id="{1DC37C33-6CBA-36FC-6DA3-80AA538E1F7E}"/>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nvGrpSpPr>
                <p:cNvPr id="44" name="Group 43">
                  <a:extLst>
                    <a:ext uri="{FF2B5EF4-FFF2-40B4-BE49-F238E27FC236}">
                      <a16:creationId xmlns:a16="http://schemas.microsoft.com/office/drawing/2014/main" id="{9E226153-5D15-B244-65BB-DD9B0C7D28B1}"/>
                    </a:ext>
                  </a:extLst>
                </p:cNvPr>
                <p:cNvGrpSpPr/>
                <p:nvPr/>
              </p:nvGrpSpPr>
              <p:grpSpPr>
                <a:xfrm rot="10800000">
                  <a:off x="4908139" y="5244785"/>
                  <a:ext cx="1752878" cy="195262"/>
                  <a:chOff x="1319213" y="1724026"/>
                  <a:chExt cx="1752878" cy="195262"/>
                </a:xfrm>
                <a:solidFill>
                  <a:schemeClr val="bg1"/>
                </a:solidFill>
              </p:grpSpPr>
              <p:sp>
                <p:nvSpPr>
                  <p:cNvPr id="46" name="Rounded Rectangle 1067">
                    <a:extLst>
                      <a:ext uri="{FF2B5EF4-FFF2-40B4-BE49-F238E27FC236}">
                        <a16:creationId xmlns:a16="http://schemas.microsoft.com/office/drawing/2014/main" id="{148D0DB3-2BB5-BC62-D726-83262E70DC57}"/>
                      </a:ext>
                    </a:extLst>
                  </p:cNvPr>
                  <p:cNvSpPr/>
                  <p:nvPr/>
                </p:nvSpPr>
                <p:spPr>
                  <a:xfrm>
                    <a:off x="1395413" y="1724026"/>
                    <a:ext cx="1595437"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47" name="Rounded Rectangle 1068">
                    <a:extLst>
                      <a:ext uri="{FF2B5EF4-FFF2-40B4-BE49-F238E27FC236}">
                        <a16:creationId xmlns:a16="http://schemas.microsoft.com/office/drawing/2014/main" id="{EC4D5CE4-6491-6AE1-5F6E-075ADB5923E3}"/>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pic>
              <p:nvPicPr>
                <p:cNvPr id="45" name="Picture 44" descr="A black screen with white border">
                  <a:extLst>
                    <a:ext uri="{FF2B5EF4-FFF2-40B4-BE49-F238E27FC236}">
                      <a16:creationId xmlns:a16="http://schemas.microsoft.com/office/drawing/2014/main" id="{08A41108-AF72-928C-D239-BBB16D500DB0}"/>
                    </a:ext>
                  </a:extLst>
                </p:cNvPr>
                <p:cNvPicPr>
                  <a:picLocks/>
                </p:cNvPicPr>
                <p:nvPr/>
              </p:nvPicPr>
              <p:blipFill>
                <a:blip r:embed="rId9" cstate="email">
                  <a:extLst>
                    <a:ext uri="{28A0092B-C50C-407E-A947-70E740481C1C}">
                      <a14:useLocalDpi xmlns:a14="http://schemas.microsoft.com/office/drawing/2010/main" val="0"/>
                    </a:ext>
                  </a:extLst>
                </a:blip>
                <a:stretch>
                  <a:fillRect/>
                </a:stretch>
              </p:blipFill>
              <p:spPr>
                <a:xfrm>
                  <a:off x="4831478" y="1593851"/>
                  <a:ext cx="1901952" cy="3931920"/>
                </a:xfrm>
                <a:prstGeom prst="rect">
                  <a:avLst/>
                </a:prstGeom>
              </p:spPr>
            </p:pic>
          </p:grpSp>
        </p:grpSp>
        <p:pic>
          <p:nvPicPr>
            <p:cNvPr id="27" name="Picture 26" descr="A black screen with white border">
              <a:extLst>
                <a:ext uri="{FF2B5EF4-FFF2-40B4-BE49-F238E27FC236}">
                  <a16:creationId xmlns:a16="http://schemas.microsoft.com/office/drawing/2014/main" id="{1C838F31-A591-824B-42D7-684D7C7DF412}"/>
                </a:ext>
              </a:extLst>
            </p:cNvPr>
            <p:cNvPicPr>
              <a:picLocks/>
            </p:cNvPicPr>
            <p:nvPr/>
          </p:nvPicPr>
          <p:blipFill rotWithShape="1">
            <a:blip r:embed="rId9" cstate="email">
              <a:extLst>
                <a:ext uri="{28A0092B-C50C-407E-A947-70E740481C1C}">
                  <a14:useLocalDpi xmlns:a14="http://schemas.microsoft.com/office/drawing/2010/main" val="0"/>
                </a:ext>
              </a:extLst>
            </a:blip>
            <a:srcRect t="87677" b="1130"/>
            <a:stretch/>
          </p:blipFill>
          <p:spPr>
            <a:xfrm>
              <a:off x="4337209" y="4127083"/>
              <a:ext cx="1326462" cy="306931"/>
            </a:xfrm>
            <a:prstGeom prst="rect">
              <a:avLst/>
            </a:prstGeom>
            <a:effectLst>
              <a:reflection blurRad="6350" stA="20842" endPos="50019" dir="5400000" sy="-100000" algn="bl" rotWithShape="0"/>
            </a:effectLst>
          </p:spPr>
        </p:pic>
      </p:grpSp>
      <p:pic>
        <p:nvPicPr>
          <p:cNvPr id="52" name="Picture 51" descr="A screenshot of a phone&#10;&#10;Description automatically generated">
            <a:extLst>
              <a:ext uri="{FF2B5EF4-FFF2-40B4-BE49-F238E27FC236}">
                <a16:creationId xmlns:a16="http://schemas.microsoft.com/office/drawing/2014/main" id="{D5FEBEBE-C517-7F8D-D23D-6B658A4C2DAC}"/>
              </a:ext>
            </a:extLst>
          </p:cNvPr>
          <p:cNvPicPr>
            <a:picLocks/>
          </p:cNvPicPr>
          <p:nvPr/>
        </p:nvPicPr>
        <p:blipFill>
          <a:blip r:embed="rId10"/>
          <a:stretch>
            <a:fillRect/>
          </a:stretch>
        </p:blipFill>
        <p:spPr>
          <a:xfrm>
            <a:off x="3301923" y="2218414"/>
            <a:ext cx="1170950" cy="2466057"/>
          </a:xfrm>
          <a:prstGeom prst="rect">
            <a:avLst/>
          </a:prstGeom>
        </p:spPr>
      </p:pic>
      <p:pic>
        <p:nvPicPr>
          <p:cNvPr id="20" name="Picture 19" descr="A black screen with white border">
            <a:extLst>
              <a:ext uri="{FF2B5EF4-FFF2-40B4-BE49-F238E27FC236}">
                <a16:creationId xmlns:a16="http://schemas.microsoft.com/office/drawing/2014/main" id="{F4043A93-4C98-D2BA-08B6-E082234329EE}"/>
              </a:ext>
            </a:extLst>
          </p:cNvPr>
          <p:cNvPicPr>
            <a:picLocks/>
          </p:cNvPicPr>
          <p:nvPr/>
        </p:nvPicPr>
        <p:blipFill>
          <a:blip r:embed="rId9" cstate="email">
            <a:extLst>
              <a:ext uri="{28A0092B-C50C-407E-A947-70E740481C1C}">
                <a14:useLocalDpi xmlns:a14="http://schemas.microsoft.com/office/drawing/2010/main" val="0"/>
              </a:ext>
            </a:extLst>
          </a:blip>
          <a:stretch>
            <a:fillRect/>
          </a:stretch>
        </p:blipFill>
        <p:spPr>
          <a:xfrm>
            <a:off x="1169096" y="2217122"/>
            <a:ext cx="1171463" cy="2465164"/>
          </a:xfrm>
          <a:prstGeom prst="rect">
            <a:avLst/>
          </a:prstGeom>
        </p:spPr>
      </p:pic>
      <p:sp>
        <p:nvSpPr>
          <p:cNvPr id="5" name="Text Placeholder 15">
            <a:extLst>
              <a:ext uri="{FF2B5EF4-FFF2-40B4-BE49-F238E27FC236}">
                <a16:creationId xmlns:a16="http://schemas.microsoft.com/office/drawing/2014/main" id="{40381399-3BDE-7BCA-2651-E7DBAD029604}"/>
              </a:ext>
            </a:extLst>
          </p:cNvPr>
          <p:cNvSpPr txBox="1">
            <a:spLocks/>
          </p:cNvSpPr>
          <p:nvPr/>
        </p:nvSpPr>
        <p:spPr>
          <a:xfrm>
            <a:off x="2281596" y="2971618"/>
            <a:ext cx="1066219" cy="1106000"/>
          </a:xfrm>
          <a:prstGeom prst="rect">
            <a:avLst/>
          </a:prstGeom>
        </p:spPr>
        <p:txBody>
          <a:bodyPr/>
          <a:lstStyle>
            <a:lvl1pPr marL="0" marR="0" indent="0" algn="l" defTabSz="412750" rtl="0" eaLnBrk="1" latinLnBrk="0" hangingPunct="1">
              <a:lnSpc>
                <a:spcPct val="100000"/>
              </a:lnSpc>
              <a:spcBef>
                <a:spcPts val="600"/>
              </a:spcBef>
              <a:spcAft>
                <a:spcPts val="0"/>
              </a:spcAft>
              <a:buClrTx/>
              <a:buSzPct val="75000"/>
              <a:buFontTx/>
              <a:buNone/>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1pPr>
            <a:lvl2pPr marL="463550"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2pPr>
            <a:lvl3pPr marL="741363" marR="0" indent="-1746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3pPr>
            <a:lvl4pPr marL="1146175"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4pPr>
            <a:lvl5pPr marL="1423988" marR="0" indent="-1619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5pPr>
            <a:lvl6pPr marL="1825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6pPr>
            <a:lvl7pPr marL="2143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7pPr>
            <a:lvl8pPr marL="2460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8pPr>
            <a:lvl9pPr marL="2778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9pPr>
          </a:lstStyle>
          <a:p>
            <a:pPr algn="r" defTabSz="309563">
              <a:spcBef>
                <a:spcPts val="450"/>
              </a:spcBef>
              <a:defRPr/>
            </a:pPr>
            <a:r>
              <a:rPr lang="es-US" sz="675" dirty="0">
                <a:solidFill>
                  <a:srgbClr val="000000"/>
                </a:solidFill>
                <a:ea typeface=""/>
              </a:rPr>
              <a:t>Para mayor conciencia, verá alternativas virtuales </a:t>
            </a:r>
            <a:br>
              <a:rPr lang="es-US" sz="675" dirty="0">
                <a:solidFill>
                  <a:srgbClr val="000000"/>
                </a:solidFill>
                <a:ea typeface=""/>
              </a:rPr>
            </a:br>
            <a:r>
              <a:rPr lang="es-US" sz="675" dirty="0">
                <a:solidFill>
                  <a:srgbClr val="000000"/>
                </a:solidFill>
                <a:ea typeface=""/>
              </a:rPr>
              <a:t>al seleccionar “consulta en persona al consultorio médico”.</a:t>
            </a:r>
          </a:p>
        </p:txBody>
      </p:sp>
      <p:sp>
        <p:nvSpPr>
          <p:cNvPr id="23" name="Oval 22">
            <a:extLst>
              <a:ext uri="{FF2B5EF4-FFF2-40B4-BE49-F238E27FC236}">
                <a16:creationId xmlns:a16="http://schemas.microsoft.com/office/drawing/2014/main" id="{EE2E1D02-759F-1CAA-9D88-5EA774EBC978}"/>
              </a:ext>
            </a:extLst>
          </p:cNvPr>
          <p:cNvSpPr/>
          <p:nvPr/>
        </p:nvSpPr>
        <p:spPr>
          <a:xfrm>
            <a:off x="2745927" y="2656803"/>
            <a:ext cx="304214" cy="309664"/>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34290" numCol="1" spcCol="38100" rtlCol="0" anchor="ctr">
            <a:noAutofit/>
          </a:bodyPr>
          <a:lstStyle/>
          <a:p>
            <a:pPr algn="ctr" defTabSz="619125" hangingPunct="0">
              <a:defRPr/>
            </a:pPr>
            <a:r>
              <a:rPr lang="es-US" sz="1200" b="1">
                <a:solidFill>
                  <a:srgbClr val="D73130">
                    <a:hueOff val="1800000"/>
                    <a:satOff val="93694"/>
                    <a:lumOff val="86274"/>
                  </a:srgbClr>
                </a:solidFill>
                <a:latin typeface="Georgia"/>
                <a:ea typeface="Georgia"/>
                <a:cs typeface="Tahoma"/>
                <a:sym typeface="Tahoma"/>
              </a:rPr>
              <a:t>2</a:t>
            </a:r>
          </a:p>
        </p:txBody>
      </p:sp>
      <p:sp>
        <p:nvSpPr>
          <p:cNvPr id="24" name="Slide Number Placeholder 7">
            <a:extLst>
              <a:ext uri="{FF2B5EF4-FFF2-40B4-BE49-F238E27FC236}">
                <a16:creationId xmlns:a16="http://schemas.microsoft.com/office/drawing/2014/main" id="{9DE7C8D8-58A4-411D-A60C-A1FF51AE8311}"/>
              </a:ext>
            </a:extLst>
          </p:cNvPr>
          <p:cNvSpPr>
            <a:spLocks noGrp="1"/>
          </p:cNvSpPr>
          <p:nvPr>
            <p:ph type="sldNum" sz="quarter" idx="12"/>
          </p:nvPr>
        </p:nvSpPr>
        <p:spPr>
          <a:xfrm>
            <a:off x="8088036" y="6356351"/>
            <a:ext cx="491965" cy="365125"/>
          </a:xfrm>
        </p:spPr>
        <p:txBody>
          <a:bodyPr/>
          <a:lstStyle/>
          <a:p>
            <a:pPr defTabSz="342900">
              <a:lnSpc>
                <a:spcPct val="80000"/>
              </a:lnSpc>
            </a:pPr>
            <a:fld id="{86CB4B4D-7CA3-9044-876B-883B54F8677D}" type="slidenum">
              <a:rPr lang="en-US" smtClean="0"/>
              <a:pPr defTabSz="342900">
                <a:lnSpc>
                  <a:spcPct val="80000"/>
                </a:lnSpc>
              </a:pPr>
              <a:t>17</a:t>
            </a:fld>
            <a:endParaRPr lang="en-US"/>
          </a:p>
        </p:txBody>
      </p:sp>
      <p:sp>
        <p:nvSpPr>
          <p:cNvPr id="3" name="TextBox 2">
            <a:extLst>
              <a:ext uri="{FF2B5EF4-FFF2-40B4-BE49-F238E27FC236}">
                <a16:creationId xmlns:a16="http://schemas.microsoft.com/office/drawing/2014/main" id="{C9771C4A-0338-0393-5838-48BF9284EA17}"/>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10" name="TextBox 9">
            <a:extLst>
              <a:ext uri="{FF2B5EF4-FFF2-40B4-BE49-F238E27FC236}">
                <a16:creationId xmlns:a16="http://schemas.microsoft.com/office/drawing/2014/main" id="{647B10F0-DB65-000D-8A48-4B0D23CC5852}"/>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82214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BABB5-EA83-43E8-A786-8343ECBA9B00}"/>
              </a:ext>
            </a:extLst>
          </p:cNvPr>
          <p:cNvSpPr>
            <a:spLocks noGrp="1"/>
          </p:cNvSpPr>
          <p:nvPr>
            <p:ph type="title"/>
          </p:nvPr>
        </p:nvSpPr>
        <p:spPr>
          <a:xfrm>
            <a:off x="211907" y="191038"/>
            <a:ext cx="7886700" cy="1097914"/>
          </a:xfrm>
        </p:spPr>
        <p:txBody>
          <a:bodyPr>
            <a:normAutofit fontScale="90000"/>
          </a:bodyPr>
          <a:lstStyle/>
          <a:p>
            <a:r>
              <a:rPr lang="es-US" sz="3200" dirty="0">
                <a:solidFill>
                  <a:srgbClr val="415364"/>
                </a:solidFill>
              </a:rPr>
              <a:t>Cobertura médica y de </a:t>
            </a:r>
            <a:br>
              <a:rPr lang="es-US" sz="3200" dirty="0">
                <a:solidFill>
                  <a:srgbClr val="415364"/>
                </a:solidFill>
              </a:rPr>
            </a:br>
            <a:r>
              <a:rPr lang="es-US" sz="3200" dirty="0">
                <a:solidFill>
                  <a:srgbClr val="415364"/>
                </a:solidFill>
              </a:rPr>
              <a:t>medicamentos recetados |</a:t>
            </a:r>
            <a:br>
              <a:rPr lang="es-US" sz="3200" dirty="0">
                <a:solidFill>
                  <a:srgbClr val="415364"/>
                </a:solidFill>
              </a:rPr>
            </a:br>
            <a:r>
              <a:rPr lang="es-US" sz="3200" dirty="0">
                <a:solidFill>
                  <a:srgbClr val="415364"/>
                </a:solidFill>
              </a:rPr>
              <a:t>Plan PPO de </a:t>
            </a:r>
            <a:r>
              <a:rPr lang="es-US" sz="3200" dirty="0" err="1">
                <a:solidFill>
                  <a:srgbClr val="415364"/>
                </a:solidFill>
              </a:rPr>
              <a:t>Surest</a:t>
            </a:r>
            <a:r>
              <a:rPr lang="es-US" sz="3200" dirty="0">
                <a:solidFill>
                  <a:srgbClr val="415364"/>
                </a:solidFill>
              </a:rPr>
              <a:t> – </a:t>
            </a:r>
            <a:r>
              <a:rPr lang="es-US" sz="1800" dirty="0">
                <a:solidFill>
                  <a:srgbClr val="415364"/>
                </a:solidFill>
              </a:rPr>
              <a:t>Red UHC </a:t>
            </a:r>
            <a:r>
              <a:rPr lang="es-US" sz="1800" dirty="0" err="1">
                <a:solidFill>
                  <a:srgbClr val="415364"/>
                </a:solidFill>
              </a:rPr>
              <a:t>Choice</a:t>
            </a:r>
            <a:r>
              <a:rPr lang="es-US" sz="1800" dirty="0">
                <a:solidFill>
                  <a:srgbClr val="415364"/>
                </a:solidFill>
              </a:rPr>
              <a:t> Plus</a:t>
            </a:r>
          </a:p>
        </p:txBody>
      </p:sp>
      <p:sp>
        <p:nvSpPr>
          <p:cNvPr id="16" name="Slide Number Placeholder 5">
            <a:extLst>
              <a:ext uri="{FF2B5EF4-FFF2-40B4-BE49-F238E27FC236}">
                <a16:creationId xmlns:a16="http://schemas.microsoft.com/office/drawing/2014/main" id="{D9B0E981-C319-4F57-A91B-09E95E19AD7C}"/>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18</a:t>
            </a:fld>
            <a:endParaRPr lang="en-US"/>
          </a:p>
        </p:txBody>
      </p:sp>
      <p:graphicFrame>
        <p:nvGraphicFramePr>
          <p:cNvPr id="2" name="Table 1">
            <a:extLst>
              <a:ext uri="{FF2B5EF4-FFF2-40B4-BE49-F238E27FC236}">
                <a16:creationId xmlns:a16="http://schemas.microsoft.com/office/drawing/2014/main" id="{0E75D8C3-649B-10A6-4BB2-337A104C592D}"/>
              </a:ext>
            </a:extLst>
          </p:cNvPr>
          <p:cNvGraphicFramePr>
            <a:graphicFrameLocks noGrp="1"/>
          </p:cNvGraphicFramePr>
          <p:nvPr>
            <p:extLst>
              <p:ext uri="{D42A27DB-BD31-4B8C-83A1-F6EECF244321}">
                <p14:modId xmlns:p14="http://schemas.microsoft.com/office/powerpoint/2010/main" val="1054383669"/>
              </p:ext>
            </p:extLst>
          </p:nvPr>
        </p:nvGraphicFramePr>
        <p:xfrm>
          <a:off x="285554" y="1380055"/>
          <a:ext cx="4681643" cy="5224799"/>
        </p:xfrm>
        <a:graphic>
          <a:graphicData uri="http://schemas.openxmlformats.org/drawingml/2006/table">
            <a:tbl>
              <a:tblPr/>
              <a:tblGrid>
                <a:gridCol w="2174875">
                  <a:extLst>
                    <a:ext uri="{9D8B030D-6E8A-4147-A177-3AD203B41FA5}">
                      <a16:colId xmlns:a16="http://schemas.microsoft.com/office/drawing/2014/main" val="2140170392"/>
                    </a:ext>
                  </a:extLst>
                </a:gridCol>
                <a:gridCol w="1253384">
                  <a:extLst>
                    <a:ext uri="{9D8B030D-6E8A-4147-A177-3AD203B41FA5}">
                      <a16:colId xmlns:a16="http://schemas.microsoft.com/office/drawing/2014/main" val="866715533"/>
                    </a:ext>
                  </a:extLst>
                </a:gridCol>
                <a:gridCol w="1253384">
                  <a:extLst>
                    <a:ext uri="{9D8B030D-6E8A-4147-A177-3AD203B41FA5}">
                      <a16:colId xmlns:a16="http://schemas.microsoft.com/office/drawing/2014/main" val="1999706306"/>
                    </a:ext>
                  </a:extLst>
                </a:gridCol>
              </a:tblGrid>
              <a:tr h="288189">
                <a:tc>
                  <a:txBody>
                    <a:bodyPr/>
                    <a:lstStyle/>
                    <a:p>
                      <a:pPr algn="l" fontAlgn="b"/>
                      <a:r>
                        <a:rPr lang="es-US" sz="1400" b="1" i="0" u="none" strike="noStrike">
                          <a:solidFill>
                            <a:srgbClr val="FFFFFF"/>
                          </a:solidFill>
                          <a:effectLst/>
                          <a:latin typeface="Segoe UI" panose="020B0502040204020203" pitchFamily="34" charset="0"/>
                        </a:rPr>
                        <a:t>Beneficios médicos</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Dentro de la red</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dirty="0">
                          <a:solidFill>
                            <a:srgbClr val="FFFFFF"/>
                          </a:solidFill>
                          <a:effectLst/>
                          <a:latin typeface="Segoe UI" panose="020B0502040204020203" pitchFamily="34" charset="0"/>
                        </a:rPr>
                        <a:t>Fuera de la red</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607382998"/>
                  </a:ext>
                </a:extLst>
              </a:tr>
              <a:tr h="212350">
                <a:tc>
                  <a:txBody>
                    <a:bodyPr/>
                    <a:lstStyle/>
                    <a:p>
                      <a:pPr algn="l" fontAlgn="b"/>
                      <a:r>
                        <a:rPr lang="es-US" sz="1100" b="1" i="0" u="none" strike="noStrike" dirty="0">
                          <a:solidFill>
                            <a:srgbClr val="000000"/>
                          </a:solidFill>
                          <a:effectLst/>
                          <a:latin typeface="Segoe UI" panose="020B0502040204020203" pitchFamily="34" charset="0"/>
                        </a:rPr>
                        <a:t>Deducible</a:t>
                      </a:r>
                    </a:p>
                  </a:txBody>
                  <a:tcPr marL="9525" marR="9525" marT="9525" marB="0" anchor="b">
                    <a:lnL>
                      <a:noFill/>
                    </a:lnL>
                    <a:lnR>
                      <a:noFill/>
                    </a:lnR>
                    <a:lnT>
                      <a:noFill/>
                    </a:lnT>
                    <a:lnB>
                      <a:noFill/>
                    </a:lnB>
                    <a:solidFill>
                      <a:srgbClr val="FF6B00"/>
                    </a:solidFill>
                  </a:tcPr>
                </a:tc>
                <a:tc>
                  <a:txBody>
                    <a:bodyPr/>
                    <a:lstStyle/>
                    <a:p>
                      <a:pPr algn="l" fontAlgn="b"/>
                      <a:r>
                        <a:rPr lang="es-US" sz="1100" b="1"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s-US" sz="1100" b="1"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977966635"/>
                  </a:ext>
                </a:extLst>
              </a:tr>
              <a:tr h="212350">
                <a:tc>
                  <a:txBody>
                    <a:bodyPr/>
                    <a:lstStyle/>
                    <a:p>
                      <a:pPr algn="l" fontAlgn="b"/>
                      <a:r>
                        <a:rPr lang="es-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297689361"/>
                  </a:ext>
                </a:extLst>
              </a:tr>
              <a:tr h="212350">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668762813"/>
                  </a:ext>
                </a:extLst>
              </a:tr>
              <a:tr h="212350">
                <a:tc>
                  <a:txBody>
                    <a:bodyPr/>
                    <a:lstStyle/>
                    <a:p>
                      <a:pPr algn="l" fontAlgn="b"/>
                      <a:r>
                        <a:rPr lang="es-US" sz="1100" b="1" i="0" u="none" strike="noStrike" dirty="0">
                          <a:solidFill>
                            <a:srgbClr val="000000"/>
                          </a:solidFill>
                          <a:effectLst/>
                          <a:latin typeface="Segoe UI" panose="020B0502040204020203" pitchFamily="34" charset="0"/>
                        </a:rPr>
                        <a:t>Coaseguro</a:t>
                      </a:r>
                    </a:p>
                  </a:txBody>
                  <a:tcPr marL="9525" marR="9525" marT="9525" marB="0" anchor="b">
                    <a:lnL>
                      <a:noFill/>
                    </a:lnL>
                    <a:lnR>
                      <a:noFill/>
                    </a:lnR>
                    <a:lnT>
                      <a:noFill/>
                    </a:lnT>
                    <a:lnB>
                      <a:noFill/>
                    </a:lnB>
                  </a:tcPr>
                </a:tc>
                <a:tc gridSpan="2">
                  <a:txBody>
                    <a:bodyPr/>
                    <a:lstStyle/>
                    <a:p>
                      <a:pPr algn="r" fontAlgn="b">
                        <a:tabLst>
                          <a:tab pos="971550" algn="l"/>
                        </a:tabLst>
                      </a:pPr>
                      <a:r>
                        <a:rPr lang="es-US" sz="1100" b="0" i="0" u="none" strike="noStrike" dirty="0">
                          <a:solidFill>
                            <a:srgbClr val="000000"/>
                          </a:solidFill>
                          <a:effectLst/>
                          <a:latin typeface="Segoe UI" panose="020B0502040204020203" pitchFamily="34" charset="0"/>
                        </a:rPr>
                        <a:t>No aplica </a:t>
                      </a:r>
                      <a:r>
                        <a:rPr lang="es-US" sz="1100" dirty="0">
                          <a:solidFill>
                            <a:srgbClr val="415364"/>
                          </a:solidFill>
                        </a:rPr>
                        <a:t>	</a:t>
                      </a:r>
                      <a:r>
                        <a:rPr lang="es-US" sz="1100" b="0" i="0" u="none" strike="noStrike" dirty="0">
                          <a:solidFill>
                            <a:srgbClr val="000000"/>
                          </a:solidFill>
                          <a:effectLst/>
                          <a:latin typeface="Segoe UI" panose="020B0502040204020203" pitchFamily="34" charset="0"/>
                        </a:rPr>
                        <a:t>No coaseguro</a:t>
                      </a:r>
                    </a:p>
                  </a:txBody>
                  <a:tcPr marL="9525" marR="9525" marT="9525" marB="0" anchor="b">
                    <a:lnL>
                      <a:noFill/>
                    </a:lnL>
                    <a:lnR>
                      <a:noFill/>
                    </a:lnR>
                    <a:lnT>
                      <a:noFill/>
                    </a:lnT>
                    <a:lnB>
                      <a:noFill/>
                    </a:lnB>
                  </a:tcPr>
                </a:tc>
                <a:tc hMerge="1">
                  <a:txBody>
                    <a:bodyPr/>
                    <a:lstStyle/>
                    <a:p>
                      <a:endParaRPr dirty="0"/>
                    </a:p>
                  </a:txBody>
                  <a:tcPr marL="9525" marR="9525" marT="9525" marB="0" anchor="b">
                    <a:lnL>
                      <a:noFill/>
                    </a:lnL>
                    <a:lnR>
                      <a:noFill/>
                    </a:lnR>
                    <a:lnT>
                      <a:noFill/>
                    </a:lnT>
                    <a:lnB>
                      <a:noFill/>
                    </a:lnB>
                  </a:tcPr>
                </a:tc>
                <a:extLst>
                  <a:ext uri="{0D108BD9-81ED-4DB2-BD59-A6C34878D82A}">
                    <a16:rowId xmlns:a16="http://schemas.microsoft.com/office/drawing/2014/main" val="3012415741"/>
                  </a:ext>
                </a:extLst>
              </a:tr>
              <a:tr h="212350">
                <a:tc>
                  <a:txBody>
                    <a:bodyPr/>
                    <a:lstStyle/>
                    <a:p>
                      <a:pPr algn="l" fontAlgn="b"/>
                      <a:r>
                        <a:rPr lang="es-US" sz="1100" b="1" i="0" u="none" strike="noStrike" dirty="0">
                          <a:solidFill>
                            <a:srgbClr val="000000"/>
                          </a:solidFill>
                          <a:effectLst/>
                          <a:latin typeface="Segoe UI" panose="020B0502040204020203" pitchFamily="34" charset="0"/>
                        </a:rPr>
                        <a:t>Desembolso máximo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778432752"/>
                  </a:ext>
                </a:extLst>
              </a:tr>
              <a:tr h="212350">
                <a:tc>
                  <a:txBody>
                    <a:bodyPr/>
                    <a:lstStyle/>
                    <a:p>
                      <a:pPr algn="l" fontAlgn="b"/>
                      <a:r>
                        <a:rPr lang="es-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$8,000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$16,000</a:t>
                      </a:r>
                    </a:p>
                  </a:txBody>
                  <a:tcPr marL="9525" marR="9525" marT="9525" marB="0" anchor="b">
                    <a:lnL>
                      <a:noFill/>
                    </a:lnL>
                    <a:lnR>
                      <a:noFill/>
                    </a:lnR>
                    <a:lnT>
                      <a:noFill/>
                    </a:lnT>
                    <a:lnB>
                      <a:noFill/>
                    </a:lnB>
                  </a:tcPr>
                </a:tc>
                <a:extLst>
                  <a:ext uri="{0D108BD9-81ED-4DB2-BD59-A6C34878D82A}">
                    <a16:rowId xmlns:a16="http://schemas.microsoft.com/office/drawing/2014/main" val="302601041"/>
                  </a:ext>
                </a:extLst>
              </a:tr>
              <a:tr h="212350">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$16,000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$32,000</a:t>
                      </a:r>
                    </a:p>
                  </a:txBody>
                  <a:tcPr marL="9525" marR="9525" marT="9525" marB="0" anchor="b">
                    <a:lnL>
                      <a:noFill/>
                    </a:lnL>
                    <a:lnR>
                      <a:noFill/>
                    </a:lnR>
                    <a:lnT>
                      <a:noFill/>
                    </a:lnT>
                    <a:lnB>
                      <a:noFill/>
                    </a:lnB>
                  </a:tcPr>
                </a:tc>
                <a:extLst>
                  <a:ext uri="{0D108BD9-81ED-4DB2-BD59-A6C34878D82A}">
                    <a16:rowId xmlns:a16="http://schemas.microsoft.com/office/drawing/2014/main" val="3306117737"/>
                  </a:ext>
                </a:extLst>
              </a:tr>
              <a:tr h="212350">
                <a:tc>
                  <a:txBody>
                    <a:bodyPr/>
                    <a:lstStyle/>
                    <a:p>
                      <a:pPr algn="l" fontAlgn="b"/>
                      <a:r>
                        <a:rPr lang="es-US" sz="1100" b="1" i="0" u="none" strike="noStrike" dirty="0">
                          <a:solidFill>
                            <a:srgbClr val="000000"/>
                          </a:solidFill>
                          <a:effectLst/>
                          <a:latin typeface="Segoe UI" panose="020B0502040204020203" pitchFamily="34" charset="0"/>
                        </a:rPr>
                        <a:t>Atención preventiva</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Sin costo</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2654275348"/>
                  </a:ext>
                </a:extLst>
              </a:tr>
              <a:tr h="212350">
                <a:tc>
                  <a:txBody>
                    <a:bodyPr/>
                    <a:lstStyle/>
                    <a:p>
                      <a:pPr algn="l" fontAlgn="b"/>
                      <a:r>
                        <a:rPr lang="es-US" sz="1100" b="1" i="0" u="none" strike="noStrike" dirty="0">
                          <a:solidFill>
                            <a:srgbClr val="000000"/>
                          </a:solidFill>
                          <a:effectLst/>
                          <a:latin typeface="Segoe UI" panose="020B0502040204020203" pitchFamily="34" charset="0"/>
                        </a:rPr>
                        <a:t>Atención virtual</a:t>
                      </a:r>
                    </a:p>
                  </a:txBody>
                  <a:tcPr marL="9525" marR="9525" marT="9525" marB="0" anchor="b">
                    <a:lnL>
                      <a:noFill/>
                    </a:lnL>
                    <a:lnR>
                      <a:noFill/>
                    </a:lnR>
                    <a:lnT>
                      <a:noFill/>
                    </a:lnT>
                    <a:lnB>
                      <a:noFill/>
                    </a:lnB>
                    <a:solidFill>
                      <a:srgbClr val="FF6B00"/>
                    </a:solidFill>
                  </a:tcPr>
                </a:tc>
                <a:tc>
                  <a:txBody>
                    <a:bodyPr/>
                    <a:lstStyle/>
                    <a:p>
                      <a:pPr algn="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091910363"/>
                  </a:ext>
                </a:extLst>
              </a:tr>
              <a:tr h="212350">
                <a:tc>
                  <a:txBody>
                    <a:bodyPr/>
                    <a:lstStyle/>
                    <a:p>
                      <a:pPr algn="l" fontAlgn="b"/>
                      <a:r>
                        <a:rPr lang="es-US" sz="1100" b="0" i="0" u="none" strike="noStrike">
                          <a:solidFill>
                            <a:srgbClr val="000000"/>
                          </a:solidFill>
                          <a:effectLst/>
                          <a:latin typeface="Segoe UI" panose="020B0502040204020203" pitchFamily="34" charset="0"/>
                        </a:rPr>
                        <a:t>Primaria y urgente</a:t>
                      </a:r>
                    </a:p>
                  </a:txBody>
                  <a:tcPr marL="171450" marR="9525" marT="9525" marB="0" anchor="b">
                    <a:lnL>
                      <a:noFill/>
                    </a:lnL>
                    <a:lnR>
                      <a:noFill/>
                    </a:lnR>
                    <a:lnT>
                      <a:noFill/>
                    </a:lnT>
                    <a:lnB>
                      <a:noFill/>
                    </a:lnB>
                    <a:noFill/>
                  </a:tcPr>
                </a:tc>
                <a:tc>
                  <a:txBody>
                    <a:bodyPr/>
                    <a:lstStyle/>
                    <a:p>
                      <a:pPr algn="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noFill/>
                  </a:tcPr>
                </a:tc>
                <a:tc>
                  <a:txBody>
                    <a:bodyPr/>
                    <a:lstStyle/>
                    <a:p>
                      <a:pPr algn="r"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noFill/>
                  </a:tcPr>
                </a:tc>
                <a:extLst>
                  <a:ext uri="{0D108BD9-81ED-4DB2-BD59-A6C34878D82A}">
                    <a16:rowId xmlns:a16="http://schemas.microsoft.com/office/drawing/2014/main" val="3873706931"/>
                  </a:ext>
                </a:extLst>
              </a:tr>
              <a:tr h="342403">
                <a:tc>
                  <a:txBody>
                    <a:bodyPr/>
                    <a:lstStyle/>
                    <a:p>
                      <a:pPr algn="l" fontAlgn="b"/>
                      <a:r>
                        <a:rPr lang="es-US" sz="1100" b="0" i="0" u="none" strike="noStrike" dirty="0">
                          <a:solidFill>
                            <a:srgbClr val="000000"/>
                          </a:solidFill>
                          <a:effectLst/>
                          <a:latin typeface="Segoe UI" panose="020B0502040204020203" pitchFamily="34" charset="0"/>
                        </a:rPr>
                        <a:t>Salud mental y abuso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 sustancias</a:t>
                      </a:r>
                    </a:p>
                  </a:txBody>
                  <a:tcPr marL="171450" marR="9525" marT="9525" marB="0" anchor="b">
                    <a:lnL>
                      <a:noFill/>
                    </a:lnL>
                    <a:lnR>
                      <a:noFill/>
                    </a:lnR>
                    <a:lnT>
                      <a:noFill/>
                    </a:lnT>
                    <a:lnB>
                      <a:noFill/>
                    </a:lnB>
                    <a:noFill/>
                  </a:tcPr>
                </a:tc>
                <a:tc>
                  <a:txBody>
                    <a:bodyPr/>
                    <a:lstStyle/>
                    <a:p>
                      <a:pPr algn="r" fontAlgn="b"/>
                      <a:r>
                        <a:rPr lang="es-US" sz="1100" b="0" i="0" u="none" strike="noStrike">
                          <a:solidFill>
                            <a:srgbClr val="000000"/>
                          </a:solidFill>
                          <a:effectLst/>
                          <a:latin typeface="Segoe UI" panose="020B0502040204020203" pitchFamily="34" charset="0"/>
                        </a:rPr>
                        <a:t>$50 a $100</a:t>
                      </a:r>
                    </a:p>
                  </a:txBody>
                  <a:tcPr marL="9525" marR="9525" marT="9525" marB="0" anchor="b">
                    <a:lnL>
                      <a:noFill/>
                    </a:lnL>
                    <a:lnR>
                      <a:noFill/>
                    </a:lnR>
                    <a:lnT>
                      <a:noFill/>
                    </a:lnT>
                    <a:lnB>
                      <a:noFill/>
                    </a:lnB>
                    <a:noFill/>
                  </a:tcPr>
                </a:tc>
                <a:tc>
                  <a:txBody>
                    <a:bodyPr/>
                    <a:lstStyle/>
                    <a:p>
                      <a:pPr algn="r"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noFill/>
                  </a:tcPr>
                </a:tc>
                <a:extLst>
                  <a:ext uri="{0D108BD9-81ED-4DB2-BD59-A6C34878D82A}">
                    <a16:rowId xmlns:a16="http://schemas.microsoft.com/office/drawing/2014/main" val="3956474907"/>
                  </a:ext>
                </a:extLst>
              </a:tr>
              <a:tr h="212350">
                <a:tc>
                  <a:txBody>
                    <a:bodyPr/>
                    <a:lstStyle/>
                    <a:p>
                      <a:pPr algn="l" fontAlgn="b"/>
                      <a:r>
                        <a:rPr lang="es-US" sz="1100" b="1" i="0" u="none" strike="noStrike">
                          <a:solidFill>
                            <a:srgbClr val="000000"/>
                          </a:solidFill>
                          <a:effectLst/>
                          <a:latin typeface="Segoe UI" panose="020B0502040204020203" pitchFamily="34" charset="0"/>
                        </a:rPr>
                        <a:t>Visitas al consultorio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411455201"/>
                  </a:ext>
                </a:extLst>
              </a:tr>
              <a:tr h="212350">
                <a:tc>
                  <a:txBody>
                    <a:bodyPr/>
                    <a:lstStyle/>
                    <a:p>
                      <a:pPr algn="l" fontAlgn="b"/>
                      <a:r>
                        <a:rPr lang="es-US" sz="1100" b="0" i="0" u="none" strike="noStrike">
                          <a:solidFill>
                            <a:srgbClr val="000000"/>
                          </a:solidFill>
                          <a:effectLst/>
                          <a:latin typeface="Segoe UI" panose="020B0502040204020203" pitchFamily="34" charset="0"/>
                        </a:rPr>
                        <a:t>Atención primaria</a:t>
                      </a:r>
                    </a:p>
                  </a:txBody>
                  <a:tcPr marL="171450"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$50 a $160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816099967"/>
                  </a:ext>
                </a:extLst>
              </a:tr>
              <a:tr h="212350">
                <a:tc>
                  <a:txBody>
                    <a:bodyPr/>
                    <a:lstStyle/>
                    <a:p>
                      <a:pPr algn="l" fontAlgn="b"/>
                      <a:r>
                        <a:rPr lang="es-US" sz="1100" b="0" i="0" u="none" strike="noStrike">
                          <a:solidFill>
                            <a:srgbClr val="000000"/>
                          </a:solidFill>
                          <a:effectLst/>
                          <a:latin typeface="Segoe UI" panose="020B0502040204020203" pitchFamily="34" charset="0"/>
                        </a:rPr>
                        <a:t>Especialistas</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$50 a $160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2173421127"/>
                  </a:ext>
                </a:extLst>
              </a:tr>
              <a:tr h="212350">
                <a:tc>
                  <a:txBody>
                    <a:bodyPr/>
                    <a:lstStyle/>
                    <a:p>
                      <a:pPr algn="l" fontAlgn="b"/>
                      <a:r>
                        <a:rPr lang="es-US" sz="1100" b="1" i="0" u="none" strike="noStrike">
                          <a:solidFill>
                            <a:srgbClr val="000000"/>
                          </a:solidFill>
                          <a:effectLst/>
                          <a:latin typeface="Segoe UI" panose="020B0502040204020203" pitchFamily="34" charset="0"/>
                        </a:rPr>
                        <a:t>Atención hospitalaria</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025408390"/>
                  </a:ext>
                </a:extLst>
              </a:tr>
              <a:tr h="342403">
                <a:tc>
                  <a:txBody>
                    <a:bodyPr/>
                    <a:lstStyle/>
                    <a:p>
                      <a:pPr algn="l" fontAlgn="b"/>
                      <a:r>
                        <a:rPr lang="es-US" sz="1100" b="0" i="0" u="none" strike="noStrike" dirty="0">
                          <a:solidFill>
                            <a:srgbClr val="000000"/>
                          </a:solidFill>
                          <a:effectLst/>
                          <a:latin typeface="Segoe UI" panose="020B0502040204020203" pitchFamily="34" charset="0"/>
                        </a:rPr>
                        <a:t>Cobertura de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paciente hospitalizado</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$80 a $5,500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Hasta $13,000</a:t>
                      </a:r>
                    </a:p>
                  </a:txBody>
                  <a:tcPr marL="9525" marR="9525" marT="9525" marB="0" anchor="b">
                    <a:lnL>
                      <a:noFill/>
                    </a:lnL>
                    <a:lnR>
                      <a:noFill/>
                    </a:lnR>
                    <a:lnT>
                      <a:noFill/>
                    </a:lnT>
                    <a:lnB>
                      <a:noFill/>
                    </a:lnB>
                  </a:tcPr>
                </a:tc>
                <a:extLst>
                  <a:ext uri="{0D108BD9-81ED-4DB2-BD59-A6C34878D82A}">
                    <a16:rowId xmlns:a16="http://schemas.microsoft.com/office/drawing/2014/main" val="1283989550"/>
                  </a:ext>
                </a:extLst>
              </a:tr>
              <a:tr h="212350">
                <a:tc>
                  <a:txBody>
                    <a:bodyPr/>
                    <a:lstStyle/>
                    <a:p>
                      <a:pPr algn="l" fontAlgn="b"/>
                      <a:r>
                        <a:rPr lang="es-US" sz="1100" b="0" i="0" u="none" strike="noStrike">
                          <a:solidFill>
                            <a:srgbClr val="000000"/>
                          </a:solidFill>
                          <a:effectLst/>
                          <a:latin typeface="Segoe UI" panose="020B0502040204020203" pitchFamily="34" charset="0"/>
                        </a:rPr>
                        <a:t>Cirugía ambulatoria</a:t>
                      </a:r>
                    </a:p>
                  </a:txBody>
                  <a:tcPr marL="171450"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$80 a $5,500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Hasta $13,000</a:t>
                      </a:r>
                    </a:p>
                  </a:txBody>
                  <a:tcPr marL="9525" marR="9525" marT="9525" marB="0" anchor="b">
                    <a:lnL>
                      <a:noFill/>
                    </a:lnL>
                    <a:lnR>
                      <a:noFill/>
                    </a:lnR>
                    <a:lnT>
                      <a:noFill/>
                    </a:lnT>
                    <a:lnB>
                      <a:noFill/>
                    </a:lnB>
                  </a:tcPr>
                </a:tc>
                <a:extLst>
                  <a:ext uri="{0D108BD9-81ED-4DB2-BD59-A6C34878D82A}">
                    <a16:rowId xmlns:a16="http://schemas.microsoft.com/office/drawing/2014/main" val="3590132772"/>
                  </a:ext>
                </a:extLst>
              </a:tr>
              <a:tr h="212350">
                <a:tc>
                  <a:txBody>
                    <a:bodyPr/>
                    <a:lstStyle/>
                    <a:p>
                      <a:pPr algn="l" fontAlgn="b"/>
                      <a:r>
                        <a:rPr lang="es-US" sz="1100" b="1" i="0" u="none" strike="noStrike">
                          <a:solidFill>
                            <a:srgbClr val="000000"/>
                          </a:solidFill>
                          <a:effectLst/>
                          <a:latin typeface="Segoe UI" panose="020B0502040204020203" pitchFamily="34" charset="0"/>
                        </a:rPr>
                        <a:t>Servicios de salud mental</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54184608"/>
                  </a:ext>
                </a:extLst>
              </a:tr>
              <a:tr h="212350">
                <a:tc>
                  <a:txBody>
                    <a:bodyPr/>
                    <a:lstStyle/>
                    <a:p>
                      <a:pPr algn="l" fontAlgn="b"/>
                      <a:r>
                        <a:rPr lang="es-US" sz="1100" b="0" i="0" u="none" strike="noStrike">
                          <a:solidFill>
                            <a:srgbClr val="000000"/>
                          </a:solidFill>
                          <a:effectLst/>
                          <a:latin typeface="Segoe UI" panose="020B0502040204020203" pitchFamily="34" charset="0"/>
                        </a:rPr>
                        <a:t>Paciente hospitalizado</a:t>
                      </a:r>
                    </a:p>
                  </a:txBody>
                  <a:tcPr marL="171450"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$4,500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$13,000</a:t>
                      </a:r>
                    </a:p>
                  </a:txBody>
                  <a:tcPr marL="9525" marR="9525" marT="9525" marB="0" anchor="b">
                    <a:lnL>
                      <a:noFill/>
                    </a:lnL>
                    <a:lnR>
                      <a:noFill/>
                    </a:lnR>
                    <a:lnT>
                      <a:noFill/>
                    </a:lnT>
                    <a:lnB>
                      <a:noFill/>
                    </a:lnB>
                  </a:tcPr>
                </a:tc>
                <a:extLst>
                  <a:ext uri="{0D108BD9-81ED-4DB2-BD59-A6C34878D82A}">
                    <a16:rowId xmlns:a16="http://schemas.microsoft.com/office/drawing/2014/main" val="2492140966"/>
                  </a:ext>
                </a:extLst>
              </a:tr>
              <a:tr h="212350">
                <a:tc>
                  <a:txBody>
                    <a:bodyPr/>
                    <a:lstStyle/>
                    <a:p>
                      <a:pPr algn="l" fontAlgn="b"/>
                      <a:r>
                        <a:rPr lang="es-US" sz="1100" b="0" i="0" u="none" strike="noStrike">
                          <a:solidFill>
                            <a:srgbClr val="000000"/>
                          </a:solidFill>
                          <a:effectLst/>
                          <a:latin typeface="Segoe UI" panose="020B0502040204020203" pitchFamily="34" charset="0"/>
                        </a:rPr>
                        <a:t>Visitas al consultorio</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$50</a:t>
                      </a:r>
                    </a:p>
                  </a:txBody>
                  <a:tcPr marL="9525"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419764264"/>
                  </a:ext>
                </a:extLst>
              </a:tr>
              <a:tr h="212350">
                <a:tc>
                  <a:txBody>
                    <a:bodyPr/>
                    <a:lstStyle/>
                    <a:p>
                      <a:pPr algn="l" fontAlgn="b"/>
                      <a:r>
                        <a:rPr lang="es-US" sz="1100" b="1" i="0" u="none" strike="noStrike">
                          <a:solidFill>
                            <a:srgbClr val="000000"/>
                          </a:solidFill>
                          <a:effectLst/>
                          <a:latin typeface="Segoe UI" panose="020B0502040204020203" pitchFamily="34" charset="0"/>
                        </a:rPr>
                        <a:t>Sala de emergencias</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$1,000</a:t>
                      </a:r>
                    </a:p>
                  </a:txBody>
                  <a:tcPr marL="9525"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$1,000</a:t>
                      </a:r>
                    </a:p>
                  </a:txBody>
                  <a:tcPr marL="9525" marR="9525" marT="9525" marB="0" anchor="b">
                    <a:lnL>
                      <a:noFill/>
                    </a:lnL>
                    <a:lnR>
                      <a:noFill/>
                    </a:lnR>
                    <a:lnT>
                      <a:noFill/>
                    </a:lnT>
                    <a:lnB>
                      <a:noFill/>
                    </a:lnB>
                  </a:tcPr>
                </a:tc>
                <a:extLst>
                  <a:ext uri="{0D108BD9-81ED-4DB2-BD59-A6C34878D82A}">
                    <a16:rowId xmlns:a16="http://schemas.microsoft.com/office/drawing/2014/main" val="479376554"/>
                  </a:ext>
                </a:extLst>
              </a:tr>
              <a:tr h="212350">
                <a:tc>
                  <a:txBody>
                    <a:bodyPr/>
                    <a:lstStyle/>
                    <a:p>
                      <a:pPr algn="l" fontAlgn="b"/>
                      <a:r>
                        <a:rPr lang="es-US" sz="1100" b="1" i="0" u="none" strike="noStrike">
                          <a:solidFill>
                            <a:srgbClr val="000000"/>
                          </a:solidFill>
                          <a:effectLst/>
                          <a:latin typeface="Segoe UI" panose="020B0502040204020203" pitchFamily="34" charset="0"/>
                        </a:rPr>
                        <a:t>Centro de atención urgente</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$110</a:t>
                      </a:r>
                    </a:p>
                  </a:txBody>
                  <a:tcPr marL="9525"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$200</a:t>
                      </a:r>
                    </a:p>
                  </a:txBody>
                  <a:tcPr marL="9525" marR="9525" marT="9525" marB="0" anchor="b">
                    <a:lnL>
                      <a:noFill/>
                    </a:lnL>
                    <a:lnR>
                      <a:noFill/>
                    </a:lnR>
                    <a:lnT>
                      <a:noFill/>
                    </a:lnT>
                    <a:lnB>
                      <a:noFill/>
                    </a:lnB>
                  </a:tcPr>
                </a:tc>
                <a:extLst>
                  <a:ext uri="{0D108BD9-81ED-4DB2-BD59-A6C34878D82A}">
                    <a16:rowId xmlns:a16="http://schemas.microsoft.com/office/drawing/2014/main" val="1119848509"/>
                  </a:ext>
                </a:extLst>
              </a:tr>
            </a:tbl>
          </a:graphicData>
        </a:graphic>
      </p:graphicFrame>
      <p:graphicFrame>
        <p:nvGraphicFramePr>
          <p:cNvPr id="4" name="Table 3">
            <a:extLst>
              <a:ext uri="{FF2B5EF4-FFF2-40B4-BE49-F238E27FC236}">
                <a16:creationId xmlns:a16="http://schemas.microsoft.com/office/drawing/2014/main" id="{2926E41C-6773-32EF-02DC-96DE86F5D133}"/>
              </a:ext>
            </a:extLst>
          </p:cNvPr>
          <p:cNvGraphicFramePr>
            <a:graphicFrameLocks noGrp="1"/>
          </p:cNvGraphicFramePr>
          <p:nvPr>
            <p:extLst>
              <p:ext uri="{D42A27DB-BD31-4B8C-83A1-F6EECF244321}">
                <p14:modId xmlns:p14="http://schemas.microsoft.com/office/powerpoint/2010/main" val="1704909642"/>
              </p:ext>
            </p:extLst>
          </p:nvPr>
        </p:nvGraphicFramePr>
        <p:xfrm>
          <a:off x="5172649" y="1481408"/>
          <a:ext cx="3789816" cy="3140559"/>
        </p:xfrm>
        <a:graphic>
          <a:graphicData uri="http://schemas.openxmlformats.org/drawingml/2006/table">
            <a:tbl>
              <a:tblPr/>
              <a:tblGrid>
                <a:gridCol w="1688114">
                  <a:extLst>
                    <a:ext uri="{9D8B030D-6E8A-4147-A177-3AD203B41FA5}">
                      <a16:colId xmlns:a16="http://schemas.microsoft.com/office/drawing/2014/main" val="1537390471"/>
                    </a:ext>
                  </a:extLst>
                </a:gridCol>
                <a:gridCol w="1050851">
                  <a:extLst>
                    <a:ext uri="{9D8B030D-6E8A-4147-A177-3AD203B41FA5}">
                      <a16:colId xmlns:a16="http://schemas.microsoft.com/office/drawing/2014/main" val="3428225792"/>
                    </a:ext>
                  </a:extLst>
                </a:gridCol>
                <a:gridCol w="1050851">
                  <a:extLst>
                    <a:ext uri="{9D8B030D-6E8A-4147-A177-3AD203B41FA5}">
                      <a16:colId xmlns:a16="http://schemas.microsoft.com/office/drawing/2014/main" val="1352912985"/>
                    </a:ext>
                  </a:extLst>
                </a:gridCol>
              </a:tblGrid>
              <a:tr h="341780">
                <a:tc>
                  <a:txBody>
                    <a:bodyPr/>
                    <a:lstStyle/>
                    <a:p>
                      <a:pPr algn="l" fontAlgn="b"/>
                      <a:r>
                        <a:rPr lang="es-US" sz="1400" b="1" i="0" u="none" strike="noStrike" dirty="0">
                          <a:solidFill>
                            <a:srgbClr val="FFFFFF"/>
                          </a:solidFill>
                          <a:effectLst/>
                          <a:latin typeface="Segoe UI" panose="020B0502040204020203" pitchFamily="34" charset="0"/>
                        </a:rPr>
                        <a:t>Medicamentos recetados</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Dentro de la red</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Fuera de la red</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251838">
                <a:tc>
                  <a:txBody>
                    <a:bodyPr/>
                    <a:lstStyle/>
                    <a:p>
                      <a:pPr algn="l" fontAlgn="b"/>
                      <a:r>
                        <a:rPr lang="es-US" sz="1100" b="1" i="0" u="none" strike="noStrike" dirty="0">
                          <a:solidFill>
                            <a:srgbClr val="000000"/>
                          </a:solidFill>
                          <a:effectLst/>
                          <a:latin typeface="Segoe UI" panose="020B0502040204020203" pitchFamily="34" charset="0"/>
                        </a:rPr>
                        <a:t>Al por menor, </a:t>
                      </a:r>
                      <a:br>
                        <a:rPr lang="es-US" sz="1100" b="1" i="0" u="none" strike="noStrike" dirty="0">
                          <a:solidFill>
                            <a:srgbClr val="000000"/>
                          </a:solidFill>
                          <a:effectLst/>
                          <a:latin typeface="Segoe UI" panose="020B0502040204020203" pitchFamily="34" charset="0"/>
                        </a:rPr>
                      </a:br>
                      <a:r>
                        <a:rPr lang="es-US" sz="1100" b="1" i="0" u="none" strike="noStrike" dirty="0">
                          <a:solidFill>
                            <a:srgbClr val="000000"/>
                          </a:solidFill>
                          <a:effectLst/>
                          <a:latin typeface="Segoe UI" panose="020B0502040204020203" pitchFamily="34" charset="0"/>
                        </a:rPr>
                        <a:t>suministro para 30 días</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endParaRPr lang="es-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$90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$200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r h="251838">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$550 a $650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094760167"/>
                  </a:ext>
                </a:extLst>
              </a:tr>
              <a:tr h="251838">
                <a:tc>
                  <a:txBody>
                    <a:bodyPr/>
                    <a:lstStyle/>
                    <a:p>
                      <a:pPr algn="l" fontAlgn="b"/>
                      <a:r>
                        <a:rPr lang="es-US" sz="1100" b="1" i="0" u="none" strike="noStrike" dirty="0">
                          <a:solidFill>
                            <a:srgbClr val="000000"/>
                          </a:solidFill>
                          <a:effectLst/>
                          <a:latin typeface="Segoe UI" panose="020B0502040204020203" pitchFamily="34" charset="0"/>
                        </a:rPr>
                        <a:t>Al por menor, </a:t>
                      </a:r>
                      <a:br>
                        <a:rPr lang="es-US" sz="1100" b="1" i="0" u="none" strike="noStrike" dirty="0">
                          <a:solidFill>
                            <a:srgbClr val="000000"/>
                          </a:solidFill>
                          <a:effectLst/>
                          <a:latin typeface="Segoe UI" panose="020B0502040204020203" pitchFamily="34" charset="0"/>
                        </a:rPr>
                      </a:br>
                      <a:r>
                        <a:rPr lang="es-US" sz="1100" b="1" i="0" u="none" strike="noStrike" dirty="0">
                          <a:solidFill>
                            <a:srgbClr val="000000"/>
                          </a:solidFill>
                          <a:effectLst/>
                          <a:latin typeface="Segoe UI" panose="020B0502040204020203" pitchFamily="34" charset="0"/>
                        </a:rPr>
                        <a:t>suministro para 90 días</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76755128"/>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$25</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1364703663"/>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$225</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3303326089"/>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$500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591782939"/>
                  </a:ext>
                </a:extLst>
              </a:tr>
              <a:tr h="251838">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N/A</a:t>
                      </a:r>
                    </a:p>
                  </a:txBody>
                  <a:tcPr marL="95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267089827"/>
                  </a:ext>
                </a:extLst>
              </a:tr>
            </a:tbl>
          </a:graphicData>
        </a:graphic>
      </p:graphicFrame>
      <p:pic>
        <p:nvPicPr>
          <p:cNvPr id="6" name="Primary-Client-Logo" descr="surest™_logo_pur_RGB.png">
            <a:extLst>
              <a:ext uri="{FF2B5EF4-FFF2-40B4-BE49-F238E27FC236}">
                <a16:creationId xmlns:a16="http://schemas.microsoft.com/office/drawing/2014/main" id="{1927820A-AE9A-DB88-53A6-356C19C08211}"/>
              </a:ext>
            </a:extLst>
          </p:cNvPr>
          <p:cNvPicPr>
            <a:picLocks noChangeAspect="1"/>
          </p:cNvPicPr>
          <p:nvPr/>
        </p:nvPicPr>
        <p:blipFill>
          <a:blip r:embed="rId3"/>
          <a:stretch>
            <a:fillRect/>
          </a:stretch>
        </p:blipFill>
        <p:spPr>
          <a:xfrm>
            <a:off x="7745590" y="699521"/>
            <a:ext cx="1011422" cy="218853"/>
          </a:xfrm>
          <a:prstGeom prst="rect">
            <a:avLst/>
          </a:prstGeom>
          <a:ln w="12700">
            <a:miter lim="400000"/>
          </a:ln>
        </p:spPr>
      </p:pic>
      <p:sp>
        <p:nvSpPr>
          <p:cNvPr id="7" name="Rectangle 6">
            <a:extLst>
              <a:ext uri="{FF2B5EF4-FFF2-40B4-BE49-F238E27FC236}">
                <a16:creationId xmlns:a16="http://schemas.microsoft.com/office/drawing/2014/main" id="{853CB25B-C0E8-8727-1747-21FC751A90AB}"/>
              </a:ext>
            </a:extLst>
          </p:cNvPr>
          <p:cNvSpPr/>
          <p:nvPr/>
        </p:nvSpPr>
        <p:spPr bwMode="auto">
          <a:xfrm>
            <a:off x="5172650" y="4904601"/>
            <a:ext cx="3789815" cy="1253877"/>
          </a:xfrm>
          <a:prstGeom prst="rect">
            <a:avLst/>
          </a:prstGeom>
          <a:noFill/>
          <a:ln w="2857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8" name="TextBox 7">
            <a:extLst>
              <a:ext uri="{FF2B5EF4-FFF2-40B4-BE49-F238E27FC236}">
                <a16:creationId xmlns:a16="http://schemas.microsoft.com/office/drawing/2014/main" id="{2C0AFF02-9F7F-15DB-857D-53959365DB33}"/>
              </a:ext>
            </a:extLst>
          </p:cNvPr>
          <p:cNvSpPr txBox="1"/>
          <p:nvPr/>
        </p:nvSpPr>
        <p:spPr>
          <a:xfrm>
            <a:off x="5279575" y="5030570"/>
            <a:ext cx="3864425" cy="954107"/>
          </a:xfrm>
          <a:prstGeom prst="rect">
            <a:avLst/>
          </a:prstGeom>
          <a:noFill/>
        </p:spPr>
        <p:txBody>
          <a:bodyPr wrap="square" rtlCol="0">
            <a:spAutoFit/>
          </a:bodyPr>
          <a:lstStyle/>
          <a:p>
            <a:r>
              <a:rPr lang="es-US" sz="1400" dirty="0">
                <a:latin typeface="Segoe UI" panose="020B0502040204020203" pitchFamily="34" charset="0"/>
                <a:cs typeface="Segoe UI" panose="020B0502040204020203" pitchFamily="34" charset="0"/>
              </a:rPr>
              <a:t>Si elige este plan, recibirá un tarjeta de identificación y accederá a la información </a:t>
            </a:r>
            <a:br>
              <a:rPr lang="es-US" sz="1400" dirty="0">
                <a:latin typeface="Segoe UI" panose="020B0502040204020203" pitchFamily="34" charset="0"/>
                <a:cs typeface="Segoe UI" panose="020B0502040204020203" pitchFamily="34" charset="0"/>
              </a:rPr>
            </a:br>
            <a:r>
              <a:rPr lang="es-US" sz="1400" dirty="0">
                <a:latin typeface="Segoe UI" panose="020B0502040204020203" pitchFamily="34" charset="0"/>
                <a:cs typeface="Segoe UI" panose="020B0502040204020203" pitchFamily="34" charset="0"/>
              </a:rPr>
              <a:t>de beneficios a través de la aplicación </a:t>
            </a:r>
            <a:br>
              <a:rPr lang="es-US" sz="1400" dirty="0">
                <a:latin typeface="Segoe UI" panose="020B0502040204020203" pitchFamily="34" charset="0"/>
                <a:cs typeface="Segoe UI" panose="020B0502040204020203" pitchFamily="34" charset="0"/>
              </a:rPr>
            </a:br>
            <a:r>
              <a:rPr lang="es-US" sz="1400" dirty="0" err="1">
                <a:latin typeface="Segoe UI" panose="020B0502040204020203" pitchFamily="34" charset="0"/>
                <a:cs typeface="Segoe UI" panose="020B0502040204020203" pitchFamily="34" charset="0"/>
              </a:rPr>
              <a:t>Surest</a:t>
            </a:r>
            <a:r>
              <a:rPr lang="es-US" sz="1400" dirty="0">
                <a:latin typeface="Segoe UI" panose="020B0502040204020203" pitchFamily="34" charset="0"/>
                <a:cs typeface="Segoe UI" panose="020B0502040204020203" pitchFamily="34" charset="0"/>
              </a:rPr>
              <a:t> o visite Benefits.Surest.com</a:t>
            </a:r>
          </a:p>
        </p:txBody>
      </p:sp>
      <p:sp>
        <p:nvSpPr>
          <p:cNvPr id="3" name="TextBox 2">
            <a:extLst>
              <a:ext uri="{FF2B5EF4-FFF2-40B4-BE49-F238E27FC236}">
                <a16:creationId xmlns:a16="http://schemas.microsoft.com/office/drawing/2014/main" id="{A664AAFA-2284-696D-F093-8E9C21B21A8A}"/>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9" name="TextBox 8">
            <a:extLst>
              <a:ext uri="{FF2B5EF4-FFF2-40B4-BE49-F238E27FC236}">
                <a16:creationId xmlns:a16="http://schemas.microsoft.com/office/drawing/2014/main" id="{4AD229EF-C1B3-47BF-7E76-91947C96FCD6}"/>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80461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B52F2D-D815-41B5-9625-3FB6D726F1BA}"/>
              </a:ext>
            </a:extLst>
          </p:cNvPr>
          <p:cNvSpPr txBox="1">
            <a:spLocks/>
          </p:cNvSpPr>
          <p:nvPr/>
        </p:nvSpPr>
        <p:spPr>
          <a:xfrm>
            <a:off x="8206527" y="6045515"/>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19</a:t>
            </a:fld>
            <a:endParaRPr lang="en-US"/>
          </a:p>
        </p:txBody>
      </p:sp>
      <p:sp>
        <p:nvSpPr>
          <p:cNvPr id="3" name="Title 2">
            <a:extLst>
              <a:ext uri="{FF2B5EF4-FFF2-40B4-BE49-F238E27FC236}">
                <a16:creationId xmlns:a16="http://schemas.microsoft.com/office/drawing/2014/main" id="{E56D56E3-698B-4444-9639-7468A93C0AF2}"/>
              </a:ext>
            </a:extLst>
          </p:cNvPr>
          <p:cNvSpPr>
            <a:spLocks noGrp="1"/>
          </p:cNvSpPr>
          <p:nvPr>
            <p:ph type="title"/>
          </p:nvPr>
        </p:nvSpPr>
        <p:spPr>
          <a:xfrm>
            <a:off x="319826" y="852593"/>
            <a:ext cx="7886700" cy="1060704"/>
          </a:xfrm>
        </p:spPr>
        <p:txBody>
          <a:bodyPr>
            <a:normAutofit fontScale="90000"/>
          </a:bodyPr>
          <a:lstStyle/>
          <a:p>
            <a:r>
              <a:rPr lang="es-US" sz="3600" dirty="0">
                <a:solidFill>
                  <a:srgbClr val="415364"/>
                </a:solidFill>
              </a:rPr>
              <a:t>Sus beneficios de farmacia </a:t>
            </a:r>
            <a:br>
              <a:rPr lang="es-US" sz="3600" dirty="0">
                <a:solidFill>
                  <a:srgbClr val="415364"/>
                </a:solidFill>
              </a:rPr>
            </a:br>
            <a:r>
              <a:rPr lang="es-US" sz="3600" dirty="0">
                <a:solidFill>
                  <a:srgbClr val="415364"/>
                </a:solidFill>
              </a:rPr>
              <a:t>Plan PPO $1,500 | </a:t>
            </a:r>
            <a:br>
              <a:rPr lang="es-US" sz="3600" dirty="0">
                <a:solidFill>
                  <a:srgbClr val="415364"/>
                </a:solidFill>
              </a:rPr>
            </a:br>
            <a:r>
              <a:rPr lang="es-US" sz="3600" dirty="0">
                <a:solidFill>
                  <a:srgbClr val="415364"/>
                </a:solidFill>
              </a:rPr>
              <a:t>Plan HDHP $3,400 | </a:t>
            </a:r>
            <a:r>
              <a:rPr lang="es-US" sz="3600" dirty="0" err="1">
                <a:solidFill>
                  <a:srgbClr val="415364"/>
                </a:solidFill>
              </a:rPr>
              <a:t>Surest</a:t>
            </a:r>
            <a:r>
              <a:rPr lang="es-US" sz="3600" dirty="0">
                <a:solidFill>
                  <a:srgbClr val="415364"/>
                </a:solidFill>
              </a:rPr>
              <a:t> </a:t>
            </a:r>
          </a:p>
        </p:txBody>
      </p:sp>
      <p:sp>
        <p:nvSpPr>
          <p:cNvPr id="8" name="Content Placeholder 1">
            <a:extLst>
              <a:ext uri="{FF2B5EF4-FFF2-40B4-BE49-F238E27FC236}">
                <a16:creationId xmlns:a16="http://schemas.microsoft.com/office/drawing/2014/main" id="{8DD7457E-90B2-4D83-8CB7-7F9FB584A098}"/>
              </a:ext>
            </a:extLst>
          </p:cNvPr>
          <p:cNvSpPr txBox="1">
            <a:spLocks/>
          </p:cNvSpPr>
          <p:nvPr/>
        </p:nvSpPr>
        <p:spPr bwMode="auto">
          <a:xfrm>
            <a:off x="1500759" y="2289026"/>
            <a:ext cx="6142482" cy="3516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25013" indent="-125013" algn="l" rtl="0" eaLnBrk="1" fontAlgn="base" hangingPunct="1">
              <a:spcBef>
                <a:spcPts val="400"/>
              </a:spcBef>
              <a:spcAft>
                <a:spcPct val="0"/>
              </a:spcAft>
              <a:buClrTx/>
              <a:buFontTx/>
              <a:buNone/>
              <a:defRPr sz="1800" b="0" cap="none">
                <a:solidFill>
                  <a:schemeClr val="bg2"/>
                </a:solidFill>
                <a:latin typeface="+mj-lt"/>
                <a:ea typeface="+mn-ea"/>
                <a:cs typeface="+mn-cs"/>
              </a:defRPr>
            </a:lvl1pPr>
            <a:lvl2pPr marL="425043" indent="-164302"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125013" marR="0" lvl="0" indent="-125013" algn="l" defTabSz="914400" rtl="0" eaLnBrk="1" fontAlgn="base" latinLnBrk="0" hangingPunct="1">
              <a:lnSpc>
                <a:spcPct val="100000"/>
              </a:lnSpc>
              <a:spcBef>
                <a:spcPts val="400"/>
              </a:spcBef>
              <a:spcAft>
                <a:spcPct val="0"/>
              </a:spcAft>
              <a:buClrTx/>
              <a:buSzTx/>
              <a:buFontTx/>
              <a:buNone/>
              <a:tabLst/>
              <a:defRPr/>
            </a:pPr>
            <a:r>
              <a:rPr kumimoji="0" lang="es-US" sz="2000"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Su plan cubre:</a:t>
            </a:r>
          </a:p>
        </p:txBody>
      </p:sp>
      <p:sp>
        <p:nvSpPr>
          <p:cNvPr id="10" name="Text Placeholder 8">
            <a:extLst>
              <a:ext uri="{FF2B5EF4-FFF2-40B4-BE49-F238E27FC236}">
                <a16:creationId xmlns:a16="http://schemas.microsoft.com/office/drawing/2014/main" id="{5BC81294-E2AB-4212-90B2-642CB34F1D36}"/>
              </a:ext>
            </a:extLst>
          </p:cNvPr>
          <p:cNvSpPr txBox="1">
            <a:spLocks/>
          </p:cNvSpPr>
          <p:nvPr/>
        </p:nvSpPr>
        <p:spPr bwMode="auto">
          <a:xfrm>
            <a:off x="1738883" y="2860492"/>
            <a:ext cx="6467643" cy="14037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25013" indent="-125013" algn="l" rtl="0" eaLnBrk="1" fontAlgn="base" hangingPunct="1">
              <a:spcBef>
                <a:spcPts val="400"/>
              </a:spcBef>
              <a:spcAft>
                <a:spcPct val="0"/>
              </a:spcAft>
              <a:buClrTx/>
              <a:buFont typeface="Arial" panose="020B0604020202020204" pitchFamily="34" charset="0"/>
              <a:buChar char="•"/>
              <a:defRPr sz="1200" b="0" cap="none">
                <a:solidFill>
                  <a:schemeClr val="tx1">
                    <a:lumMod val="65000"/>
                    <a:lumOff val="35000"/>
                  </a:schemeClr>
                </a:solidFill>
                <a:latin typeface="+mn-lt"/>
                <a:ea typeface="+mn-ea"/>
                <a:cs typeface="+mn-cs"/>
              </a:defRPr>
            </a:lvl1pPr>
            <a:lvl2pPr marL="425043" indent="-164302"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sz="1600"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Medicamentos en la lista</a:t>
            </a:r>
            <a:r>
              <a:rPr kumimoji="0" lang="es-US" sz="1600" b="1"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 </a:t>
            </a:r>
            <a:r>
              <a:rPr kumimoji="0" lang="es-US" sz="1600" b="1" i="0" u="none" strike="noStrike" cap="none" normalizeH="0" baseline="0" noProof="0" dirty="0" err="1">
                <a:ln>
                  <a:noFill/>
                </a:ln>
                <a:solidFill>
                  <a:srgbClr val="000000"/>
                </a:solidFill>
                <a:effectLst/>
                <a:uLnTx/>
                <a:uFillTx/>
                <a:latin typeface="Segoe UI" panose="020B0502040204020203" pitchFamily="34" charset="0"/>
                <a:ea typeface="Segoe UI"/>
                <a:cs typeface="Segoe UI" panose="020B0502040204020203" pitchFamily="34" charset="0"/>
              </a:rPr>
              <a:t>Advantage</a:t>
            </a:r>
            <a:r>
              <a:rPr kumimoji="0" lang="es-US" sz="1600" b="1"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 Aprobados</a:t>
            </a:r>
            <a:r>
              <a:rPr kumimoji="0" lang="es-US" sz="1600"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 incluyendo medicamentos genéricos y de marca.</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sz="1600"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Algunos medicamentos preventivos están disponibles con un costo bajo o sin costo para usted. </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s-US" sz="1600" b="0" i="0" u="none" strike="noStrike" cap="none" normalizeH="0" baseline="0" noProof="0" dirty="0">
                <a:ln>
                  <a:noFill/>
                </a:ln>
                <a:solidFill>
                  <a:srgbClr val="000000"/>
                </a:solidFill>
                <a:effectLst/>
                <a:uLnTx/>
                <a:uFillTx/>
                <a:latin typeface="Segoe UI" panose="020B0502040204020203" pitchFamily="34" charset="0"/>
                <a:ea typeface="Segoe UI"/>
                <a:cs typeface="Segoe UI" panose="020B0502040204020203" pitchFamily="34" charset="0"/>
              </a:rPr>
              <a:t>La mayoría de medicamentos especializados si usted tiene un problema de salud continuo o una enfermedad grave.</a:t>
            </a:r>
          </a:p>
        </p:txBody>
      </p:sp>
      <p:sp>
        <p:nvSpPr>
          <p:cNvPr id="11" name="Content Placeholder 1">
            <a:extLst>
              <a:ext uri="{FF2B5EF4-FFF2-40B4-BE49-F238E27FC236}">
                <a16:creationId xmlns:a16="http://schemas.microsoft.com/office/drawing/2014/main" id="{358C2082-8545-44B0-8BB1-6D74CEB1D3EA}"/>
              </a:ext>
            </a:extLst>
          </p:cNvPr>
          <p:cNvSpPr txBox="1">
            <a:spLocks/>
          </p:cNvSpPr>
          <p:nvPr/>
        </p:nvSpPr>
        <p:spPr bwMode="auto">
          <a:xfrm>
            <a:off x="1504744" y="4764573"/>
            <a:ext cx="6826456" cy="4167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25013" indent="-125013" algn="l" rtl="0" eaLnBrk="1" fontAlgn="base" hangingPunct="1">
              <a:spcBef>
                <a:spcPct val="20000"/>
              </a:spcBef>
              <a:spcAft>
                <a:spcPct val="0"/>
              </a:spcAft>
              <a:buClrTx/>
              <a:buFontTx/>
              <a:buNone/>
              <a:defRPr sz="1800" b="0" cap="none">
                <a:solidFill>
                  <a:schemeClr val="bg2"/>
                </a:solidFill>
                <a:latin typeface="+mj-lt"/>
                <a:ea typeface="+mn-ea"/>
                <a:cs typeface="+mn-cs"/>
              </a:defRPr>
            </a:lvl1pPr>
            <a:lvl2pPr marL="425043" indent="-164302"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2pPr>
            <a:lvl3pPr marL="857228" indent="-171446"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3pPr>
            <a:lvl4pPr marL="1284653" indent="-173827"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4pPr>
            <a:lvl5pPr marL="1543012" indent="-171446"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7938" indent="0" defTabSz="914400"/>
            <a:r>
              <a:rPr lang="es-US" sz="2000" dirty="0">
                <a:solidFill>
                  <a:srgbClr val="000000"/>
                </a:solidFill>
                <a:latin typeface="Segoe UI" panose="020B0502040204020203" pitchFamily="34" charset="0"/>
                <a:ea typeface="Segoe UI"/>
                <a:cs typeface="Segoe UI" panose="020B0502040204020203" pitchFamily="34" charset="0"/>
              </a:rPr>
              <a:t>Si usted tiene un medicamento recetado que no tiene cobertura, hable con su médico o farmacéutico acerca de:</a:t>
            </a:r>
          </a:p>
        </p:txBody>
      </p:sp>
      <p:sp>
        <p:nvSpPr>
          <p:cNvPr id="12" name="Text Placeholder 8">
            <a:extLst>
              <a:ext uri="{FF2B5EF4-FFF2-40B4-BE49-F238E27FC236}">
                <a16:creationId xmlns:a16="http://schemas.microsoft.com/office/drawing/2014/main" id="{CBA409A7-6554-47A7-A3F7-0497D967BE57}"/>
              </a:ext>
            </a:extLst>
          </p:cNvPr>
          <p:cNvSpPr txBox="1">
            <a:spLocks/>
          </p:cNvSpPr>
          <p:nvPr/>
        </p:nvSpPr>
        <p:spPr bwMode="auto">
          <a:xfrm>
            <a:off x="1742869" y="5518592"/>
            <a:ext cx="6463657" cy="6221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25013" indent="-125013" algn="l" rtl="0" eaLnBrk="1" fontAlgn="base" hangingPunct="1">
              <a:spcBef>
                <a:spcPts val="400"/>
              </a:spcBef>
              <a:spcAft>
                <a:spcPct val="0"/>
              </a:spcAft>
              <a:buClrTx/>
              <a:buFont typeface="Arial"/>
              <a:buChar char="•"/>
              <a:defRPr sz="1200" b="0" cap="none">
                <a:solidFill>
                  <a:schemeClr val="tx1">
                    <a:lumMod val="65000"/>
                    <a:lumOff val="35000"/>
                  </a:schemeClr>
                </a:solidFill>
                <a:latin typeface="+mn-lt"/>
                <a:ea typeface="+mn-ea"/>
                <a:cs typeface="+mn-cs"/>
              </a:defRPr>
            </a:lvl1pPr>
            <a:lvl2pPr marL="425043" indent="-164302"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defTabSz="914400"/>
            <a:r>
              <a:rPr lang="es-US" sz="1600" dirty="0">
                <a:solidFill>
                  <a:srgbClr val="000000"/>
                </a:solidFill>
                <a:latin typeface="Segoe UI" panose="020B0502040204020203" pitchFamily="34" charset="0"/>
                <a:ea typeface="Segoe UI"/>
                <a:cs typeface="Segoe UI" panose="020B0502040204020203" pitchFamily="34" charset="0"/>
              </a:rPr>
              <a:t>Encontrar otro medicamento.</a:t>
            </a:r>
          </a:p>
          <a:p>
            <a:pPr defTabSz="914400"/>
            <a:r>
              <a:rPr lang="es-US" sz="1600" dirty="0">
                <a:solidFill>
                  <a:srgbClr val="000000"/>
                </a:solidFill>
                <a:latin typeface="Segoe UI" panose="020B0502040204020203" pitchFamily="34" charset="0"/>
                <a:ea typeface="Segoe UI"/>
                <a:cs typeface="Segoe UI" panose="020B0502040204020203" pitchFamily="34" charset="0"/>
              </a:rPr>
              <a:t>Cambiar a un medicamento genérico o de venta libre.</a:t>
            </a:r>
          </a:p>
        </p:txBody>
      </p:sp>
      <p:pic>
        <p:nvPicPr>
          <p:cNvPr id="14" name="Graphic 13">
            <a:extLst>
              <a:ext uri="{FF2B5EF4-FFF2-40B4-BE49-F238E27FC236}">
                <a16:creationId xmlns:a16="http://schemas.microsoft.com/office/drawing/2014/main" id="{E361AD5A-69F7-4F00-875D-1E6D1701A3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776" y="2860492"/>
            <a:ext cx="930426" cy="930426"/>
          </a:xfrm>
          <a:prstGeom prst="rect">
            <a:avLst/>
          </a:prstGeom>
        </p:spPr>
      </p:pic>
      <p:pic>
        <p:nvPicPr>
          <p:cNvPr id="13" name="Picture 2">
            <a:extLst>
              <a:ext uri="{FF2B5EF4-FFF2-40B4-BE49-F238E27FC236}">
                <a16:creationId xmlns:a16="http://schemas.microsoft.com/office/drawing/2014/main" id="{0CFA4B68-CCB8-4B38-80F4-CDCA240AE30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79204" y="659533"/>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CDE03A6-AD7F-BA8E-A9CE-363AFF0DFF5C}"/>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0D25D02D-CA46-FA5F-B82F-A139A6B51BCE}"/>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64363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CB8AE4-24ED-4976-98CF-ABE0CAD8B2ED}"/>
              </a:ext>
            </a:extLst>
          </p:cNvPr>
          <p:cNvSpPr/>
          <p:nvPr/>
        </p:nvSpPr>
        <p:spPr bwMode="auto">
          <a:xfrm>
            <a:off x="0" y="1225980"/>
            <a:ext cx="9144000" cy="1217401"/>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3" name="Title 2">
            <a:extLst>
              <a:ext uri="{FF2B5EF4-FFF2-40B4-BE49-F238E27FC236}">
                <a16:creationId xmlns:a16="http://schemas.microsoft.com/office/drawing/2014/main" id="{8E86BDA2-A17B-4FA3-8718-22F4F19D027F}"/>
              </a:ext>
            </a:extLst>
          </p:cNvPr>
          <p:cNvSpPr>
            <a:spLocks noGrp="1"/>
          </p:cNvSpPr>
          <p:nvPr>
            <p:ph type="title"/>
          </p:nvPr>
        </p:nvSpPr>
        <p:spPr>
          <a:xfrm>
            <a:off x="49873" y="305416"/>
            <a:ext cx="10322932" cy="1325563"/>
          </a:xfrm>
        </p:spPr>
        <p:txBody>
          <a:bodyPr>
            <a:normAutofit/>
          </a:bodyPr>
          <a:lstStyle/>
          <a:p>
            <a:r>
              <a:rPr lang="es-US" sz="3000" spc="-10" dirty="0">
                <a:solidFill>
                  <a:srgbClr val="415364"/>
                </a:solidFill>
              </a:rPr>
              <a:t>Bienvenido a la inscripción abierta para 2026 </a:t>
            </a:r>
          </a:p>
        </p:txBody>
      </p:sp>
      <p:sp>
        <p:nvSpPr>
          <p:cNvPr id="4" name="Content Placeholder 3">
            <a:extLst>
              <a:ext uri="{FF2B5EF4-FFF2-40B4-BE49-F238E27FC236}">
                <a16:creationId xmlns:a16="http://schemas.microsoft.com/office/drawing/2014/main" id="{6C58DCD8-06ED-41AA-B972-59C90A987B76}"/>
              </a:ext>
            </a:extLst>
          </p:cNvPr>
          <p:cNvSpPr>
            <a:spLocks noGrp="1"/>
          </p:cNvSpPr>
          <p:nvPr>
            <p:ph idx="1"/>
          </p:nvPr>
        </p:nvSpPr>
        <p:spPr>
          <a:xfrm>
            <a:off x="584423" y="1323498"/>
            <a:ext cx="8045451" cy="1045092"/>
          </a:xfrm>
        </p:spPr>
        <p:txBody>
          <a:bodyPr>
            <a:noAutofit/>
          </a:bodyPr>
          <a:lstStyle/>
          <a:p>
            <a:pPr marL="0" indent="0">
              <a:buNone/>
            </a:pPr>
            <a:r>
              <a:rPr lang="es-US" sz="2300" dirty="0">
                <a:solidFill>
                  <a:schemeClr val="bg1"/>
                </a:solidFill>
              </a:rPr>
              <a:t>En Century </a:t>
            </a:r>
            <a:r>
              <a:rPr lang="es-US" sz="2300" dirty="0" err="1">
                <a:solidFill>
                  <a:schemeClr val="bg1"/>
                </a:solidFill>
              </a:rPr>
              <a:t>Aluminum</a:t>
            </a:r>
            <a:r>
              <a:rPr lang="es-US" sz="2300" dirty="0">
                <a:solidFill>
                  <a:schemeClr val="bg1"/>
                </a:solidFill>
              </a:rPr>
              <a:t> Company, ofrecemos un programa </a:t>
            </a:r>
            <a:br>
              <a:rPr lang="es-US" sz="2300" dirty="0">
                <a:solidFill>
                  <a:schemeClr val="bg1"/>
                </a:solidFill>
              </a:rPr>
            </a:br>
            <a:r>
              <a:rPr lang="es-US" sz="2300" dirty="0">
                <a:solidFill>
                  <a:schemeClr val="bg1"/>
                </a:solidFill>
              </a:rPr>
              <a:t>de beneficios competitivo e integral para reconocer </a:t>
            </a:r>
            <a:br>
              <a:rPr lang="es-US" sz="2300" dirty="0">
                <a:solidFill>
                  <a:schemeClr val="bg1"/>
                </a:solidFill>
              </a:rPr>
            </a:br>
            <a:r>
              <a:rPr lang="es-US" sz="2300" dirty="0">
                <a:solidFill>
                  <a:schemeClr val="bg1"/>
                </a:solidFill>
              </a:rPr>
              <a:t>lo importante que usted es para la empresa.</a:t>
            </a:r>
          </a:p>
        </p:txBody>
      </p:sp>
      <p:sp>
        <p:nvSpPr>
          <p:cNvPr id="12" name="Slide Number Placeholder 5">
            <a:extLst>
              <a:ext uri="{FF2B5EF4-FFF2-40B4-BE49-F238E27FC236}">
                <a16:creationId xmlns:a16="http://schemas.microsoft.com/office/drawing/2014/main" id="{59D99BFD-005D-4FAE-AD5A-F6F144287BA6}"/>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a:t>
            </a:fld>
            <a:endParaRPr lang="en-US"/>
          </a:p>
        </p:txBody>
      </p:sp>
      <p:sp>
        <p:nvSpPr>
          <p:cNvPr id="2" name="TextBox 1">
            <a:extLst>
              <a:ext uri="{FF2B5EF4-FFF2-40B4-BE49-F238E27FC236}">
                <a16:creationId xmlns:a16="http://schemas.microsoft.com/office/drawing/2014/main" id="{6ABB1A8C-BA8C-C5FD-90CD-48FA24038AD0}"/>
              </a:ext>
            </a:extLst>
          </p:cNvPr>
          <p:cNvSpPr txBox="1"/>
          <p:nvPr/>
        </p:nvSpPr>
        <p:spPr>
          <a:xfrm>
            <a:off x="306936" y="2573187"/>
            <a:ext cx="8530128" cy="4278094"/>
          </a:xfrm>
          <a:prstGeom prst="rect">
            <a:avLst/>
          </a:prstGeom>
          <a:noFill/>
        </p:spPr>
        <p:txBody>
          <a:bodyPr wrap="square" rtlCol="0">
            <a:spAutoFit/>
          </a:bodyPr>
          <a:lstStyle/>
          <a:p>
            <a:pPr algn="ctr"/>
            <a:r>
              <a:rPr lang="es-US" sz="2000" b="1" u="sng" dirty="0">
                <a:solidFill>
                  <a:srgbClr val="FF6B00"/>
                </a:solidFill>
                <a:latin typeface="Segoe UI" panose="020B0502040204020203" pitchFamily="34" charset="0"/>
                <a:cs typeface="Segoe UI" panose="020B0502040204020203" pitchFamily="34" charset="0"/>
              </a:rPr>
              <a:t>Inscripción abierta anual</a:t>
            </a:r>
            <a:r>
              <a:rPr lang="es-US" sz="2000" b="1" u="sng" dirty="0">
                <a:latin typeface="Segoe UI" panose="020B0502040204020203" pitchFamily="34" charset="0"/>
                <a:cs typeface="Segoe UI" panose="020B0502040204020203" pitchFamily="34" charset="0"/>
              </a:rPr>
              <a:t> del 3 al 17 de noviembre de 2025</a:t>
            </a:r>
          </a:p>
          <a:p>
            <a:pPr algn="ctr"/>
            <a:endParaRPr lang="en-US" sz="1500" dirty="0">
              <a:latin typeface="Segoe UI" panose="020B0502040204020203" pitchFamily="34" charset="0"/>
              <a:cs typeface="Segoe UI" panose="020B0502040204020203" pitchFamily="34" charset="0"/>
            </a:endParaRPr>
          </a:p>
          <a:p>
            <a:r>
              <a:rPr lang="es-US" sz="1400" dirty="0">
                <a:latin typeface="Segoe UI" panose="020B0502040204020203" pitchFamily="34" charset="0"/>
                <a:cs typeface="Segoe UI" panose="020B0502040204020203" pitchFamily="34" charset="0"/>
              </a:rPr>
              <a:t>La inscripción abierta es su oportunidad anual de revisar sus beneficios actuales y realizar cambios </a:t>
            </a:r>
            <a:br>
              <a:rPr lang="es-US" sz="1400" dirty="0">
                <a:latin typeface="Segoe UI" panose="020B0502040204020203" pitchFamily="34" charset="0"/>
                <a:cs typeface="Segoe UI" panose="020B0502040204020203" pitchFamily="34" charset="0"/>
              </a:rPr>
            </a:br>
            <a:r>
              <a:rPr lang="es-US" sz="1400" dirty="0">
                <a:latin typeface="Segoe UI" panose="020B0502040204020203" pitchFamily="34" charset="0"/>
                <a:cs typeface="Segoe UI" panose="020B0502040204020203" pitchFamily="34" charset="0"/>
              </a:rPr>
              <a:t>en los beneficios para el próximo año del plan.</a:t>
            </a:r>
            <a:r>
              <a:rPr lang="es-US" sz="1400" b="0" dirty="0">
                <a:latin typeface="Segoe UI" panose="020B0502040204020203" pitchFamily="34" charset="0"/>
                <a:cs typeface="Segoe UI" panose="020B0502040204020203" pitchFamily="34" charset="0"/>
              </a:rPr>
              <a:t> </a:t>
            </a:r>
          </a:p>
          <a:p>
            <a:endParaRPr lang="en-US" sz="1400" b="0" dirty="0">
              <a:latin typeface="Segoe UI" panose="020B0502040204020203" pitchFamily="34" charset="0"/>
              <a:cs typeface="Segoe UI" panose="020B0502040204020203" pitchFamily="34" charset="0"/>
            </a:endParaRPr>
          </a:p>
          <a:p>
            <a:r>
              <a:rPr lang="es-US" sz="1400" dirty="0">
                <a:latin typeface="Segoe UI" panose="020B0502040204020203" pitchFamily="34" charset="0"/>
                <a:cs typeface="Segoe UI" panose="020B0502040204020203" pitchFamily="34" charset="0"/>
              </a:rPr>
              <a:t>Durante la inscripción abierta, podrá:</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Agregar, cambiar o rechazar cobertura</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Añadir y/o quitar miembros de la familia</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Elegir la cantidad de su cuenta FSA o cuenta HSA</a:t>
            </a:r>
          </a:p>
          <a:p>
            <a:endParaRPr lang="en-US" sz="1400" b="0" dirty="0">
              <a:latin typeface="Segoe UI" panose="020B0502040204020203" pitchFamily="34" charset="0"/>
              <a:cs typeface="Segoe UI" panose="020B0502040204020203" pitchFamily="34" charset="0"/>
            </a:endParaRPr>
          </a:p>
          <a:p>
            <a:pPr>
              <a:spcBef>
                <a:spcPts val="600"/>
              </a:spcBef>
            </a:pPr>
            <a:r>
              <a:rPr lang="es-US" sz="1400" b="0" dirty="0">
                <a:latin typeface="Segoe UI" panose="020B0502040204020203" pitchFamily="34" charset="0"/>
                <a:cs typeface="Segoe UI" panose="020B0502040204020203" pitchFamily="34" charset="0"/>
              </a:rPr>
              <a:t>Este es el único período del año en el que puede hacer cambios a sus beneficios, a menos que se presente un evento calificado:</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Cambio en su estado civil </a:t>
            </a:r>
          </a:p>
          <a:p>
            <a:pPr marL="742950" lvl="1" indent="-285750">
              <a:buFont typeface="Wingdings 3" panose="05040102010807070707" pitchFamily="18" charset="2"/>
              <a:buChar char=""/>
            </a:pPr>
            <a:r>
              <a:rPr lang="es-US" sz="1200" b="0" dirty="0">
                <a:latin typeface="Segoe UI" panose="020B0502040204020203" pitchFamily="34" charset="0"/>
                <a:cs typeface="Segoe UI" panose="020B0502040204020203" pitchFamily="34" charset="0"/>
              </a:rPr>
              <a:t>(p. ej.: matrimonio, divorcio, fallecimiento del cónyuge, separación legal)</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Cambio en el número de dependientes </a:t>
            </a:r>
          </a:p>
          <a:p>
            <a:pPr marL="742950" lvl="1" indent="-285750">
              <a:buFont typeface="Wingdings 3" panose="05040102010807070707" pitchFamily="18" charset="2"/>
              <a:buChar char=""/>
            </a:pPr>
            <a:r>
              <a:rPr lang="es-US" sz="1200" b="0" dirty="0">
                <a:latin typeface="Segoe UI" panose="020B0502040204020203" pitchFamily="34" charset="0"/>
                <a:cs typeface="Segoe UI" panose="020B0502040204020203" pitchFamily="34" charset="0"/>
              </a:rPr>
              <a:t>(p. ej.: nacimiento, adopción, fallecimiento de un dependiente o pérdida de elegibilidad debido a la edad)</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Cambio en la situación de empleo o trabajo</a:t>
            </a:r>
          </a:p>
          <a:p>
            <a:endParaRPr lang="en-US" sz="700" b="0" dirty="0">
              <a:latin typeface="Segoe UI" panose="020B0502040204020203" pitchFamily="34" charset="0"/>
              <a:cs typeface="Segoe UI" panose="020B0502040204020203" pitchFamily="34" charset="0"/>
            </a:endParaRPr>
          </a:p>
          <a:p>
            <a:r>
              <a:rPr lang="es-US" sz="1100" b="0" dirty="0">
                <a:latin typeface="Segoe UI" panose="020B0502040204020203" pitchFamily="34" charset="0"/>
                <a:cs typeface="Segoe UI" panose="020B0502040204020203" pitchFamily="34" charset="0"/>
              </a:rPr>
              <a:t>Debe hacer los cambios en sus beneficios en el plazo de 30 días de ocurrido el evento calificado</a:t>
            </a:r>
          </a:p>
        </p:txBody>
      </p:sp>
      <p:sp>
        <p:nvSpPr>
          <p:cNvPr id="10" name="TextBox 9">
            <a:extLst>
              <a:ext uri="{FF2B5EF4-FFF2-40B4-BE49-F238E27FC236}">
                <a16:creationId xmlns:a16="http://schemas.microsoft.com/office/drawing/2014/main" id="{05B53770-2D0C-4369-7929-9263BC204B82}"/>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11" name="TextBox 10">
            <a:extLst>
              <a:ext uri="{FF2B5EF4-FFF2-40B4-BE49-F238E27FC236}">
                <a16:creationId xmlns:a16="http://schemas.microsoft.com/office/drawing/2014/main" id="{8F94F64C-A3A2-64ED-D713-3A4E3DCC58C4}"/>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13341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34D5-B0B7-43E8-A703-9DEA8027F719}"/>
              </a:ext>
            </a:extLst>
          </p:cNvPr>
          <p:cNvSpPr>
            <a:spLocks noGrp="1"/>
          </p:cNvSpPr>
          <p:nvPr>
            <p:ph type="title"/>
          </p:nvPr>
        </p:nvSpPr>
        <p:spPr>
          <a:xfrm>
            <a:off x="514350" y="5019676"/>
            <a:ext cx="8115299" cy="1630876"/>
          </a:xfrm>
        </p:spPr>
        <p:txBody>
          <a:bodyPr>
            <a:noAutofit/>
          </a:bodyPr>
          <a:lstStyle/>
          <a:p>
            <a:r>
              <a:rPr lang="es-US" sz="4000" dirty="0"/>
              <a:t>Beneficios médicos y de medicamentos recetados </a:t>
            </a:r>
            <a:br>
              <a:rPr lang="es-US" sz="4000" dirty="0"/>
            </a:br>
            <a:r>
              <a:rPr lang="es-US" sz="4000" dirty="0"/>
              <a:t>de Kaiser – CA &amp; HI </a:t>
            </a:r>
          </a:p>
        </p:txBody>
      </p:sp>
      <p:pic>
        <p:nvPicPr>
          <p:cNvPr id="8" name="Picture Placeholder 7">
            <a:extLst>
              <a:ext uri="{FF2B5EF4-FFF2-40B4-BE49-F238E27FC236}">
                <a16:creationId xmlns:a16="http://schemas.microsoft.com/office/drawing/2014/main" id="{17AF4E33-287A-670A-9F95-2E039E8A50F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283191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BABB5-EA83-43E8-A786-8343ECBA9B00}"/>
              </a:ext>
            </a:extLst>
          </p:cNvPr>
          <p:cNvSpPr>
            <a:spLocks noGrp="1"/>
          </p:cNvSpPr>
          <p:nvPr>
            <p:ph type="title"/>
          </p:nvPr>
        </p:nvSpPr>
        <p:spPr>
          <a:xfrm>
            <a:off x="493776" y="251437"/>
            <a:ext cx="7891272" cy="1060704"/>
          </a:xfrm>
        </p:spPr>
        <p:txBody>
          <a:bodyPr>
            <a:normAutofit fontScale="90000"/>
          </a:bodyPr>
          <a:lstStyle/>
          <a:p>
            <a:r>
              <a:rPr lang="es-US" sz="3200" dirty="0">
                <a:solidFill>
                  <a:schemeClr val="tx2"/>
                </a:solidFill>
              </a:rPr>
              <a:t>Cobertura médica y de </a:t>
            </a:r>
            <a:br>
              <a:rPr lang="es-US" sz="3200" dirty="0">
                <a:solidFill>
                  <a:schemeClr val="tx2"/>
                </a:solidFill>
              </a:rPr>
            </a:br>
            <a:r>
              <a:rPr lang="es-US" sz="3200" dirty="0">
                <a:solidFill>
                  <a:schemeClr val="tx2"/>
                </a:solidFill>
              </a:rPr>
              <a:t>medicamentos recetados de Kaiser – Miembros del equipo de California</a:t>
            </a:r>
          </a:p>
        </p:txBody>
      </p:sp>
      <p:pic>
        <p:nvPicPr>
          <p:cNvPr id="17" name="Picture 2">
            <a:extLst>
              <a:ext uri="{FF2B5EF4-FFF2-40B4-BE49-F238E27FC236}">
                <a16:creationId xmlns:a16="http://schemas.microsoft.com/office/drawing/2014/main" id="{F135D3F2-B915-4EB0-B5E6-745623381C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29976" y="653201"/>
            <a:ext cx="850106" cy="257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49A3B8F-51B1-0128-8332-2FB9CBD07F82}"/>
              </a:ext>
            </a:extLst>
          </p:cNvPr>
          <p:cNvGraphicFramePr>
            <a:graphicFrameLocks noGrp="1"/>
          </p:cNvGraphicFramePr>
          <p:nvPr>
            <p:extLst>
              <p:ext uri="{D42A27DB-BD31-4B8C-83A1-F6EECF244321}">
                <p14:modId xmlns:p14="http://schemas.microsoft.com/office/powerpoint/2010/main" val="2528550278"/>
              </p:ext>
            </p:extLst>
          </p:nvPr>
        </p:nvGraphicFramePr>
        <p:xfrm>
          <a:off x="540653" y="1553332"/>
          <a:ext cx="4090270" cy="4270749"/>
        </p:xfrm>
        <a:graphic>
          <a:graphicData uri="http://schemas.openxmlformats.org/drawingml/2006/table">
            <a:tbl>
              <a:tblPr/>
              <a:tblGrid>
                <a:gridCol w="2045135">
                  <a:extLst>
                    <a:ext uri="{9D8B030D-6E8A-4147-A177-3AD203B41FA5}">
                      <a16:colId xmlns:a16="http://schemas.microsoft.com/office/drawing/2014/main" val="833323095"/>
                    </a:ext>
                  </a:extLst>
                </a:gridCol>
                <a:gridCol w="2045135">
                  <a:extLst>
                    <a:ext uri="{9D8B030D-6E8A-4147-A177-3AD203B41FA5}">
                      <a16:colId xmlns:a16="http://schemas.microsoft.com/office/drawing/2014/main" val="4262564854"/>
                    </a:ext>
                  </a:extLst>
                </a:gridCol>
              </a:tblGrid>
              <a:tr h="458570">
                <a:tc>
                  <a:txBody>
                    <a:bodyPr/>
                    <a:lstStyle/>
                    <a:p>
                      <a:pPr algn="l" fontAlgn="ctr"/>
                      <a:r>
                        <a:rPr lang="es-US" sz="1600" b="1" i="0" u="none" strike="noStrike">
                          <a:solidFill>
                            <a:srgbClr val="FFFFFF"/>
                          </a:solidFill>
                          <a:effectLst/>
                          <a:latin typeface="Segoe UI" panose="020B0502040204020203" pitchFamily="34" charset="0"/>
                        </a:rPr>
                        <a:t>Beneficios médicos</a:t>
                      </a:r>
                    </a:p>
                  </a:txBody>
                  <a:tcPr marL="7144" marR="7144" marT="7144" marB="0" anchor="ctr">
                    <a:lnL>
                      <a:noFill/>
                    </a:lnL>
                    <a:lnR>
                      <a:noFill/>
                    </a:lnR>
                    <a:lnT>
                      <a:noFill/>
                    </a:lnT>
                    <a:lnB>
                      <a:noFill/>
                    </a:lnB>
                    <a:solidFill>
                      <a:srgbClr val="000000"/>
                    </a:solidFill>
                  </a:tcPr>
                </a:tc>
                <a:tc>
                  <a:txBody>
                    <a:bodyPr/>
                    <a:lstStyle/>
                    <a:p>
                      <a:pPr algn="r" fontAlgn="ctr"/>
                      <a:endParaRPr lang="en-US" sz="1200" b="1" i="0" u="none" strike="noStrike" dirty="0">
                        <a:solidFill>
                          <a:srgbClr val="FFFFFF"/>
                        </a:solidFill>
                        <a:effectLst/>
                        <a:latin typeface="Segoe UI" panose="020B0502040204020203" pitchFamily="34" charset="0"/>
                      </a:endParaRPr>
                    </a:p>
                  </a:txBody>
                  <a:tcPr marL="7144" marR="7144" marT="7144" marB="0" anchor="ctr">
                    <a:lnL>
                      <a:noFill/>
                    </a:lnL>
                    <a:lnR>
                      <a:noFill/>
                    </a:lnR>
                    <a:lnT>
                      <a:noFill/>
                    </a:lnT>
                    <a:lnB>
                      <a:noFill/>
                    </a:lnB>
                    <a:solidFill>
                      <a:srgbClr val="000000"/>
                    </a:solidFill>
                  </a:tcPr>
                </a:tc>
                <a:extLst>
                  <a:ext uri="{0D108BD9-81ED-4DB2-BD59-A6C34878D82A}">
                    <a16:rowId xmlns:a16="http://schemas.microsoft.com/office/drawing/2014/main" val="3167779865"/>
                  </a:ext>
                </a:extLst>
              </a:tr>
              <a:tr h="229285">
                <a:tc>
                  <a:txBody>
                    <a:bodyPr/>
                    <a:lstStyle/>
                    <a:p>
                      <a:pPr algn="l" fontAlgn="b"/>
                      <a:r>
                        <a:rPr lang="es-US" sz="1200" b="1" i="0" u="none" strike="noStrike">
                          <a:solidFill>
                            <a:srgbClr val="000000"/>
                          </a:solidFill>
                          <a:effectLst/>
                          <a:latin typeface="Segoe UI" panose="020B0502040204020203" pitchFamily="34" charset="0"/>
                        </a:rPr>
                        <a:t>Deducible</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3444484618"/>
                  </a:ext>
                </a:extLst>
              </a:tr>
              <a:tr h="229285">
                <a:tc>
                  <a:txBody>
                    <a:bodyPr/>
                    <a:lstStyle/>
                    <a:p>
                      <a:pPr algn="l" fontAlgn="b"/>
                      <a:r>
                        <a:rPr lang="es-US" sz="1200" b="0" i="0" u="none" strike="noStrike">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$1,000</a:t>
                      </a:r>
                    </a:p>
                  </a:txBody>
                  <a:tcPr marL="7144" marR="7144" marT="7144" marB="0" anchor="b">
                    <a:lnL>
                      <a:noFill/>
                    </a:lnL>
                    <a:lnR>
                      <a:noFill/>
                    </a:lnR>
                    <a:lnT>
                      <a:noFill/>
                    </a:lnT>
                    <a:lnB>
                      <a:noFill/>
                    </a:lnB>
                  </a:tcPr>
                </a:tc>
                <a:extLst>
                  <a:ext uri="{0D108BD9-81ED-4DB2-BD59-A6C34878D82A}">
                    <a16:rowId xmlns:a16="http://schemas.microsoft.com/office/drawing/2014/main" val="2250814959"/>
                  </a:ext>
                </a:extLst>
              </a:tr>
              <a:tr h="229285">
                <a:tc>
                  <a:txBody>
                    <a:bodyPr/>
                    <a:lstStyle/>
                    <a:p>
                      <a:pPr algn="l" fontAlgn="b"/>
                      <a:r>
                        <a:rPr lang="es-US" sz="1200" b="0" i="0" u="none" strike="noStrike">
                          <a:solidFill>
                            <a:srgbClr val="000000"/>
                          </a:solidFill>
                          <a:effectLst/>
                          <a:latin typeface="Segoe UI" panose="020B0502040204020203" pitchFamily="34" charset="0"/>
                        </a:rPr>
                        <a:t>Familia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$2,000 </a:t>
                      </a:r>
                    </a:p>
                  </a:txBody>
                  <a:tcPr marL="7144" marR="7144" marT="7144" marB="0" anchor="b">
                    <a:lnL>
                      <a:noFill/>
                    </a:lnL>
                    <a:lnR>
                      <a:noFill/>
                    </a:lnR>
                    <a:lnT>
                      <a:noFill/>
                    </a:lnT>
                    <a:lnB>
                      <a:noFill/>
                    </a:lnB>
                  </a:tcPr>
                </a:tc>
                <a:extLst>
                  <a:ext uri="{0D108BD9-81ED-4DB2-BD59-A6C34878D82A}">
                    <a16:rowId xmlns:a16="http://schemas.microsoft.com/office/drawing/2014/main" val="609953888"/>
                  </a:ext>
                </a:extLst>
              </a:tr>
              <a:tr h="229285">
                <a:tc>
                  <a:txBody>
                    <a:bodyPr/>
                    <a:lstStyle/>
                    <a:p>
                      <a:pPr algn="l" fontAlgn="b"/>
                      <a:r>
                        <a:rPr lang="es-US" sz="1200" b="1" i="0" u="none" strike="noStrike">
                          <a:solidFill>
                            <a:srgbClr val="000000"/>
                          </a:solidFill>
                          <a:effectLst/>
                          <a:latin typeface="Segoe UI" panose="020B0502040204020203" pitchFamily="34" charset="0"/>
                        </a:rPr>
                        <a:t>Coaseguro</a:t>
                      </a:r>
                    </a:p>
                  </a:txBody>
                  <a:tcPr marL="7144"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365505013"/>
                  </a:ext>
                </a:extLst>
              </a:tr>
              <a:tr h="229285">
                <a:tc>
                  <a:txBody>
                    <a:bodyPr/>
                    <a:lstStyle/>
                    <a:p>
                      <a:pPr algn="l" fontAlgn="b"/>
                      <a:r>
                        <a:rPr lang="es-US" sz="1200" b="1" i="0" u="none" strike="noStrike">
                          <a:solidFill>
                            <a:srgbClr val="000000"/>
                          </a:solidFill>
                          <a:effectLst/>
                          <a:latin typeface="Segoe UI" panose="020B0502040204020203" pitchFamily="34" charset="0"/>
                        </a:rPr>
                        <a:t>Desembolso máximo</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4196394514"/>
                  </a:ext>
                </a:extLst>
              </a:tr>
              <a:tr h="229285">
                <a:tc>
                  <a:txBody>
                    <a:bodyPr/>
                    <a:lstStyle/>
                    <a:p>
                      <a:pPr algn="l" fontAlgn="b"/>
                      <a:r>
                        <a:rPr lang="es-US" sz="1200" b="0" i="0" u="none" strike="noStrike">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$3,800 </a:t>
                      </a:r>
                    </a:p>
                  </a:txBody>
                  <a:tcPr marL="7144" marR="7144" marT="7144" marB="0" anchor="b">
                    <a:lnL>
                      <a:noFill/>
                    </a:lnL>
                    <a:lnR>
                      <a:noFill/>
                    </a:lnR>
                    <a:lnT>
                      <a:noFill/>
                    </a:lnT>
                    <a:lnB>
                      <a:noFill/>
                    </a:lnB>
                  </a:tcPr>
                </a:tc>
                <a:extLst>
                  <a:ext uri="{0D108BD9-81ED-4DB2-BD59-A6C34878D82A}">
                    <a16:rowId xmlns:a16="http://schemas.microsoft.com/office/drawing/2014/main" val="1874560588"/>
                  </a:ext>
                </a:extLst>
              </a:tr>
              <a:tr h="229285">
                <a:tc>
                  <a:txBody>
                    <a:bodyPr/>
                    <a:lstStyle/>
                    <a:p>
                      <a:pPr algn="l" fontAlgn="b"/>
                      <a:r>
                        <a:rPr lang="es-US" sz="1200" b="0" i="0" u="none" strike="noStrike">
                          <a:solidFill>
                            <a:srgbClr val="000000"/>
                          </a:solidFill>
                          <a:effectLst/>
                          <a:latin typeface="Segoe UI" panose="020B0502040204020203" pitchFamily="34" charset="0"/>
                        </a:rPr>
                        <a:t>Familia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$7,600 </a:t>
                      </a:r>
                    </a:p>
                  </a:txBody>
                  <a:tcPr marL="7144" marR="7144" marT="7144" marB="0" anchor="b">
                    <a:lnL>
                      <a:noFill/>
                    </a:lnL>
                    <a:lnR>
                      <a:noFill/>
                    </a:lnR>
                    <a:lnT>
                      <a:noFill/>
                    </a:lnT>
                    <a:lnB>
                      <a:noFill/>
                    </a:lnB>
                  </a:tcPr>
                </a:tc>
                <a:extLst>
                  <a:ext uri="{0D108BD9-81ED-4DB2-BD59-A6C34878D82A}">
                    <a16:rowId xmlns:a16="http://schemas.microsoft.com/office/drawing/2014/main" val="1787557706"/>
                  </a:ext>
                </a:extLst>
              </a:tr>
              <a:tr h="229285">
                <a:tc>
                  <a:txBody>
                    <a:bodyPr/>
                    <a:lstStyle/>
                    <a:p>
                      <a:pPr algn="l" fontAlgn="b"/>
                      <a:r>
                        <a:rPr lang="es-US" sz="1200" b="1" i="0" u="none" strike="noStrike">
                          <a:solidFill>
                            <a:srgbClr val="000000"/>
                          </a:solidFill>
                          <a:effectLst/>
                          <a:latin typeface="Segoe UI" panose="020B0502040204020203" pitchFamily="34" charset="0"/>
                        </a:rPr>
                        <a:t>Atención preventiva</a:t>
                      </a:r>
                    </a:p>
                  </a:txBody>
                  <a:tcPr marL="7144"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Sin costo</a:t>
                      </a:r>
                    </a:p>
                  </a:txBody>
                  <a:tcPr marL="7144" marR="7144" marT="7144" marB="0" anchor="b">
                    <a:lnL>
                      <a:noFill/>
                    </a:lnL>
                    <a:lnR>
                      <a:noFill/>
                    </a:lnR>
                    <a:lnT>
                      <a:noFill/>
                    </a:lnT>
                    <a:lnB>
                      <a:noFill/>
                    </a:lnB>
                  </a:tcPr>
                </a:tc>
                <a:extLst>
                  <a:ext uri="{0D108BD9-81ED-4DB2-BD59-A6C34878D82A}">
                    <a16:rowId xmlns:a16="http://schemas.microsoft.com/office/drawing/2014/main" val="561161352"/>
                  </a:ext>
                </a:extLst>
              </a:tr>
              <a:tr h="229285">
                <a:tc>
                  <a:txBody>
                    <a:bodyPr/>
                    <a:lstStyle/>
                    <a:p>
                      <a:pPr algn="l" fontAlgn="b"/>
                      <a:r>
                        <a:rPr lang="es-US" sz="1200" b="1" i="0" u="none" strike="noStrike">
                          <a:solidFill>
                            <a:srgbClr val="000000"/>
                          </a:solidFill>
                          <a:effectLst/>
                          <a:latin typeface="Segoe UI" panose="020B0502040204020203" pitchFamily="34" charset="0"/>
                        </a:rPr>
                        <a:t>Visitas al consultorio</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1965733474"/>
                  </a:ext>
                </a:extLst>
              </a:tr>
              <a:tr h="229285">
                <a:tc>
                  <a:txBody>
                    <a:bodyPr/>
                    <a:lstStyle/>
                    <a:p>
                      <a:pPr algn="l" fontAlgn="b"/>
                      <a:r>
                        <a:rPr lang="es-US" sz="1200" b="0" i="0" u="none" strike="noStrike">
                          <a:solidFill>
                            <a:srgbClr val="000000"/>
                          </a:solidFill>
                          <a:effectLst/>
                          <a:latin typeface="Segoe UI" panose="020B0502040204020203" pitchFamily="34" charset="0"/>
                        </a:rPr>
                        <a:t>Atención primaria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 </a:t>
                      </a:r>
                    </a:p>
                  </a:txBody>
                  <a:tcPr marL="7144" marR="7144" marT="7144" marB="0" anchor="b">
                    <a:lnL>
                      <a:noFill/>
                    </a:lnL>
                    <a:lnR>
                      <a:noFill/>
                    </a:lnR>
                    <a:lnT>
                      <a:noFill/>
                    </a:lnT>
                    <a:lnB>
                      <a:noFill/>
                    </a:lnB>
                  </a:tcPr>
                </a:tc>
                <a:extLst>
                  <a:ext uri="{0D108BD9-81ED-4DB2-BD59-A6C34878D82A}">
                    <a16:rowId xmlns:a16="http://schemas.microsoft.com/office/drawing/2014/main" val="1015499699"/>
                  </a:ext>
                </a:extLst>
              </a:tr>
              <a:tr h="229285">
                <a:tc>
                  <a:txBody>
                    <a:bodyPr/>
                    <a:lstStyle/>
                    <a:p>
                      <a:pPr algn="l" fontAlgn="b"/>
                      <a:r>
                        <a:rPr lang="es-US" sz="1200" b="0" i="0" u="none" strike="noStrike">
                          <a:solidFill>
                            <a:srgbClr val="000000"/>
                          </a:solidFill>
                          <a:effectLst/>
                          <a:latin typeface="Segoe UI" panose="020B0502040204020203" pitchFamily="34" charset="0"/>
                        </a:rPr>
                        <a:t>Especialistas</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$30 </a:t>
                      </a:r>
                    </a:p>
                  </a:txBody>
                  <a:tcPr marL="7144" marR="7144" marT="7144" marB="0" anchor="b">
                    <a:lnL>
                      <a:noFill/>
                    </a:lnL>
                    <a:lnR>
                      <a:noFill/>
                    </a:lnR>
                    <a:lnT>
                      <a:noFill/>
                    </a:lnT>
                    <a:lnB>
                      <a:noFill/>
                    </a:lnB>
                  </a:tcPr>
                </a:tc>
                <a:extLst>
                  <a:ext uri="{0D108BD9-81ED-4DB2-BD59-A6C34878D82A}">
                    <a16:rowId xmlns:a16="http://schemas.microsoft.com/office/drawing/2014/main" val="3894785497"/>
                  </a:ext>
                </a:extLst>
              </a:tr>
              <a:tr h="229285">
                <a:tc>
                  <a:txBody>
                    <a:bodyPr/>
                    <a:lstStyle/>
                    <a:p>
                      <a:pPr algn="l" fontAlgn="b"/>
                      <a:r>
                        <a:rPr lang="es-US" sz="1200" b="1" i="0" u="none" strike="noStrike">
                          <a:solidFill>
                            <a:srgbClr val="000000"/>
                          </a:solidFill>
                          <a:effectLst/>
                          <a:latin typeface="Segoe UI" panose="020B0502040204020203" pitchFamily="34" charset="0"/>
                        </a:rPr>
                        <a:t>Atención hospitalaria</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2365461105"/>
                  </a:ext>
                </a:extLst>
              </a:tr>
              <a:tr h="229285">
                <a:tc>
                  <a:txBody>
                    <a:bodyPr/>
                    <a:lstStyle/>
                    <a:p>
                      <a:pPr algn="l" fontAlgn="b"/>
                      <a:r>
                        <a:rPr lang="es-US" sz="1200" b="0" i="0" u="none" strike="noStrike" dirty="0">
                          <a:solidFill>
                            <a:srgbClr val="000000"/>
                          </a:solidFill>
                          <a:effectLst/>
                          <a:latin typeface="Segoe UI" panose="020B0502040204020203" pitchFamily="34" charset="0"/>
                        </a:rPr>
                        <a:t>Cobertura de </a:t>
                      </a:r>
                      <a:br>
                        <a:rPr lang="es-US" sz="1200" b="0" i="0" u="none" strike="noStrike" dirty="0">
                          <a:solidFill>
                            <a:srgbClr val="000000"/>
                          </a:solidFill>
                          <a:effectLst/>
                          <a:latin typeface="Segoe UI" panose="020B0502040204020203" pitchFamily="34" charset="0"/>
                        </a:rPr>
                      </a:br>
                      <a:r>
                        <a:rPr lang="es-US" sz="1200" b="0" i="0" u="none" strike="noStrike" dirty="0">
                          <a:solidFill>
                            <a:srgbClr val="000000"/>
                          </a:solidFill>
                          <a:effectLst/>
                          <a:latin typeface="Segoe UI" panose="020B0502040204020203" pitchFamily="34" charset="0"/>
                        </a:rPr>
                        <a:t>paciente hospitalizado</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 después del deducible</a:t>
                      </a:r>
                    </a:p>
                  </a:txBody>
                  <a:tcPr marL="7144" marR="7144" marT="7144" marB="0" anchor="b">
                    <a:lnL>
                      <a:noFill/>
                    </a:lnL>
                    <a:lnR>
                      <a:noFill/>
                    </a:lnR>
                    <a:lnT>
                      <a:noFill/>
                    </a:lnT>
                    <a:lnB>
                      <a:noFill/>
                    </a:lnB>
                  </a:tcPr>
                </a:tc>
                <a:extLst>
                  <a:ext uri="{0D108BD9-81ED-4DB2-BD59-A6C34878D82A}">
                    <a16:rowId xmlns:a16="http://schemas.microsoft.com/office/drawing/2014/main" val="2037630705"/>
                  </a:ext>
                </a:extLst>
              </a:tr>
              <a:tr h="229285">
                <a:tc>
                  <a:txBody>
                    <a:bodyPr/>
                    <a:lstStyle/>
                    <a:p>
                      <a:pPr algn="l" fontAlgn="b"/>
                      <a:r>
                        <a:rPr lang="es-US" sz="1200" b="0" i="0" u="none" strike="noStrike">
                          <a:solidFill>
                            <a:srgbClr val="000000"/>
                          </a:solidFill>
                          <a:effectLst/>
                          <a:latin typeface="Segoe UI" panose="020B0502040204020203" pitchFamily="34" charset="0"/>
                        </a:rPr>
                        <a:t>Cirugía ambulatoria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 después del deducible</a:t>
                      </a:r>
                    </a:p>
                  </a:txBody>
                  <a:tcPr marL="7144" marR="7144" marT="7144" marB="0" anchor="b">
                    <a:lnL>
                      <a:noFill/>
                    </a:lnL>
                    <a:lnR>
                      <a:noFill/>
                    </a:lnR>
                    <a:lnT>
                      <a:noFill/>
                    </a:lnT>
                    <a:lnB>
                      <a:noFill/>
                    </a:lnB>
                  </a:tcPr>
                </a:tc>
                <a:extLst>
                  <a:ext uri="{0D108BD9-81ED-4DB2-BD59-A6C34878D82A}">
                    <a16:rowId xmlns:a16="http://schemas.microsoft.com/office/drawing/2014/main" val="3774262864"/>
                  </a:ext>
                </a:extLst>
              </a:tr>
              <a:tr h="229285">
                <a:tc>
                  <a:txBody>
                    <a:bodyPr/>
                    <a:lstStyle/>
                    <a:p>
                      <a:pPr algn="l" fontAlgn="b"/>
                      <a:r>
                        <a:rPr lang="es-US" sz="1200" b="1" i="0" u="none" strike="noStrike">
                          <a:solidFill>
                            <a:srgbClr val="000000"/>
                          </a:solidFill>
                          <a:effectLst/>
                          <a:latin typeface="Segoe UI" panose="020B0502040204020203" pitchFamily="34" charset="0"/>
                        </a:rPr>
                        <a:t>Sala de emergencias</a:t>
                      </a:r>
                    </a:p>
                  </a:txBody>
                  <a:tcPr marL="7144"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 después del deducible</a:t>
                      </a:r>
                    </a:p>
                  </a:txBody>
                  <a:tcPr marL="7144" marR="7144" marT="7144" marB="0" anchor="b">
                    <a:lnL>
                      <a:noFill/>
                    </a:lnL>
                    <a:lnR>
                      <a:noFill/>
                    </a:lnR>
                    <a:lnT>
                      <a:noFill/>
                    </a:lnT>
                    <a:lnB>
                      <a:noFill/>
                    </a:lnB>
                  </a:tcPr>
                </a:tc>
                <a:extLst>
                  <a:ext uri="{0D108BD9-81ED-4DB2-BD59-A6C34878D82A}">
                    <a16:rowId xmlns:a16="http://schemas.microsoft.com/office/drawing/2014/main" val="245995203"/>
                  </a:ext>
                </a:extLst>
              </a:tr>
              <a:tr h="229285">
                <a:tc>
                  <a:txBody>
                    <a:bodyPr/>
                    <a:lstStyle/>
                    <a:p>
                      <a:pPr algn="l" fontAlgn="b"/>
                      <a:r>
                        <a:rPr lang="es-US" sz="1200" b="1" i="0" u="none" strike="noStrike">
                          <a:solidFill>
                            <a:srgbClr val="000000"/>
                          </a:solidFill>
                          <a:effectLst/>
                          <a:latin typeface="Segoe UI" panose="020B0502040204020203" pitchFamily="34" charset="0"/>
                        </a:rPr>
                        <a:t>Centro de atención urgente</a:t>
                      </a:r>
                    </a:p>
                  </a:txBody>
                  <a:tcPr marL="7144" marR="7144" marT="7144" marB="0" anchor="b">
                    <a:lnL>
                      <a:noFill/>
                    </a:lnL>
                    <a:lnR>
                      <a:noFill/>
                    </a:lnR>
                    <a:lnT>
                      <a:noFill/>
                    </a:lnT>
                    <a:lnB>
                      <a:noFill/>
                    </a:lnB>
                  </a:tcPr>
                </a:tc>
                <a:tc>
                  <a:txBody>
                    <a:bodyPr/>
                    <a:lstStyle/>
                    <a:p>
                      <a:pPr algn="r" fontAlgn="b"/>
                      <a:r>
                        <a:rPr lang="es-US" sz="1200" b="1" i="0" u="none" strike="noStrike" dirty="0">
                          <a:solidFill>
                            <a:srgbClr val="000000"/>
                          </a:solidFill>
                          <a:effectLst/>
                          <a:latin typeface="Segoe UI" panose="020B0502040204020203" pitchFamily="34" charset="0"/>
                        </a:rPr>
                        <a:t>Copago de $30</a:t>
                      </a:r>
                    </a:p>
                  </a:txBody>
                  <a:tcPr marL="7144" marR="7144" marT="7144" marB="0" anchor="b">
                    <a:lnL>
                      <a:noFill/>
                    </a:lnL>
                    <a:lnR>
                      <a:noFill/>
                    </a:lnR>
                    <a:lnT>
                      <a:noFill/>
                    </a:lnT>
                    <a:lnB>
                      <a:noFill/>
                    </a:lnB>
                  </a:tcPr>
                </a:tc>
                <a:extLst>
                  <a:ext uri="{0D108BD9-81ED-4DB2-BD59-A6C34878D82A}">
                    <a16:rowId xmlns:a16="http://schemas.microsoft.com/office/drawing/2014/main" val="3825427052"/>
                  </a:ext>
                </a:extLst>
              </a:tr>
            </a:tbl>
          </a:graphicData>
        </a:graphic>
      </p:graphicFrame>
      <p:sp>
        <p:nvSpPr>
          <p:cNvPr id="4" name="Rectangle 3">
            <a:extLst>
              <a:ext uri="{FF2B5EF4-FFF2-40B4-BE49-F238E27FC236}">
                <a16:creationId xmlns:a16="http://schemas.microsoft.com/office/drawing/2014/main" id="{91526ECF-64AE-42C7-61BB-D8F8E8056D3F}"/>
              </a:ext>
            </a:extLst>
          </p:cNvPr>
          <p:cNvSpPr/>
          <p:nvPr/>
        </p:nvSpPr>
        <p:spPr bwMode="auto">
          <a:xfrm>
            <a:off x="5049760" y="4754673"/>
            <a:ext cx="3609792" cy="809969"/>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2534FD7B-11E2-550D-C34A-ED08D0996830}"/>
              </a:ext>
            </a:extLst>
          </p:cNvPr>
          <p:cNvSpPr txBox="1"/>
          <p:nvPr/>
        </p:nvSpPr>
        <p:spPr>
          <a:xfrm>
            <a:off x="5676556" y="4736681"/>
            <a:ext cx="3098241" cy="1077218"/>
          </a:xfrm>
          <a:prstGeom prst="rect">
            <a:avLst/>
          </a:prstGeom>
          <a:noFill/>
        </p:spPr>
        <p:txBody>
          <a:bodyPr wrap="square" rtlCol="0">
            <a:spAutoFit/>
          </a:bodyPr>
          <a:lstStyle/>
          <a:p>
            <a:r>
              <a:rPr lang="es-US" sz="1600" dirty="0">
                <a:latin typeface="Calibri" panose="020F0502020204030204" pitchFamily="34" charset="0"/>
                <a:cs typeface="Calibri" panose="020F0502020204030204" pitchFamily="34" charset="0"/>
              </a:rPr>
              <a:t>Este plan es compatible con una cuenta flexible de gastos (FSA) </a:t>
            </a:r>
            <a:br>
              <a:rPr lang="es-US" sz="1600" dirty="0">
                <a:latin typeface="Calibri" panose="020F0502020204030204" pitchFamily="34" charset="0"/>
                <a:cs typeface="Calibri" panose="020F0502020204030204" pitchFamily="34" charset="0"/>
              </a:rPr>
            </a:br>
            <a:r>
              <a:rPr lang="es-US" sz="1600" dirty="0">
                <a:latin typeface="Calibri" panose="020F0502020204030204" pitchFamily="34" charset="0"/>
                <a:cs typeface="Calibri" panose="020F0502020204030204" pitchFamily="34" charset="0"/>
              </a:rPr>
              <a:t>de atención médica.</a:t>
            </a:r>
            <a:br>
              <a:rPr lang="es-US" sz="1600" dirty="0">
                <a:latin typeface="Calibri" panose="020F0502020204030204" pitchFamily="34" charset="0"/>
                <a:cs typeface="Calibri" panose="020F0502020204030204" pitchFamily="34" charset="0"/>
              </a:rPr>
            </a:br>
            <a:endParaRPr lang="es-US" sz="1600" dirty="0">
              <a:latin typeface="Calibri" panose="020F0502020204030204" pitchFamily="34" charset="0"/>
              <a:cs typeface="Calibri" panose="020F0502020204030204" pitchFamily="34" charset="0"/>
            </a:endParaRPr>
          </a:p>
        </p:txBody>
      </p:sp>
      <p:pic>
        <p:nvPicPr>
          <p:cNvPr id="7" name="Graphic 6" descr="Thumbs up sign">
            <a:extLst>
              <a:ext uri="{FF2B5EF4-FFF2-40B4-BE49-F238E27FC236}">
                <a16:creationId xmlns:a16="http://schemas.microsoft.com/office/drawing/2014/main" id="{F234D8D5-DA3B-F732-30AF-F1AED0EDE27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5940" y="4899003"/>
            <a:ext cx="592866" cy="505142"/>
          </a:xfrm>
          <a:prstGeom prst="rect">
            <a:avLst/>
          </a:prstGeom>
        </p:spPr>
      </p:pic>
      <p:graphicFrame>
        <p:nvGraphicFramePr>
          <p:cNvPr id="8" name="Table 7">
            <a:extLst>
              <a:ext uri="{FF2B5EF4-FFF2-40B4-BE49-F238E27FC236}">
                <a16:creationId xmlns:a16="http://schemas.microsoft.com/office/drawing/2014/main" id="{05C02642-994A-67F6-6F59-E09CCA313A59}"/>
              </a:ext>
            </a:extLst>
          </p:cNvPr>
          <p:cNvGraphicFramePr>
            <a:graphicFrameLocks noGrp="1"/>
          </p:cNvGraphicFramePr>
          <p:nvPr>
            <p:extLst>
              <p:ext uri="{D42A27DB-BD31-4B8C-83A1-F6EECF244321}">
                <p14:modId xmlns:p14="http://schemas.microsoft.com/office/powerpoint/2010/main" val="300931870"/>
              </p:ext>
            </p:extLst>
          </p:nvPr>
        </p:nvGraphicFramePr>
        <p:xfrm>
          <a:off x="5006426" y="2099568"/>
          <a:ext cx="3789816" cy="2090541"/>
        </p:xfrm>
        <a:graphic>
          <a:graphicData uri="http://schemas.openxmlformats.org/drawingml/2006/table">
            <a:tbl>
              <a:tblPr/>
              <a:tblGrid>
                <a:gridCol w="2335788">
                  <a:extLst>
                    <a:ext uri="{9D8B030D-6E8A-4147-A177-3AD203B41FA5}">
                      <a16:colId xmlns:a16="http://schemas.microsoft.com/office/drawing/2014/main" val="1537390471"/>
                    </a:ext>
                  </a:extLst>
                </a:gridCol>
                <a:gridCol w="1454028">
                  <a:extLst>
                    <a:ext uri="{9D8B030D-6E8A-4147-A177-3AD203B41FA5}">
                      <a16:colId xmlns:a16="http://schemas.microsoft.com/office/drawing/2014/main" val="3428225792"/>
                    </a:ext>
                  </a:extLst>
                </a:gridCol>
              </a:tblGrid>
              <a:tr h="458348">
                <a:tc gridSpan="2">
                  <a:txBody>
                    <a:bodyPr/>
                    <a:lstStyle/>
                    <a:p>
                      <a:pPr algn="just" fontAlgn="b"/>
                      <a:r>
                        <a:rPr lang="es-US" sz="1600" b="1" i="0" u="none" strike="noStrike" dirty="0">
                          <a:solidFill>
                            <a:srgbClr val="FFFFFF"/>
                          </a:solidFill>
                          <a:effectLst/>
                          <a:latin typeface="Segoe UI" panose="020B0502040204020203" pitchFamily="34" charset="0"/>
                        </a:rPr>
                        <a:t>Medicamentos recetados</a:t>
                      </a:r>
                    </a:p>
                  </a:txBody>
                  <a:tcPr marL="9525" marR="9525" marT="9525" marB="0" anchor="ctr">
                    <a:lnL>
                      <a:noFill/>
                    </a:lnL>
                    <a:lnR>
                      <a:noFill/>
                    </a:lnR>
                    <a:lnT>
                      <a:noFill/>
                    </a:lnT>
                    <a:lnB>
                      <a:noFill/>
                    </a:lnB>
                    <a:solidFill>
                      <a:srgbClr val="000000"/>
                    </a:solidFill>
                  </a:tcPr>
                </a:tc>
                <a:tc hMerge="1">
                  <a:txBody>
                    <a:bodyPr/>
                    <a:lstStyle/>
                    <a:p>
                      <a:pPr algn="r" fontAlgn="b"/>
                      <a:endParaRPr lang="en-US" sz="1100" b="0" i="1" u="none" strike="noStrike" dirty="0">
                        <a:solidFill>
                          <a:srgbClr val="FFFFFF"/>
                        </a:solidFill>
                        <a:effectLst/>
                        <a:latin typeface="Segoe UI" panose="020B0502040204020203" pitchFamily="34" charset="0"/>
                      </a:endParaRP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73003">
                <a:tc>
                  <a:txBody>
                    <a:bodyPr/>
                    <a:lstStyle/>
                    <a:p>
                      <a:pPr algn="l" fontAlgn="ctr"/>
                      <a:r>
                        <a:rPr lang="es-US" sz="1100" b="1" i="0" u="none" strike="noStrike">
                          <a:solidFill>
                            <a:srgbClr val="000000"/>
                          </a:solidFill>
                          <a:effectLst/>
                          <a:latin typeface="Segoe UI" panose="020B0502040204020203" pitchFamily="34" charset="0"/>
                        </a:rPr>
                        <a:t>Deducible</a:t>
                      </a:r>
                    </a:p>
                  </a:txBody>
                  <a:tcPr marL="85725" marR="9525" marT="9525" marB="0" anchor="ctr">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Combinado con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el del plan médico</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s-US" sz="1100" b="1" i="0" u="none" strike="noStrike">
                          <a:solidFill>
                            <a:srgbClr val="000000"/>
                          </a:solidFill>
                          <a:effectLst/>
                          <a:latin typeface="Segoe UI" panose="020B0502040204020203" pitchFamily="34" charset="0"/>
                        </a:rPr>
                        <a:t>Al por menor</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$30</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r h="251838">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20%, hasta $250</a:t>
                      </a:r>
                    </a:p>
                  </a:txBody>
                  <a:tcPr marL="9525" marR="9525" marT="9525" marB="0" anchor="b">
                    <a:lnL>
                      <a:noFill/>
                    </a:lnL>
                    <a:lnR>
                      <a:noFill/>
                    </a:lnR>
                    <a:lnT>
                      <a:noFill/>
                    </a:lnT>
                    <a:lnB>
                      <a:noFill/>
                    </a:lnB>
                  </a:tcPr>
                </a:tc>
                <a:extLst>
                  <a:ext uri="{0D108BD9-81ED-4DB2-BD59-A6C34878D82A}">
                    <a16:rowId xmlns:a16="http://schemas.microsoft.com/office/drawing/2014/main" val="2094760167"/>
                  </a:ext>
                </a:extLst>
              </a:tr>
            </a:tbl>
          </a:graphicData>
        </a:graphic>
      </p:graphicFrame>
      <p:sp>
        <p:nvSpPr>
          <p:cNvPr id="3" name="TextBox 2">
            <a:extLst>
              <a:ext uri="{FF2B5EF4-FFF2-40B4-BE49-F238E27FC236}">
                <a16:creationId xmlns:a16="http://schemas.microsoft.com/office/drawing/2014/main" id="{E8288DC6-DA2A-9BB3-B39B-D3242F29FA95}"/>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9" name="TextBox 8">
            <a:extLst>
              <a:ext uri="{FF2B5EF4-FFF2-40B4-BE49-F238E27FC236}">
                <a16:creationId xmlns:a16="http://schemas.microsoft.com/office/drawing/2014/main" id="{647C93BB-19C6-B519-B65A-2952E386407E}"/>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45341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BABB5-EA83-43E8-A786-8343ECBA9B00}"/>
              </a:ext>
            </a:extLst>
          </p:cNvPr>
          <p:cNvSpPr>
            <a:spLocks noGrp="1"/>
          </p:cNvSpPr>
          <p:nvPr>
            <p:ph type="title"/>
          </p:nvPr>
        </p:nvSpPr>
        <p:spPr>
          <a:xfrm>
            <a:off x="493776" y="251437"/>
            <a:ext cx="7891272" cy="1060704"/>
          </a:xfrm>
        </p:spPr>
        <p:txBody>
          <a:bodyPr>
            <a:normAutofit fontScale="90000"/>
          </a:bodyPr>
          <a:lstStyle/>
          <a:p>
            <a:r>
              <a:rPr lang="es-US" sz="3200" dirty="0">
                <a:solidFill>
                  <a:schemeClr val="tx2"/>
                </a:solidFill>
              </a:rPr>
              <a:t>Cobertura médica y de </a:t>
            </a:r>
            <a:br>
              <a:rPr lang="es-US" sz="3200" dirty="0">
                <a:solidFill>
                  <a:schemeClr val="tx2"/>
                </a:solidFill>
              </a:rPr>
            </a:br>
            <a:r>
              <a:rPr lang="es-US" sz="3200" dirty="0">
                <a:solidFill>
                  <a:schemeClr val="tx2"/>
                </a:solidFill>
              </a:rPr>
              <a:t>medicamentos recetados de Kaiser – Miembros del equipo de Hawái</a:t>
            </a:r>
          </a:p>
        </p:txBody>
      </p:sp>
      <p:pic>
        <p:nvPicPr>
          <p:cNvPr id="17" name="Picture 2">
            <a:extLst>
              <a:ext uri="{FF2B5EF4-FFF2-40B4-BE49-F238E27FC236}">
                <a16:creationId xmlns:a16="http://schemas.microsoft.com/office/drawing/2014/main" id="{F135D3F2-B915-4EB0-B5E6-745623381C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29976" y="653201"/>
            <a:ext cx="850106" cy="257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49A3B8F-51B1-0128-8332-2FB9CBD07F82}"/>
              </a:ext>
            </a:extLst>
          </p:cNvPr>
          <p:cNvGraphicFramePr>
            <a:graphicFrameLocks noGrp="1"/>
          </p:cNvGraphicFramePr>
          <p:nvPr>
            <p:extLst>
              <p:ext uri="{D42A27DB-BD31-4B8C-83A1-F6EECF244321}">
                <p14:modId xmlns:p14="http://schemas.microsoft.com/office/powerpoint/2010/main" val="3420119786"/>
              </p:ext>
            </p:extLst>
          </p:nvPr>
        </p:nvGraphicFramePr>
        <p:xfrm>
          <a:off x="540653" y="1553332"/>
          <a:ext cx="4090270" cy="4597248"/>
        </p:xfrm>
        <a:graphic>
          <a:graphicData uri="http://schemas.openxmlformats.org/drawingml/2006/table">
            <a:tbl>
              <a:tblPr/>
              <a:tblGrid>
                <a:gridCol w="2045135">
                  <a:extLst>
                    <a:ext uri="{9D8B030D-6E8A-4147-A177-3AD203B41FA5}">
                      <a16:colId xmlns:a16="http://schemas.microsoft.com/office/drawing/2014/main" val="833323095"/>
                    </a:ext>
                  </a:extLst>
                </a:gridCol>
                <a:gridCol w="2045135">
                  <a:extLst>
                    <a:ext uri="{9D8B030D-6E8A-4147-A177-3AD203B41FA5}">
                      <a16:colId xmlns:a16="http://schemas.microsoft.com/office/drawing/2014/main" val="4262564854"/>
                    </a:ext>
                  </a:extLst>
                </a:gridCol>
              </a:tblGrid>
              <a:tr h="458570">
                <a:tc>
                  <a:txBody>
                    <a:bodyPr/>
                    <a:lstStyle/>
                    <a:p>
                      <a:pPr algn="l" fontAlgn="ctr"/>
                      <a:r>
                        <a:rPr lang="es-US" sz="1600" b="1" i="0" u="none" strike="noStrike">
                          <a:solidFill>
                            <a:srgbClr val="FFFFFF"/>
                          </a:solidFill>
                          <a:effectLst/>
                          <a:latin typeface="Segoe UI" panose="020B0502040204020203" pitchFamily="34" charset="0"/>
                        </a:rPr>
                        <a:t>Beneficios médicos</a:t>
                      </a:r>
                    </a:p>
                  </a:txBody>
                  <a:tcPr marL="7144" marR="7144" marT="7144" marB="0" anchor="ctr">
                    <a:lnL>
                      <a:noFill/>
                    </a:lnL>
                    <a:lnR>
                      <a:noFill/>
                    </a:lnR>
                    <a:lnT>
                      <a:noFill/>
                    </a:lnT>
                    <a:lnB>
                      <a:noFill/>
                    </a:lnB>
                    <a:solidFill>
                      <a:srgbClr val="000000"/>
                    </a:solidFill>
                  </a:tcPr>
                </a:tc>
                <a:tc>
                  <a:txBody>
                    <a:bodyPr/>
                    <a:lstStyle/>
                    <a:p>
                      <a:pPr algn="r" fontAlgn="ctr"/>
                      <a:endParaRPr lang="en-US" sz="1200" b="1" i="0" u="none" strike="noStrike" dirty="0">
                        <a:solidFill>
                          <a:srgbClr val="FFFFFF"/>
                        </a:solidFill>
                        <a:effectLst/>
                        <a:latin typeface="Segoe UI" panose="020B0502040204020203" pitchFamily="34" charset="0"/>
                      </a:endParaRPr>
                    </a:p>
                  </a:txBody>
                  <a:tcPr marL="7144" marR="7144" marT="7144" marB="0" anchor="ctr">
                    <a:lnL>
                      <a:noFill/>
                    </a:lnL>
                    <a:lnR>
                      <a:noFill/>
                    </a:lnR>
                    <a:lnT>
                      <a:noFill/>
                    </a:lnT>
                    <a:lnB>
                      <a:noFill/>
                    </a:lnB>
                    <a:solidFill>
                      <a:srgbClr val="000000"/>
                    </a:solidFill>
                  </a:tcPr>
                </a:tc>
                <a:extLst>
                  <a:ext uri="{0D108BD9-81ED-4DB2-BD59-A6C34878D82A}">
                    <a16:rowId xmlns:a16="http://schemas.microsoft.com/office/drawing/2014/main" val="3167779865"/>
                  </a:ext>
                </a:extLst>
              </a:tr>
              <a:tr h="229285">
                <a:tc>
                  <a:txBody>
                    <a:bodyPr/>
                    <a:lstStyle/>
                    <a:p>
                      <a:pPr algn="l" fontAlgn="b"/>
                      <a:r>
                        <a:rPr lang="es-US" sz="1200" b="1" i="0" u="none" strike="noStrike">
                          <a:solidFill>
                            <a:srgbClr val="000000"/>
                          </a:solidFill>
                          <a:effectLst/>
                          <a:latin typeface="Segoe UI" panose="020B0502040204020203" pitchFamily="34" charset="0"/>
                        </a:rPr>
                        <a:t>Deducible</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3444484618"/>
                  </a:ext>
                </a:extLst>
              </a:tr>
              <a:tr h="229285">
                <a:tc>
                  <a:txBody>
                    <a:bodyPr/>
                    <a:lstStyle/>
                    <a:p>
                      <a:pPr algn="l" fontAlgn="b"/>
                      <a:r>
                        <a:rPr lang="es-US" sz="1200" b="0" i="0" u="none" strike="noStrike">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$0 </a:t>
                      </a:r>
                    </a:p>
                  </a:txBody>
                  <a:tcPr marL="7144" marR="7144" marT="7144" marB="0" anchor="b">
                    <a:lnL>
                      <a:noFill/>
                    </a:lnL>
                    <a:lnR>
                      <a:noFill/>
                    </a:lnR>
                    <a:lnT>
                      <a:noFill/>
                    </a:lnT>
                    <a:lnB>
                      <a:noFill/>
                    </a:lnB>
                  </a:tcPr>
                </a:tc>
                <a:extLst>
                  <a:ext uri="{0D108BD9-81ED-4DB2-BD59-A6C34878D82A}">
                    <a16:rowId xmlns:a16="http://schemas.microsoft.com/office/drawing/2014/main" val="2250814959"/>
                  </a:ext>
                </a:extLst>
              </a:tr>
              <a:tr h="229285">
                <a:tc>
                  <a:txBody>
                    <a:bodyPr/>
                    <a:lstStyle/>
                    <a:p>
                      <a:pPr algn="l" fontAlgn="b"/>
                      <a:r>
                        <a:rPr lang="es-US" sz="1200" b="0" i="0" u="none" strike="noStrike">
                          <a:solidFill>
                            <a:srgbClr val="000000"/>
                          </a:solidFill>
                          <a:effectLst/>
                          <a:latin typeface="Segoe UI" panose="020B0502040204020203" pitchFamily="34" charset="0"/>
                        </a:rPr>
                        <a:t>Familia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$0</a:t>
                      </a:r>
                    </a:p>
                  </a:txBody>
                  <a:tcPr marL="7144" marR="7144" marT="7144" marB="0" anchor="b">
                    <a:lnL>
                      <a:noFill/>
                    </a:lnL>
                    <a:lnR>
                      <a:noFill/>
                    </a:lnR>
                    <a:lnT>
                      <a:noFill/>
                    </a:lnT>
                    <a:lnB>
                      <a:noFill/>
                    </a:lnB>
                  </a:tcPr>
                </a:tc>
                <a:extLst>
                  <a:ext uri="{0D108BD9-81ED-4DB2-BD59-A6C34878D82A}">
                    <a16:rowId xmlns:a16="http://schemas.microsoft.com/office/drawing/2014/main" val="609953888"/>
                  </a:ext>
                </a:extLst>
              </a:tr>
              <a:tr h="229285">
                <a:tc>
                  <a:txBody>
                    <a:bodyPr/>
                    <a:lstStyle/>
                    <a:p>
                      <a:pPr algn="l" fontAlgn="b"/>
                      <a:r>
                        <a:rPr lang="es-US" sz="1200" b="1" i="0" u="none" strike="noStrike">
                          <a:solidFill>
                            <a:srgbClr val="000000"/>
                          </a:solidFill>
                          <a:effectLst/>
                          <a:latin typeface="Segoe UI" panose="020B0502040204020203" pitchFamily="34" charset="0"/>
                        </a:rPr>
                        <a:t>Coaseguro</a:t>
                      </a:r>
                    </a:p>
                  </a:txBody>
                  <a:tcPr marL="7144"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365505013"/>
                  </a:ext>
                </a:extLst>
              </a:tr>
              <a:tr h="229285">
                <a:tc>
                  <a:txBody>
                    <a:bodyPr/>
                    <a:lstStyle/>
                    <a:p>
                      <a:pPr algn="l" fontAlgn="b"/>
                      <a:r>
                        <a:rPr lang="es-US" sz="1200" b="1" i="0" u="none" strike="noStrike">
                          <a:solidFill>
                            <a:srgbClr val="000000"/>
                          </a:solidFill>
                          <a:effectLst/>
                          <a:latin typeface="Segoe UI" panose="020B0502040204020203" pitchFamily="34" charset="0"/>
                        </a:rPr>
                        <a:t>Desembolso máximo</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4196394514"/>
                  </a:ext>
                </a:extLst>
              </a:tr>
              <a:tr h="229285">
                <a:tc>
                  <a:txBody>
                    <a:bodyPr/>
                    <a:lstStyle/>
                    <a:p>
                      <a:pPr algn="l" fontAlgn="b"/>
                      <a:r>
                        <a:rPr lang="es-US" sz="1200" b="0" i="0" u="none" strike="noStrike">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$2,500</a:t>
                      </a:r>
                    </a:p>
                  </a:txBody>
                  <a:tcPr marL="7144" marR="7144" marT="7144" marB="0" anchor="b">
                    <a:lnL>
                      <a:noFill/>
                    </a:lnL>
                    <a:lnR>
                      <a:noFill/>
                    </a:lnR>
                    <a:lnT>
                      <a:noFill/>
                    </a:lnT>
                    <a:lnB>
                      <a:noFill/>
                    </a:lnB>
                  </a:tcPr>
                </a:tc>
                <a:extLst>
                  <a:ext uri="{0D108BD9-81ED-4DB2-BD59-A6C34878D82A}">
                    <a16:rowId xmlns:a16="http://schemas.microsoft.com/office/drawing/2014/main" val="1874560588"/>
                  </a:ext>
                </a:extLst>
              </a:tr>
              <a:tr h="229285">
                <a:tc>
                  <a:txBody>
                    <a:bodyPr/>
                    <a:lstStyle/>
                    <a:p>
                      <a:pPr algn="l" fontAlgn="b"/>
                      <a:r>
                        <a:rPr lang="es-US" sz="1200" b="0" i="0" u="none" strike="noStrike">
                          <a:solidFill>
                            <a:srgbClr val="000000"/>
                          </a:solidFill>
                          <a:effectLst/>
                          <a:latin typeface="Segoe UI" panose="020B0502040204020203" pitchFamily="34" charset="0"/>
                        </a:rPr>
                        <a:t>Familia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$7,500</a:t>
                      </a:r>
                    </a:p>
                  </a:txBody>
                  <a:tcPr marL="7144" marR="7144" marT="7144" marB="0" anchor="b">
                    <a:lnL>
                      <a:noFill/>
                    </a:lnL>
                    <a:lnR>
                      <a:noFill/>
                    </a:lnR>
                    <a:lnT>
                      <a:noFill/>
                    </a:lnT>
                    <a:lnB>
                      <a:noFill/>
                    </a:lnB>
                  </a:tcPr>
                </a:tc>
                <a:extLst>
                  <a:ext uri="{0D108BD9-81ED-4DB2-BD59-A6C34878D82A}">
                    <a16:rowId xmlns:a16="http://schemas.microsoft.com/office/drawing/2014/main" val="1787557706"/>
                  </a:ext>
                </a:extLst>
              </a:tr>
              <a:tr h="229285">
                <a:tc>
                  <a:txBody>
                    <a:bodyPr/>
                    <a:lstStyle/>
                    <a:p>
                      <a:pPr algn="l" fontAlgn="b"/>
                      <a:r>
                        <a:rPr lang="es-US" sz="1200" b="1" i="0" u="none" strike="noStrike">
                          <a:solidFill>
                            <a:srgbClr val="000000"/>
                          </a:solidFill>
                          <a:effectLst/>
                          <a:latin typeface="Segoe UI" panose="020B0502040204020203" pitchFamily="34" charset="0"/>
                        </a:rPr>
                        <a:t>Atención preventiva</a:t>
                      </a:r>
                    </a:p>
                  </a:txBody>
                  <a:tcPr marL="7144"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Sin costo</a:t>
                      </a:r>
                    </a:p>
                  </a:txBody>
                  <a:tcPr marL="7144" marR="7144" marT="7144" marB="0" anchor="b">
                    <a:lnL>
                      <a:noFill/>
                    </a:lnL>
                    <a:lnR>
                      <a:noFill/>
                    </a:lnR>
                    <a:lnT>
                      <a:noFill/>
                    </a:lnT>
                    <a:lnB>
                      <a:noFill/>
                    </a:lnB>
                  </a:tcPr>
                </a:tc>
                <a:extLst>
                  <a:ext uri="{0D108BD9-81ED-4DB2-BD59-A6C34878D82A}">
                    <a16:rowId xmlns:a16="http://schemas.microsoft.com/office/drawing/2014/main" val="561161352"/>
                  </a:ext>
                </a:extLst>
              </a:tr>
              <a:tr h="229285">
                <a:tc>
                  <a:txBody>
                    <a:bodyPr/>
                    <a:lstStyle/>
                    <a:p>
                      <a:pPr algn="l" fontAlgn="b"/>
                      <a:r>
                        <a:rPr lang="es-US" sz="1200" b="1" i="0" u="none" strike="noStrike">
                          <a:solidFill>
                            <a:srgbClr val="000000"/>
                          </a:solidFill>
                          <a:effectLst/>
                          <a:latin typeface="Segoe UI" panose="020B0502040204020203" pitchFamily="34" charset="0"/>
                        </a:rPr>
                        <a:t>Visitas al consultorio</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1965733474"/>
                  </a:ext>
                </a:extLst>
              </a:tr>
              <a:tr h="229285">
                <a:tc>
                  <a:txBody>
                    <a:bodyPr/>
                    <a:lstStyle/>
                    <a:p>
                      <a:pPr algn="l" fontAlgn="b"/>
                      <a:r>
                        <a:rPr lang="es-US" sz="1200" b="0" i="0" u="none" strike="noStrike">
                          <a:solidFill>
                            <a:srgbClr val="000000"/>
                          </a:solidFill>
                          <a:effectLst/>
                          <a:latin typeface="Segoe UI" panose="020B0502040204020203" pitchFamily="34" charset="0"/>
                        </a:rPr>
                        <a:t>Atención primaria</a:t>
                      </a:r>
                    </a:p>
                  </a:txBody>
                  <a:tcPr marL="128588" marR="7144" marT="7144" marB="0" anchor="b">
                    <a:lnL>
                      <a:noFill/>
                    </a:lnL>
                    <a:lnR>
                      <a:noFill/>
                    </a:lnR>
                    <a:lnT>
                      <a:noFill/>
                    </a:lnT>
                    <a:lnB>
                      <a:noFill/>
                    </a:lnB>
                  </a:tcPr>
                </a:tc>
                <a:tc>
                  <a:txBody>
                    <a:bodyPr/>
                    <a:lstStyle/>
                    <a:p>
                      <a:pPr algn="r" fontAlgn="b"/>
                      <a:r>
                        <a:rPr lang="es-US" sz="1200" b="1" i="0" u="none" strike="noStrike" dirty="0">
                          <a:solidFill>
                            <a:srgbClr val="000000"/>
                          </a:solidFill>
                          <a:effectLst/>
                          <a:latin typeface="Segoe UI" panose="020B0502040204020203" pitchFamily="34" charset="0"/>
                        </a:rPr>
                        <a:t>Copago de $15 (17 años </a:t>
                      </a:r>
                      <a:br>
                        <a:rPr lang="es-US" sz="1200" b="1" i="0" u="none" strike="noStrike" dirty="0">
                          <a:solidFill>
                            <a:srgbClr val="000000"/>
                          </a:solidFill>
                          <a:effectLst/>
                          <a:latin typeface="Segoe UI" panose="020B0502040204020203" pitchFamily="34" charset="0"/>
                        </a:rPr>
                      </a:br>
                      <a:r>
                        <a:rPr lang="es-US" sz="1200" b="1" i="0" u="none" strike="noStrike" dirty="0">
                          <a:solidFill>
                            <a:srgbClr val="000000"/>
                          </a:solidFill>
                          <a:effectLst/>
                          <a:latin typeface="Segoe UI" panose="020B0502040204020203" pitchFamily="34" charset="0"/>
                        </a:rPr>
                        <a:t>en adelante); copago de $0 (hasta los 17 años)</a:t>
                      </a:r>
                    </a:p>
                  </a:txBody>
                  <a:tcPr marL="7144" marR="7144" marT="7144" marB="0" anchor="b">
                    <a:lnL>
                      <a:noFill/>
                    </a:lnL>
                    <a:lnR>
                      <a:noFill/>
                    </a:lnR>
                    <a:lnT>
                      <a:noFill/>
                    </a:lnT>
                    <a:lnB>
                      <a:noFill/>
                    </a:lnB>
                  </a:tcPr>
                </a:tc>
                <a:extLst>
                  <a:ext uri="{0D108BD9-81ED-4DB2-BD59-A6C34878D82A}">
                    <a16:rowId xmlns:a16="http://schemas.microsoft.com/office/drawing/2014/main" val="1015499699"/>
                  </a:ext>
                </a:extLst>
              </a:tr>
              <a:tr h="229285">
                <a:tc>
                  <a:txBody>
                    <a:bodyPr/>
                    <a:lstStyle/>
                    <a:p>
                      <a:pPr algn="l" fontAlgn="b"/>
                      <a:r>
                        <a:rPr lang="es-US" sz="1200" b="0" i="0" u="none" strike="noStrike">
                          <a:solidFill>
                            <a:srgbClr val="000000"/>
                          </a:solidFill>
                          <a:effectLst/>
                          <a:latin typeface="Segoe UI" panose="020B0502040204020203" pitchFamily="34" charset="0"/>
                        </a:rPr>
                        <a:t>Especialistas</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$15</a:t>
                      </a:r>
                    </a:p>
                  </a:txBody>
                  <a:tcPr marL="7144" marR="7144" marT="7144" marB="0" anchor="b">
                    <a:lnL>
                      <a:noFill/>
                    </a:lnL>
                    <a:lnR>
                      <a:noFill/>
                    </a:lnR>
                    <a:lnT>
                      <a:noFill/>
                    </a:lnT>
                    <a:lnB>
                      <a:noFill/>
                    </a:lnB>
                  </a:tcPr>
                </a:tc>
                <a:extLst>
                  <a:ext uri="{0D108BD9-81ED-4DB2-BD59-A6C34878D82A}">
                    <a16:rowId xmlns:a16="http://schemas.microsoft.com/office/drawing/2014/main" val="3894785497"/>
                  </a:ext>
                </a:extLst>
              </a:tr>
              <a:tr h="229285">
                <a:tc>
                  <a:txBody>
                    <a:bodyPr/>
                    <a:lstStyle/>
                    <a:p>
                      <a:pPr algn="l" fontAlgn="b"/>
                      <a:r>
                        <a:rPr lang="es-US" sz="1200" b="1" i="0" u="none" strike="noStrike">
                          <a:solidFill>
                            <a:srgbClr val="000000"/>
                          </a:solidFill>
                          <a:effectLst/>
                          <a:latin typeface="Segoe UI" panose="020B0502040204020203" pitchFamily="34" charset="0"/>
                        </a:rPr>
                        <a:t>Atención hospitalaria</a:t>
                      </a:r>
                    </a:p>
                  </a:txBody>
                  <a:tcPr marL="7144" marR="7144" marT="7144" marB="0" anchor="b">
                    <a:lnL>
                      <a:noFill/>
                    </a:lnL>
                    <a:lnR>
                      <a:noFill/>
                    </a:lnR>
                    <a:lnT>
                      <a:noFill/>
                    </a:lnT>
                    <a:lnB>
                      <a:noFill/>
                    </a:lnB>
                    <a:solidFill>
                      <a:srgbClr val="FF6B00"/>
                    </a:solidFill>
                  </a:tcPr>
                </a:tc>
                <a:tc>
                  <a:txBody>
                    <a:bodyPr/>
                    <a:lstStyle/>
                    <a:p>
                      <a:pPr algn="r" fontAlgn="b"/>
                      <a:r>
                        <a:rPr lang="es-US" sz="1200" b="1" i="0" u="none" strike="noStrike">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2365461105"/>
                  </a:ext>
                </a:extLst>
              </a:tr>
              <a:tr h="229285">
                <a:tc>
                  <a:txBody>
                    <a:bodyPr/>
                    <a:lstStyle/>
                    <a:p>
                      <a:pPr algn="l" fontAlgn="b"/>
                      <a:r>
                        <a:rPr lang="es-US" sz="1200" b="0" i="0" u="none" strike="noStrike" dirty="0">
                          <a:solidFill>
                            <a:srgbClr val="000000"/>
                          </a:solidFill>
                          <a:effectLst/>
                          <a:latin typeface="Segoe UI" panose="020B0502040204020203" pitchFamily="34" charset="0"/>
                        </a:rPr>
                        <a:t>Cobertura de </a:t>
                      </a:r>
                      <a:br>
                        <a:rPr lang="es-US" sz="1200" b="0" i="0" u="none" strike="noStrike" dirty="0">
                          <a:solidFill>
                            <a:srgbClr val="000000"/>
                          </a:solidFill>
                          <a:effectLst/>
                          <a:latin typeface="Segoe UI" panose="020B0502040204020203" pitchFamily="34" charset="0"/>
                        </a:rPr>
                      </a:br>
                      <a:r>
                        <a:rPr lang="es-US" sz="1200" b="0" i="0" u="none" strike="noStrike" dirty="0">
                          <a:solidFill>
                            <a:srgbClr val="000000"/>
                          </a:solidFill>
                          <a:effectLst/>
                          <a:latin typeface="Segoe UI" panose="020B0502040204020203" pitchFamily="34" charset="0"/>
                        </a:rPr>
                        <a:t>paciente hospitalizado</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2037630705"/>
                  </a:ext>
                </a:extLst>
              </a:tr>
              <a:tr h="229285">
                <a:tc>
                  <a:txBody>
                    <a:bodyPr/>
                    <a:lstStyle/>
                    <a:p>
                      <a:pPr algn="l" fontAlgn="b"/>
                      <a:r>
                        <a:rPr lang="es-US" sz="1200" b="0" i="0" u="none" strike="noStrike">
                          <a:solidFill>
                            <a:srgbClr val="000000"/>
                          </a:solidFill>
                          <a:effectLst/>
                          <a:latin typeface="Segoe UI" panose="020B0502040204020203" pitchFamily="34" charset="0"/>
                        </a:rPr>
                        <a:t>Cirugía ambulatoria</a:t>
                      </a:r>
                    </a:p>
                  </a:txBody>
                  <a:tcPr marL="128588"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3774262864"/>
                  </a:ext>
                </a:extLst>
              </a:tr>
              <a:tr h="229285">
                <a:tc>
                  <a:txBody>
                    <a:bodyPr/>
                    <a:lstStyle/>
                    <a:p>
                      <a:pPr algn="l" fontAlgn="b"/>
                      <a:r>
                        <a:rPr lang="es-US" sz="1200" b="1" i="0" u="none" strike="noStrike">
                          <a:solidFill>
                            <a:srgbClr val="000000"/>
                          </a:solidFill>
                          <a:effectLst/>
                          <a:latin typeface="Segoe UI" panose="020B0502040204020203" pitchFamily="34" charset="0"/>
                        </a:rPr>
                        <a:t>Sala de emergencias</a:t>
                      </a:r>
                    </a:p>
                  </a:txBody>
                  <a:tcPr marL="7144" marR="7144" marT="7144" marB="0" anchor="b">
                    <a:lnL>
                      <a:noFill/>
                    </a:lnL>
                    <a:lnR>
                      <a:noFill/>
                    </a:lnR>
                    <a:lnT>
                      <a:noFill/>
                    </a:lnT>
                    <a:lnB>
                      <a:noFill/>
                    </a:lnB>
                  </a:tcPr>
                </a:tc>
                <a:tc>
                  <a:txBody>
                    <a:bodyPr/>
                    <a:lstStyle/>
                    <a:p>
                      <a:pPr algn="r" fontAlgn="b"/>
                      <a:r>
                        <a:rPr lang="es-US" sz="1200" b="1" i="0" u="none" strike="noStrike">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245995203"/>
                  </a:ext>
                </a:extLst>
              </a:tr>
              <a:tr h="229285">
                <a:tc>
                  <a:txBody>
                    <a:bodyPr/>
                    <a:lstStyle/>
                    <a:p>
                      <a:pPr algn="l" fontAlgn="b"/>
                      <a:r>
                        <a:rPr lang="es-US" sz="1200" b="1" i="0" u="none" strike="noStrike">
                          <a:solidFill>
                            <a:srgbClr val="000000"/>
                          </a:solidFill>
                          <a:effectLst/>
                          <a:latin typeface="Segoe UI" panose="020B0502040204020203" pitchFamily="34" charset="0"/>
                        </a:rPr>
                        <a:t>Centro de atención urgente</a:t>
                      </a:r>
                    </a:p>
                  </a:txBody>
                  <a:tcPr marL="7144" marR="7144" marT="7144" marB="0" anchor="b">
                    <a:lnL>
                      <a:noFill/>
                    </a:lnL>
                    <a:lnR>
                      <a:noFill/>
                    </a:lnR>
                    <a:lnT>
                      <a:noFill/>
                    </a:lnT>
                    <a:lnB>
                      <a:noFill/>
                    </a:lnB>
                  </a:tcPr>
                </a:tc>
                <a:tc>
                  <a:txBody>
                    <a:bodyPr/>
                    <a:lstStyle/>
                    <a:p>
                      <a:pPr algn="r" fontAlgn="b"/>
                      <a:r>
                        <a:rPr lang="es-US" sz="1200" b="1" i="0" u="none" strike="noStrike" dirty="0">
                          <a:solidFill>
                            <a:srgbClr val="000000"/>
                          </a:solidFill>
                          <a:effectLst/>
                          <a:latin typeface="Segoe UI" panose="020B0502040204020203" pitchFamily="34" charset="0"/>
                        </a:rPr>
                        <a:t>$15</a:t>
                      </a:r>
                    </a:p>
                  </a:txBody>
                  <a:tcPr marL="7144" marR="7144" marT="7144" marB="0" anchor="b">
                    <a:lnL>
                      <a:noFill/>
                    </a:lnL>
                    <a:lnR>
                      <a:noFill/>
                    </a:lnR>
                    <a:lnT>
                      <a:noFill/>
                    </a:lnT>
                    <a:lnB>
                      <a:noFill/>
                    </a:lnB>
                  </a:tcPr>
                </a:tc>
                <a:extLst>
                  <a:ext uri="{0D108BD9-81ED-4DB2-BD59-A6C34878D82A}">
                    <a16:rowId xmlns:a16="http://schemas.microsoft.com/office/drawing/2014/main" val="3825427052"/>
                  </a:ext>
                </a:extLst>
              </a:tr>
            </a:tbl>
          </a:graphicData>
        </a:graphic>
      </p:graphicFrame>
      <p:sp>
        <p:nvSpPr>
          <p:cNvPr id="4" name="Rectangle 3">
            <a:extLst>
              <a:ext uri="{FF2B5EF4-FFF2-40B4-BE49-F238E27FC236}">
                <a16:creationId xmlns:a16="http://schemas.microsoft.com/office/drawing/2014/main" id="{91526ECF-64AE-42C7-61BB-D8F8E8056D3F}"/>
              </a:ext>
            </a:extLst>
          </p:cNvPr>
          <p:cNvSpPr/>
          <p:nvPr/>
        </p:nvSpPr>
        <p:spPr bwMode="auto">
          <a:xfrm>
            <a:off x="5049760" y="4754673"/>
            <a:ext cx="3609792" cy="809969"/>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2534FD7B-11E2-550D-C34A-ED08D0996830}"/>
              </a:ext>
            </a:extLst>
          </p:cNvPr>
          <p:cNvSpPr txBox="1"/>
          <p:nvPr/>
        </p:nvSpPr>
        <p:spPr>
          <a:xfrm>
            <a:off x="5676556" y="4736681"/>
            <a:ext cx="3098241" cy="830997"/>
          </a:xfrm>
          <a:prstGeom prst="rect">
            <a:avLst/>
          </a:prstGeom>
          <a:noFill/>
        </p:spPr>
        <p:txBody>
          <a:bodyPr wrap="square" rtlCol="0">
            <a:spAutoFit/>
          </a:bodyPr>
          <a:lstStyle/>
          <a:p>
            <a:r>
              <a:rPr lang="es-US" sz="1600" dirty="0">
                <a:latin typeface="Calibri" panose="020F0502020204030204" pitchFamily="34" charset="0"/>
                <a:cs typeface="Calibri" panose="020F0502020204030204" pitchFamily="34" charset="0"/>
              </a:rPr>
              <a:t>Este plan es compatible con una cuenta flexible de gastos (FSA) </a:t>
            </a:r>
            <a:br>
              <a:rPr lang="es-US" sz="1600" dirty="0">
                <a:latin typeface="Calibri" panose="020F0502020204030204" pitchFamily="34" charset="0"/>
                <a:cs typeface="Calibri" panose="020F0502020204030204" pitchFamily="34" charset="0"/>
              </a:rPr>
            </a:br>
            <a:r>
              <a:rPr lang="es-US" sz="1600" dirty="0">
                <a:latin typeface="Calibri" panose="020F0502020204030204" pitchFamily="34" charset="0"/>
                <a:cs typeface="Calibri" panose="020F0502020204030204" pitchFamily="34" charset="0"/>
              </a:rPr>
              <a:t>de atención médica.</a:t>
            </a:r>
          </a:p>
        </p:txBody>
      </p:sp>
      <p:pic>
        <p:nvPicPr>
          <p:cNvPr id="7" name="Graphic 6" descr="Thumbs up sign">
            <a:extLst>
              <a:ext uri="{FF2B5EF4-FFF2-40B4-BE49-F238E27FC236}">
                <a16:creationId xmlns:a16="http://schemas.microsoft.com/office/drawing/2014/main" id="{F234D8D5-DA3B-F732-30AF-F1AED0EDE27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5940" y="4899003"/>
            <a:ext cx="592866" cy="505142"/>
          </a:xfrm>
          <a:prstGeom prst="rect">
            <a:avLst/>
          </a:prstGeom>
        </p:spPr>
      </p:pic>
      <p:graphicFrame>
        <p:nvGraphicFramePr>
          <p:cNvPr id="8" name="Table 7">
            <a:extLst>
              <a:ext uri="{FF2B5EF4-FFF2-40B4-BE49-F238E27FC236}">
                <a16:creationId xmlns:a16="http://schemas.microsoft.com/office/drawing/2014/main" id="{05C02642-994A-67F6-6F59-E09CCA313A59}"/>
              </a:ext>
            </a:extLst>
          </p:cNvPr>
          <p:cNvGraphicFramePr>
            <a:graphicFrameLocks noGrp="1"/>
          </p:cNvGraphicFramePr>
          <p:nvPr>
            <p:extLst>
              <p:ext uri="{D42A27DB-BD31-4B8C-83A1-F6EECF244321}">
                <p14:modId xmlns:p14="http://schemas.microsoft.com/office/powerpoint/2010/main" val="1049135978"/>
              </p:ext>
            </p:extLst>
          </p:nvPr>
        </p:nvGraphicFramePr>
        <p:xfrm>
          <a:off x="5006426" y="2099568"/>
          <a:ext cx="3789816" cy="2099310"/>
        </p:xfrm>
        <a:graphic>
          <a:graphicData uri="http://schemas.openxmlformats.org/drawingml/2006/table">
            <a:tbl>
              <a:tblPr/>
              <a:tblGrid>
                <a:gridCol w="2118274">
                  <a:extLst>
                    <a:ext uri="{9D8B030D-6E8A-4147-A177-3AD203B41FA5}">
                      <a16:colId xmlns:a16="http://schemas.microsoft.com/office/drawing/2014/main" val="1537390471"/>
                    </a:ext>
                  </a:extLst>
                </a:gridCol>
                <a:gridCol w="1671542">
                  <a:extLst>
                    <a:ext uri="{9D8B030D-6E8A-4147-A177-3AD203B41FA5}">
                      <a16:colId xmlns:a16="http://schemas.microsoft.com/office/drawing/2014/main" val="3428225792"/>
                    </a:ext>
                  </a:extLst>
                </a:gridCol>
              </a:tblGrid>
              <a:tr h="458348">
                <a:tc gridSpan="2">
                  <a:txBody>
                    <a:bodyPr/>
                    <a:lstStyle/>
                    <a:p>
                      <a:pPr algn="just" fontAlgn="b"/>
                      <a:r>
                        <a:rPr lang="es-US" sz="1600" b="1" i="0" u="none" strike="noStrike" dirty="0">
                          <a:solidFill>
                            <a:srgbClr val="FFFFFF"/>
                          </a:solidFill>
                          <a:effectLst/>
                          <a:latin typeface="Segoe UI" panose="020B0502040204020203" pitchFamily="34" charset="0"/>
                        </a:rPr>
                        <a:t>Medicamentos recetados</a:t>
                      </a:r>
                    </a:p>
                  </a:txBody>
                  <a:tcPr marL="9525" marR="9525" marT="9525" marB="0" anchor="ctr">
                    <a:lnL>
                      <a:noFill/>
                    </a:lnL>
                    <a:lnR>
                      <a:noFill/>
                    </a:lnR>
                    <a:lnT>
                      <a:noFill/>
                    </a:lnT>
                    <a:lnB>
                      <a:noFill/>
                    </a:lnB>
                    <a:solidFill>
                      <a:srgbClr val="000000"/>
                    </a:solidFill>
                  </a:tcPr>
                </a:tc>
                <a:tc hMerge="1">
                  <a:txBody>
                    <a:bodyPr/>
                    <a:lstStyle/>
                    <a:p>
                      <a:pPr algn="r" fontAlgn="b"/>
                      <a:endParaRPr lang="en-US" sz="1100" b="0" i="1" u="none" strike="noStrike" dirty="0">
                        <a:solidFill>
                          <a:srgbClr val="FFFFFF"/>
                        </a:solidFill>
                        <a:effectLst/>
                        <a:latin typeface="Segoe UI" panose="020B0502040204020203" pitchFamily="34" charset="0"/>
                      </a:endParaRP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73003">
                <a:tc>
                  <a:txBody>
                    <a:bodyPr/>
                    <a:lstStyle/>
                    <a:p>
                      <a:pPr algn="l" fontAlgn="ctr"/>
                      <a:r>
                        <a:rPr lang="es-US" sz="1100" b="1" i="0" u="none" strike="noStrike">
                          <a:solidFill>
                            <a:srgbClr val="000000"/>
                          </a:solidFill>
                          <a:effectLst/>
                          <a:latin typeface="Segoe UI" panose="020B0502040204020203" pitchFamily="34" charset="0"/>
                        </a:rPr>
                        <a:t>Deducible</a:t>
                      </a:r>
                    </a:p>
                  </a:txBody>
                  <a:tcPr marL="85725" marR="9525" marT="9525" marB="0" anchor="ctr">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Combinado con el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plan médico</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s-US" sz="1100" b="1" i="0" u="none" strike="noStrike">
                          <a:solidFill>
                            <a:srgbClr val="000000"/>
                          </a:solidFill>
                          <a:effectLst/>
                          <a:latin typeface="Segoe UI" panose="020B0502040204020203" pitchFamily="34" charset="0"/>
                        </a:rPr>
                        <a:t>Al por menor</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Copago de $10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($3 para medicamentos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 venta libre)</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$45</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Copago de $200</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bl>
          </a:graphicData>
        </a:graphic>
      </p:graphicFrame>
      <p:sp>
        <p:nvSpPr>
          <p:cNvPr id="3" name="TextBox 2">
            <a:extLst>
              <a:ext uri="{FF2B5EF4-FFF2-40B4-BE49-F238E27FC236}">
                <a16:creationId xmlns:a16="http://schemas.microsoft.com/office/drawing/2014/main" id="{481EA8F0-F4B9-9276-DF10-757778E48439}"/>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9" name="TextBox 8">
            <a:extLst>
              <a:ext uri="{FF2B5EF4-FFF2-40B4-BE49-F238E27FC236}">
                <a16:creationId xmlns:a16="http://schemas.microsoft.com/office/drawing/2014/main" id="{BA06B1EE-E56A-C644-A608-DED64B7D8705}"/>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0192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77C1-FFA9-D749-68A5-3C7C877F8E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693A5C-4AF4-2CFC-5687-6A8804EA72CB}"/>
              </a:ext>
            </a:extLst>
          </p:cNvPr>
          <p:cNvSpPr>
            <a:spLocks noGrp="1"/>
          </p:cNvSpPr>
          <p:nvPr>
            <p:ph type="title"/>
          </p:nvPr>
        </p:nvSpPr>
        <p:spPr>
          <a:xfrm>
            <a:off x="493776" y="459301"/>
            <a:ext cx="7891272" cy="1060704"/>
          </a:xfrm>
        </p:spPr>
        <p:txBody>
          <a:bodyPr>
            <a:normAutofit fontScale="90000"/>
          </a:bodyPr>
          <a:lstStyle/>
          <a:p>
            <a:r>
              <a:rPr lang="es-US" sz="3200" dirty="0">
                <a:solidFill>
                  <a:schemeClr val="tx2"/>
                </a:solidFill>
              </a:rPr>
              <a:t>Cobertura médica y de </a:t>
            </a:r>
            <a:br>
              <a:rPr lang="es-US" sz="3200" dirty="0">
                <a:solidFill>
                  <a:schemeClr val="tx2"/>
                </a:solidFill>
              </a:rPr>
            </a:br>
            <a:r>
              <a:rPr lang="es-US" sz="3200" dirty="0">
                <a:solidFill>
                  <a:schemeClr val="tx2"/>
                </a:solidFill>
              </a:rPr>
              <a:t>medicamentos recetados de Kaiser (cobertura adicional) – Miembros del equipo de Hawái</a:t>
            </a:r>
          </a:p>
        </p:txBody>
      </p:sp>
      <p:pic>
        <p:nvPicPr>
          <p:cNvPr id="17" name="Picture 2">
            <a:extLst>
              <a:ext uri="{FF2B5EF4-FFF2-40B4-BE49-F238E27FC236}">
                <a16:creationId xmlns:a16="http://schemas.microsoft.com/office/drawing/2014/main" id="{6DB33762-1431-37EE-20CB-5B57929D2E2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29976" y="653201"/>
            <a:ext cx="850106" cy="257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E78805-952D-7EA1-A41A-0EB71A30B69B}"/>
              </a:ext>
            </a:extLst>
          </p:cNvPr>
          <p:cNvSpPr/>
          <p:nvPr/>
        </p:nvSpPr>
        <p:spPr bwMode="auto">
          <a:xfrm>
            <a:off x="5482246" y="5211873"/>
            <a:ext cx="3609792" cy="912207"/>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F1DE9461-052A-CD46-3898-984F58F12D15}"/>
              </a:ext>
            </a:extLst>
          </p:cNvPr>
          <p:cNvSpPr txBox="1"/>
          <p:nvPr/>
        </p:nvSpPr>
        <p:spPr>
          <a:xfrm>
            <a:off x="6180136" y="5254983"/>
            <a:ext cx="3098241" cy="830997"/>
          </a:xfrm>
          <a:prstGeom prst="rect">
            <a:avLst/>
          </a:prstGeom>
          <a:noFill/>
        </p:spPr>
        <p:txBody>
          <a:bodyPr wrap="square" rtlCol="0">
            <a:spAutoFit/>
          </a:bodyPr>
          <a:lstStyle/>
          <a:p>
            <a:r>
              <a:rPr lang="es-US" sz="1600" dirty="0">
                <a:latin typeface="Calibri" panose="020F0502020204030204" pitchFamily="34" charset="0"/>
                <a:cs typeface="Calibri" panose="020F0502020204030204" pitchFamily="34" charset="0"/>
              </a:rPr>
              <a:t>Este plan es compatible con una cuenta flexible de gastos (FSA) </a:t>
            </a:r>
            <a:br>
              <a:rPr lang="es-US" sz="1600" dirty="0">
                <a:latin typeface="Calibri" panose="020F0502020204030204" pitchFamily="34" charset="0"/>
                <a:cs typeface="Calibri" panose="020F0502020204030204" pitchFamily="34" charset="0"/>
              </a:rPr>
            </a:br>
            <a:r>
              <a:rPr lang="es-US" sz="1600" dirty="0">
                <a:latin typeface="Calibri" panose="020F0502020204030204" pitchFamily="34" charset="0"/>
                <a:cs typeface="Calibri" panose="020F0502020204030204" pitchFamily="34" charset="0"/>
              </a:rPr>
              <a:t>de atención médica.</a:t>
            </a:r>
          </a:p>
        </p:txBody>
      </p:sp>
      <p:pic>
        <p:nvPicPr>
          <p:cNvPr id="7" name="Graphic 6" descr="Thumbs up sign">
            <a:extLst>
              <a:ext uri="{FF2B5EF4-FFF2-40B4-BE49-F238E27FC236}">
                <a16:creationId xmlns:a16="http://schemas.microsoft.com/office/drawing/2014/main" id="{E1D751A1-5348-DF9F-230D-8ABB9418988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8426" y="5356203"/>
            <a:ext cx="592866" cy="505142"/>
          </a:xfrm>
          <a:prstGeom prst="rect">
            <a:avLst/>
          </a:prstGeom>
        </p:spPr>
      </p:pic>
      <p:graphicFrame>
        <p:nvGraphicFramePr>
          <p:cNvPr id="8" name="Table 7">
            <a:extLst>
              <a:ext uri="{FF2B5EF4-FFF2-40B4-BE49-F238E27FC236}">
                <a16:creationId xmlns:a16="http://schemas.microsoft.com/office/drawing/2014/main" id="{8702CB42-550C-0604-4E08-E5388E16821A}"/>
              </a:ext>
            </a:extLst>
          </p:cNvPr>
          <p:cNvGraphicFramePr>
            <a:graphicFrameLocks noGrp="1"/>
          </p:cNvGraphicFramePr>
          <p:nvPr>
            <p:extLst>
              <p:ext uri="{D42A27DB-BD31-4B8C-83A1-F6EECF244321}">
                <p14:modId xmlns:p14="http://schemas.microsoft.com/office/powerpoint/2010/main" val="2156853321"/>
              </p:ext>
            </p:extLst>
          </p:nvPr>
        </p:nvGraphicFramePr>
        <p:xfrm>
          <a:off x="5392234" y="2571255"/>
          <a:ext cx="3789816" cy="2099310"/>
        </p:xfrm>
        <a:graphic>
          <a:graphicData uri="http://schemas.openxmlformats.org/drawingml/2006/table">
            <a:tbl>
              <a:tblPr/>
              <a:tblGrid>
                <a:gridCol w="2049966">
                  <a:extLst>
                    <a:ext uri="{9D8B030D-6E8A-4147-A177-3AD203B41FA5}">
                      <a16:colId xmlns:a16="http://schemas.microsoft.com/office/drawing/2014/main" val="1537390471"/>
                    </a:ext>
                  </a:extLst>
                </a:gridCol>
                <a:gridCol w="1739850">
                  <a:extLst>
                    <a:ext uri="{9D8B030D-6E8A-4147-A177-3AD203B41FA5}">
                      <a16:colId xmlns:a16="http://schemas.microsoft.com/office/drawing/2014/main" val="3428225792"/>
                    </a:ext>
                  </a:extLst>
                </a:gridCol>
              </a:tblGrid>
              <a:tr h="458348">
                <a:tc gridSpan="2">
                  <a:txBody>
                    <a:bodyPr/>
                    <a:lstStyle/>
                    <a:p>
                      <a:pPr algn="just" fontAlgn="b"/>
                      <a:r>
                        <a:rPr lang="es-US" sz="1600" b="1" i="0" u="none" strike="noStrike" dirty="0">
                          <a:solidFill>
                            <a:srgbClr val="FFFFFF"/>
                          </a:solidFill>
                          <a:effectLst/>
                          <a:latin typeface="Segoe UI" panose="020B0502040204020203" pitchFamily="34" charset="0"/>
                        </a:rPr>
                        <a:t>Medicamentos recetados</a:t>
                      </a:r>
                    </a:p>
                  </a:txBody>
                  <a:tcPr marL="9525" marR="9525" marT="9525" marB="0" anchor="ctr">
                    <a:lnL>
                      <a:noFill/>
                    </a:lnL>
                    <a:lnR>
                      <a:noFill/>
                    </a:lnR>
                    <a:lnT>
                      <a:noFill/>
                    </a:lnT>
                    <a:lnB>
                      <a:noFill/>
                    </a:lnB>
                    <a:solidFill>
                      <a:srgbClr val="000000"/>
                    </a:solidFill>
                  </a:tcPr>
                </a:tc>
                <a:tc hMerge="1">
                  <a:txBody>
                    <a:bodyPr/>
                    <a:lstStyle/>
                    <a:p>
                      <a:pPr algn="r" fontAlgn="b"/>
                      <a:endParaRPr lang="en-US" sz="1100" b="0" i="1" u="none" strike="noStrike" dirty="0">
                        <a:solidFill>
                          <a:srgbClr val="FFFFFF"/>
                        </a:solidFill>
                        <a:effectLst/>
                        <a:latin typeface="Segoe UI" panose="020B0502040204020203" pitchFamily="34" charset="0"/>
                      </a:endParaRP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73003">
                <a:tc>
                  <a:txBody>
                    <a:bodyPr/>
                    <a:lstStyle/>
                    <a:p>
                      <a:pPr algn="l" fontAlgn="ctr"/>
                      <a:r>
                        <a:rPr lang="es-US" sz="1100" b="1" i="0" u="none" strike="noStrike">
                          <a:solidFill>
                            <a:srgbClr val="000000"/>
                          </a:solidFill>
                          <a:effectLst/>
                          <a:latin typeface="Segoe UI" panose="020B0502040204020203" pitchFamily="34" charset="0"/>
                        </a:rPr>
                        <a:t>Deducible</a:t>
                      </a:r>
                    </a:p>
                  </a:txBody>
                  <a:tcPr marL="85725" marR="9525" marT="9525" marB="0" anchor="ctr">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Combinado con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el del plan médico</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s-US" sz="1100" b="1" i="0" u="none" strike="noStrike">
                          <a:solidFill>
                            <a:srgbClr val="000000"/>
                          </a:solidFill>
                          <a:effectLst/>
                          <a:latin typeface="Segoe UI" panose="020B0502040204020203" pitchFamily="34" charset="0"/>
                        </a:rPr>
                        <a:t>Al por menor</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Copago de $10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($3 para medicamentos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 venta libre)</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$45</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Copago de $200</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bl>
          </a:graphicData>
        </a:graphic>
      </p:graphicFrame>
      <p:graphicFrame>
        <p:nvGraphicFramePr>
          <p:cNvPr id="3" name="Table 2">
            <a:extLst>
              <a:ext uri="{FF2B5EF4-FFF2-40B4-BE49-F238E27FC236}">
                <a16:creationId xmlns:a16="http://schemas.microsoft.com/office/drawing/2014/main" id="{8A52F4F7-A9C6-8DBF-6770-74071DAA8DBC}"/>
              </a:ext>
            </a:extLst>
          </p:cNvPr>
          <p:cNvGraphicFramePr>
            <a:graphicFrameLocks noGrp="1"/>
          </p:cNvGraphicFramePr>
          <p:nvPr>
            <p:custDataLst>
              <p:tags r:id="rId1"/>
            </p:custDataLst>
            <p:extLst>
              <p:ext uri="{D42A27DB-BD31-4B8C-83A1-F6EECF244321}">
                <p14:modId xmlns:p14="http://schemas.microsoft.com/office/powerpoint/2010/main" val="711493409"/>
              </p:ext>
            </p:extLst>
          </p:nvPr>
        </p:nvGraphicFramePr>
        <p:xfrm>
          <a:off x="51962" y="1956176"/>
          <a:ext cx="5340272" cy="4357200"/>
        </p:xfrm>
        <a:graphic>
          <a:graphicData uri="http://schemas.openxmlformats.org/drawingml/2006/table">
            <a:tbl>
              <a:tblPr/>
              <a:tblGrid>
                <a:gridCol w="2221681">
                  <a:extLst>
                    <a:ext uri="{9D8B030D-6E8A-4147-A177-3AD203B41FA5}">
                      <a16:colId xmlns:a16="http://schemas.microsoft.com/office/drawing/2014/main" val="2140170392"/>
                    </a:ext>
                  </a:extLst>
                </a:gridCol>
                <a:gridCol w="1235676">
                  <a:extLst>
                    <a:ext uri="{9D8B030D-6E8A-4147-A177-3AD203B41FA5}">
                      <a16:colId xmlns:a16="http://schemas.microsoft.com/office/drawing/2014/main" val="866715533"/>
                    </a:ext>
                  </a:extLst>
                </a:gridCol>
                <a:gridCol w="1882915">
                  <a:extLst>
                    <a:ext uri="{9D8B030D-6E8A-4147-A177-3AD203B41FA5}">
                      <a16:colId xmlns:a16="http://schemas.microsoft.com/office/drawing/2014/main" val="2614201021"/>
                    </a:ext>
                  </a:extLst>
                </a:gridCol>
              </a:tblGrid>
              <a:tr h="331831">
                <a:tc>
                  <a:txBody>
                    <a:bodyPr/>
                    <a:lstStyle/>
                    <a:p>
                      <a:pPr algn="l" fontAlgn="b"/>
                      <a:r>
                        <a:rPr lang="es-US" sz="1400" b="1" i="0" u="none" strike="noStrike" dirty="0">
                          <a:solidFill>
                            <a:srgbClr val="FFFFFF"/>
                          </a:solidFill>
                          <a:effectLst/>
                          <a:latin typeface="Segoe UI" panose="020B0502040204020203" pitchFamily="34" charset="0"/>
                        </a:rPr>
                        <a:t>Beneficios médicos</a:t>
                      </a:r>
                    </a:p>
                  </a:txBody>
                  <a:tcPr marL="9525" marR="9525" marT="9525" marB="0" anchor="b">
                    <a:lnL>
                      <a:noFill/>
                    </a:lnL>
                    <a:lnR>
                      <a:noFill/>
                    </a:lnR>
                    <a:lnT>
                      <a:noFill/>
                    </a:lnT>
                    <a:lnB>
                      <a:noFill/>
                    </a:lnB>
                    <a:solidFill>
                      <a:srgbClr val="000000"/>
                    </a:solidFill>
                  </a:tcPr>
                </a:tc>
                <a:tc>
                  <a:txBody>
                    <a:bodyPr/>
                    <a:lstStyle/>
                    <a:p>
                      <a:pPr algn="ctr" fontAlgn="b"/>
                      <a:r>
                        <a:rPr lang="es-US" sz="1100" b="0" i="1" u="none" strike="noStrike">
                          <a:solidFill>
                            <a:srgbClr val="FFFFFF"/>
                          </a:solidFill>
                          <a:effectLst/>
                          <a:latin typeface="Segoe UI" panose="020B0502040204020203" pitchFamily="34" charset="0"/>
                        </a:rPr>
                        <a:t>Dentro de la red</a:t>
                      </a:r>
                      <a:br>
                        <a:rPr lang="es-US" sz="1100" b="0" i="1" u="none" strike="noStrike">
                          <a:solidFill>
                            <a:srgbClr val="FFFFFF"/>
                          </a:solidFill>
                          <a:effectLst/>
                          <a:latin typeface="Segoe UI" panose="020B0502040204020203" pitchFamily="34" charset="0"/>
                        </a:rPr>
                      </a:br>
                      <a:r>
                        <a:rPr lang="es-US" sz="1100" b="0" i="1" u="none" strike="noStrike">
                          <a:solidFill>
                            <a:srgbClr val="FFFFFF"/>
                          </a:solidFill>
                          <a:effectLst/>
                          <a:latin typeface="Segoe UI" panose="020B0502040204020203" pitchFamily="34" charset="0"/>
                        </a:rPr>
                        <a:t>Nivel 1</a:t>
                      </a:r>
                    </a:p>
                  </a:txBody>
                  <a:tcPr marL="9525" marR="9525" marT="9525" marB="0" anchor="b">
                    <a:lnL>
                      <a:noFill/>
                    </a:lnL>
                    <a:lnR>
                      <a:noFill/>
                    </a:lnR>
                    <a:lnT>
                      <a:noFill/>
                    </a:lnT>
                    <a:lnB>
                      <a:noFill/>
                    </a:lnB>
                    <a:solidFill>
                      <a:srgbClr val="000000"/>
                    </a:solidFill>
                  </a:tcPr>
                </a:tc>
                <a:tc>
                  <a:txBody>
                    <a:bodyPr/>
                    <a:lstStyle/>
                    <a:p>
                      <a:pPr algn="ctr" fontAlgn="b"/>
                      <a:r>
                        <a:rPr lang="es-US" sz="1100" b="0" i="1" u="none" strike="noStrike" dirty="0">
                          <a:solidFill>
                            <a:srgbClr val="FFFFFF"/>
                          </a:solidFill>
                          <a:effectLst/>
                          <a:latin typeface="Segoe UI" panose="020B0502040204020203" pitchFamily="34" charset="0"/>
                        </a:rPr>
                        <a:t>Red contratada Nivel 2</a:t>
                      </a:r>
                      <a:br>
                        <a:rPr lang="es-US" sz="1100" b="0" i="1" u="none" strike="noStrike" dirty="0">
                          <a:solidFill>
                            <a:srgbClr val="FFFFFF"/>
                          </a:solidFill>
                          <a:effectLst/>
                          <a:latin typeface="Segoe UI" panose="020B0502040204020203" pitchFamily="34" charset="0"/>
                        </a:rPr>
                      </a:br>
                      <a:r>
                        <a:rPr lang="es-US" sz="1100" b="0" i="1" u="none" strike="noStrike" dirty="0">
                          <a:solidFill>
                            <a:srgbClr val="FFFFFF"/>
                          </a:solidFill>
                          <a:effectLst/>
                          <a:latin typeface="Segoe UI" panose="020B0502040204020203" pitchFamily="34" charset="0"/>
                        </a:rPr>
                        <a:t>Fuera de la red Nivel 3</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607382998"/>
                  </a:ext>
                </a:extLst>
              </a:tr>
              <a:tr h="244506">
                <a:tc>
                  <a:txBody>
                    <a:bodyPr/>
                    <a:lstStyle/>
                    <a:p>
                      <a:pPr algn="l" fontAlgn="b"/>
                      <a:r>
                        <a:rPr lang="es-US" sz="1100" b="1" i="0" u="none" strike="noStrike">
                          <a:solidFill>
                            <a:srgbClr val="000000"/>
                          </a:solidFill>
                          <a:effectLst/>
                          <a:latin typeface="Segoe UI" panose="020B0502040204020203" pitchFamily="34" charset="0"/>
                        </a:rPr>
                        <a:t>Deducible</a:t>
                      </a:r>
                    </a:p>
                  </a:txBody>
                  <a:tcPr marL="9525" marR="9525" marT="9525" marB="0" anchor="b">
                    <a:lnL>
                      <a:noFill/>
                    </a:lnL>
                    <a:lnR>
                      <a:noFill/>
                    </a:lnR>
                    <a:lnT>
                      <a:noFill/>
                    </a:lnT>
                    <a:lnB>
                      <a:noFill/>
                    </a:lnB>
                    <a:solidFill>
                      <a:srgbClr val="FF6B00"/>
                    </a:solidFill>
                  </a:tcPr>
                </a:tc>
                <a:tc>
                  <a:txBody>
                    <a:bodyPr/>
                    <a:lstStyle/>
                    <a:p>
                      <a:pPr algn="l" fontAlgn="b"/>
                      <a:r>
                        <a:rPr lang="es-US" sz="1100" b="1"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s-US" sz="1100" b="1"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977966635"/>
                  </a:ext>
                </a:extLst>
              </a:tr>
              <a:tr h="244506">
                <a:tc>
                  <a:txBody>
                    <a:bodyPr/>
                    <a:lstStyle/>
                    <a:p>
                      <a:pPr algn="l" fontAlgn="b"/>
                      <a:r>
                        <a:rPr lang="es-US" sz="1100" b="0" i="0" u="none" strike="noStrike">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$100</a:t>
                      </a:r>
                    </a:p>
                  </a:txBody>
                  <a:tcPr marL="9525" marR="9525" marT="9525" marB="0" anchor="b">
                    <a:lnL>
                      <a:noFill/>
                    </a:lnL>
                    <a:lnR>
                      <a:noFill/>
                    </a:lnR>
                    <a:lnT>
                      <a:noFill/>
                    </a:lnT>
                    <a:lnB>
                      <a:noFill/>
                    </a:lnB>
                  </a:tcPr>
                </a:tc>
                <a:extLst>
                  <a:ext uri="{0D108BD9-81ED-4DB2-BD59-A6C34878D82A}">
                    <a16:rowId xmlns:a16="http://schemas.microsoft.com/office/drawing/2014/main" val="3297689361"/>
                  </a:ext>
                </a:extLst>
              </a:tr>
              <a:tr h="244506">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$300</a:t>
                      </a:r>
                    </a:p>
                  </a:txBody>
                  <a:tcPr marL="9525" marR="9525" marT="9525" marB="0" anchor="b">
                    <a:lnL>
                      <a:noFill/>
                    </a:lnL>
                    <a:lnR>
                      <a:noFill/>
                    </a:lnR>
                    <a:lnT>
                      <a:noFill/>
                    </a:lnT>
                    <a:lnB>
                      <a:noFill/>
                    </a:lnB>
                  </a:tcPr>
                </a:tc>
                <a:extLst>
                  <a:ext uri="{0D108BD9-81ED-4DB2-BD59-A6C34878D82A}">
                    <a16:rowId xmlns:a16="http://schemas.microsoft.com/office/drawing/2014/main" val="3668762813"/>
                  </a:ext>
                </a:extLst>
              </a:tr>
              <a:tr h="244506">
                <a:tc>
                  <a:txBody>
                    <a:bodyPr/>
                    <a:lstStyle/>
                    <a:p>
                      <a:pPr algn="l" fontAlgn="b"/>
                      <a:r>
                        <a:rPr lang="es-US" sz="1100" b="1" i="0" u="none" strike="noStrike">
                          <a:solidFill>
                            <a:srgbClr val="000000"/>
                          </a:solidFill>
                          <a:effectLst/>
                          <a:latin typeface="Segoe UI" panose="020B0502040204020203" pitchFamily="34" charset="0"/>
                        </a:rPr>
                        <a:t>Coaseguro</a:t>
                      </a:r>
                    </a:p>
                  </a:txBody>
                  <a:tcPr marL="9525" marR="9525" marT="9525" marB="0" anchor="b">
                    <a:lnL>
                      <a:noFill/>
                    </a:lnL>
                    <a:lnR>
                      <a:noFill/>
                    </a:lnR>
                    <a:lnT>
                      <a:noFill/>
                    </a:lnT>
                    <a:lnB>
                      <a:noFill/>
                    </a:lnB>
                  </a:tcPr>
                </a:tc>
                <a:tc gridSpan="2">
                  <a:txBody>
                    <a:bodyPr/>
                    <a:lstStyle/>
                    <a:p>
                      <a:pPr algn="l" fontAlgn="b">
                        <a:tabLst>
                          <a:tab pos="469900" algn="l"/>
                          <a:tab pos="2057400" algn="l"/>
                        </a:tabLst>
                      </a:pPr>
                      <a:r>
                        <a:rPr lang="es-US" sz="1100" b="0" i="0" u="none" strike="noStrike" dirty="0">
                          <a:solidFill>
                            <a:srgbClr val="000000"/>
                          </a:solidFill>
                          <a:effectLst/>
                          <a:latin typeface="Segoe UI" panose="020B0502040204020203" pitchFamily="34" charset="0"/>
                        </a:rPr>
                        <a:t> </a:t>
                      </a:r>
                      <a:r>
                        <a:rPr lang="es-US" sz="1100" dirty="0">
                          <a:solidFill>
                            <a:schemeClr val="tx2"/>
                          </a:solidFill>
                        </a:rPr>
                        <a:t>	</a:t>
                      </a:r>
                      <a:r>
                        <a:rPr lang="es-US" sz="1100" b="0" i="0" u="none" strike="noStrike" dirty="0">
                          <a:solidFill>
                            <a:srgbClr val="000000"/>
                          </a:solidFill>
                          <a:effectLst/>
                          <a:latin typeface="Segoe UI" panose="020B0502040204020203" pitchFamily="34" charset="0"/>
                        </a:rPr>
                        <a:t>20%</a:t>
                      </a:r>
                      <a:r>
                        <a:rPr lang="es-US" sz="1100" dirty="0">
                          <a:solidFill>
                            <a:schemeClr val="tx2"/>
                          </a:solidFill>
                        </a:rPr>
                        <a:t>	</a:t>
                      </a:r>
                      <a:r>
                        <a:rPr lang="es-US" sz="1100" b="0" i="0" u="none" strike="noStrike" dirty="0">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12415741"/>
                  </a:ext>
                </a:extLst>
              </a:tr>
              <a:tr h="244506">
                <a:tc>
                  <a:txBody>
                    <a:bodyPr/>
                    <a:lstStyle/>
                    <a:p>
                      <a:pPr algn="l" fontAlgn="b"/>
                      <a:r>
                        <a:rPr lang="es-US" sz="1100" b="1" i="0" u="none" strike="noStrike" dirty="0">
                          <a:solidFill>
                            <a:srgbClr val="000000"/>
                          </a:solidFill>
                          <a:effectLst/>
                          <a:latin typeface="Segoe UI" panose="020B0502040204020203" pitchFamily="34" charset="0"/>
                        </a:rPr>
                        <a:t>Desembolso máximo</a:t>
                      </a:r>
                    </a:p>
                  </a:txBody>
                  <a:tcPr marL="9525" marR="9525" marT="9525" marB="0" anchor="b">
                    <a:lnL>
                      <a:noFill/>
                    </a:lnL>
                    <a:lnR>
                      <a:noFill/>
                    </a:lnR>
                    <a:lnT>
                      <a:noFill/>
                    </a:lnT>
                    <a:lnB>
                      <a:noFill/>
                    </a:lnB>
                    <a:solidFill>
                      <a:srgbClr val="FF6B00"/>
                    </a:solidFill>
                  </a:tcPr>
                </a:tc>
                <a:tc>
                  <a:txBody>
                    <a:bodyPr/>
                    <a:lstStyle/>
                    <a:p>
                      <a:pPr algn="ct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778432752"/>
                  </a:ext>
                </a:extLst>
              </a:tr>
              <a:tr h="244506">
                <a:tc>
                  <a:txBody>
                    <a:bodyPr/>
                    <a:lstStyle/>
                    <a:p>
                      <a:pPr algn="l" fontAlgn="b"/>
                      <a:r>
                        <a:rPr lang="es-US" sz="1100" b="0" i="0" u="none" strike="noStrike">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$2,000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$2,000</a:t>
                      </a:r>
                    </a:p>
                  </a:txBody>
                  <a:tcPr marL="9525" marR="9525" marT="9525" marB="0" anchor="b">
                    <a:lnL>
                      <a:noFill/>
                    </a:lnL>
                    <a:lnR>
                      <a:noFill/>
                    </a:lnR>
                    <a:lnT>
                      <a:noFill/>
                    </a:lnT>
                    <a:lnB>
                      <a:noFill/>
                    </a:lnB>
                  </a:tcPr>
                </a:tc>
                <a:extLst>
                  <a:ext uri="{0D108BD9-81ED-4DB2-BD59-A6C34878D82A}">
                    <a16:rowId xmlns:a16="http://schemas.microsoft.com/office/drawing/2014/main" val="302601041"/>
                  </a:ext>
                </a:extLst>
              </a:tr>
              <a:tr h="244506">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$6,000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$6,000</a:t>
                      </a:r>
                    </a:p>
                  </a:txBody>
                  <a:tcPr marL="9525" marR="9525" marT="9525" marB="0" anchor="b">
                    <a:lnL>
                      <a:noFill/>
                    </a:lnL>
                    <a:lnR>
                      <a:noFill/>
                    </a:lnR>
                    <a:lnT>
                      <a:noFill/>
                    </a:lnT>
                    <a:lnB>
                      <a:noFill/>
                    </a:lnB>
                  </a:tcPr>
                </a:tc>
                <a:extLst>
                  <a:ext uri="{0D108BD9-81ED-4DB2-BD59-A6C34878D82A}">
                    <a16:rowId xmlns:a16="http://schemas.microsoft.com/office/drawing/2014/main" val="3306117737"/>
                  </a:ext>
                </a:extLst>
              </a:tr>
              <a:tr h="244506">
                <a:tc>
                  <a:txBody>
                    <a:bodyPr/>
                    <a:lstStyle/>
                    <a:p>
                      <a:pPr algn="l" fontAlgn="b"/>
                      <a:r>
                        <a:rPr lang="es-US" sz="1100" b="1" i="0" u="none" strike="noStrike">
                          <a:solidFill>
                            <a:srgbClr val="000000"/>
                          </a:solidFill>
                          <a:effectLst/>
                          <a:latin typeface="Segoe UI" panose="020B0502040204020203" pitchFamily="34" charset="0"/>
                        </a:rPr>
                        <a:t>Atención preventiva</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Sin costo</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Sin costo</a:t>
                      </a:r>
                    </a:p>
                  </a:txBody>
                  <a:tcPr marL="9525" marR="9525" marT="9525" marB="0" anchor="b">
                    <a:lnL>
                      <a:noFill/>
                    </a:lnL>
                    <a:lnR>
                      <a:noFill/>
                    </a:lnR>
                    <a:lnT>
                      <a:noFill/>
                    </a:lnT>
                    <a:lnB>
                      <a:noFill/>
                    </a:lnB>
                  </a:tcPr>
                </a:tc>
                <a:extLst>
                  <a:ext uri="{0D108BD9-81ED-4DB2-BD59-A6C34878D82A}">
                    <a16:rowId xmlns:a16="http://schemas.microsoft.com/office/drawing/2014/main" val="2654275348"/>
                  </a:ext>
                </a:extLst>
              </a:tr>
              <a:tr h="244506">
                <a:tc>
                  <a:txBody>
                    <a:bodyPr/>
                    <a:lstStyle/>
                    <a:p>
                      <a:pPr algn="l" fontAlgn="b"/>
                      <a:r>
                        <a:rPr lang="es-US" sz="1100" b="1" i="0" u="none" strike="noStrike">
                          <a:solidFill>
                            <a:srgbClr val="000000"/>
                          </a:solidFill>
                          <a:effectLst/>
                          <a:latin typeface="Segoe UI" panose="020B0502040204020203" pitchFamily="34" charset="0"/>
                        </a:rPr>
                        <a:t>Visitas al consultorio</a:t>
                      </a: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411455201"/>
                  </a:ext>
                </a:extLst>
              </a:tr>
              <a:tr h="244506">
                <a:tc>
                  <a:txBody>
                    <a:bodyPr/>
                    <a:lstStyle/>
                    <a:p>
                      <a:pPr algn="l" fontAlgn="b"/>
                      <a:r>
                        <a:rPr lang="es-US" sz="1100" b="0" i="0" u="none" strike="noStrike">
                          <a:solidFill>
                            <a:srgbClr val="000000"/>
                          </a:solidFill>
                          <a:effectLst/>
                          <a:latin typeface="Segoe UI" panose="020B0502040204020203" pitchFamily="34" charset="0"/>
                        </a:rPr>
                        <a:t>Atención primaria</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Coaseguro/deducible</a:t>
                      </a:r>
                    </a:p>
                  </a:txBody>
                  <a:tcPr marL="9525" marR="9525" marT="9525" marB="0" anchor="b">
                    <a:lnL>
                      <a:noFill/>
                    </a:lnL>
                    <a:lnR>
                      <a:noFill/>
                    </a:lnR>
                    <a:lnT>
                      <a:noFill/>
                    </a:lnT>
                    <a:lnB>
                      <a:noFill/>
                    </a:lnB>
                  </a:tcPr>
                </a:tc>
                <a:extLst>
                  <a:ext uri="{0D108BD9-81ED-4DB2-BD59-A6C34878D82A}">
                    <a16:rowId xmlns:a16="http://schemas.microsoft.com/office/drawing/2014/main" val="816099967"/>
                  </a:ext>
                </a:extLst>
              </a:tr>
              <a:tr h="244506">
                <a:tc>
                  <a:txBody>
                    <a:bodyPr/>
                    <a:lstStyle/>
                    <a:p>
                      <a:pPr algn="l" fontAlgn="b"/>
                      <a:r>
                        <a:rPr lang="es-US" sz="1100" b="0" i="0" u="none" strike="noStrike">
                          <a:solidFill>
                            <a:srgbClr val="000000"/>
                          </a:solidFill>
                          <a:effectLst/>
                          <a:latin typeface="Segoe UI" panose="020B0502040204020203" pitchFamily="34" charset="0"/>
                        </a:rPr>
                        <a:t>Especialistas</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US" sz="1100" b="0" i="0" u="none" strike="noStrike">
                          <a:solidFill>
                            <a:srgbClr val="000000"/>
                          </a:solidFill>
                          <a:effectLst/>
                          <a:latin typeface="Segoe UI" panose="020B0502040204020203" pitchFamily="34" charset="0"/>
                        </a:rPr>
                        <a:t>Coaseguro/deducible</a:t>
                      </a:r>
                    </a:p>
                  </a:txBody>
                  <a:tcPr marL="9525" marR="9525" marT="9525" marB="0" anchor="b">
                    <a:lnL>
                      <a:noFill/>
                    </a:lnL>
                    <a:lnR>
                      <a:noFill/>
                    </a:lnR>
                    <a:lnT>
                      <a:noFill/>
                    </a:lnT>
                    <a:lnB>
                      <a:noFill/>
                    </a:lnB>
                  </a:tcPr>
                </a:tc>
                <a:extLst>
                  <a:ext uri="{0D108BD9-81ED-4DB2-BD59-A6C34878D82A}">
                    <a16:rowId xmlns:a16="http://schemas.microsoft.com/office/drawing/2014/main" val="2173421127"/>
                  </a:ext>
                </a:extLst>
              </a:tr>
              <a:tr h="244506">
                <a:tc>
                  <a:txBody>
                    <a:bodyPr/>
                    <a:lstStyle/>
                    <a:p>
                      <a:pPr algn="l" fontAlgn="b"/>
                      <a:r>
                        <a:rPr lang="es-US" sz="1100" b="1" i="0" u="none" strike="noStrike">
                          <a:solidFill>
                            <a:srgbClr val="000000"/>
                          </a:solidFill>
                          <a:effectLst/>
                          <a:latin typeface="Segoe UI" panose="020B0502040204020203" pitchFamily="34" charset="0"/>
                        </a:rPr>
                        <a:t>Atención hospitalaria</a:t>
                      </a: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025408390"/>
                  </a:ext>
                </a:extLst>
              </a:tr>
              <a:tr h="244506">
                <a:tc>
                  <a:txBody>
                    <a:bodyPr/>
                    <a:lstStyle/>
                    <a:p>
                      <a:pPr algn="l" fontAlgn="b"/>
                      <a:r>
                        <a:rPr lang="es-US" sz="1100" b="0" i="0" u="none" strike="noStrike" dirty="0">
                          <a:solidFill>
                            <a:srgbClr val="000000"/>
                          </a:solidFill>
                          <a:effectLst/>
                          <a:latin typeface="Segoe UI" panose="020B0502040204020203" pitchFamily="34" charset="0"/>
                        </a:rPr>
                        <a:t>Cobertura de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paciente hospitalizado</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1283989550"/>
                  </a:ext>
                </a:extLst>
              </a:tr>
              <a:tr h="244506">
                <a:tc>
                  <a:txBody>
                    <a:bodyPr/>
                    <a:lstStyle/>
                    <a:p>
                      <a:pPr algn="l" fontAlgn="b"/>
                      <a:r>
                        <a:rPr lang="es-US" sz="1100" b="0" i="0" u="none" strike="noStrike">
                          <a:solidFill>
                            <a:srgbClr val="000000"/>
                          </a:solidFill>
                          <a:effectLst/>
                          <a:latin typeface="Segoe UI" panose="020B0502040204020203" pitchFamily="34" charset="0"/>
                        </a:rPr>
                        <a:t>Cirugía ambulatoria</a:t>
                      </a:r>
                    </a:p>
                  </a:txBody>
                  <a:tcPr marL="171450"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3590132772"/>
                  </a:ext>
                </a:extLst>
              </a:tr>
              <a:tr h="244506">
                <a:tc>
                  <a:txBody>
                    <a:bodyPr/>
                    <a:lstStyle/>
                    <a:p>
                      <a:pPr algn="l" fontAlgn="b"/>
                      <a:r>
                        <a:rPr lang="es-US" sz="1100" b="1" i="0" u="none" strike="noStrike">
                          <a:solidFill>
                            <a:srgbClr val="000000"/>
                          </a:solidFill>
                          <a:effectLst/>
                          <a:latin typeface="Segoe UI" panose="020B0502040204020203" pitchFamily="34" charset="0"/>
                        </a:rPr>
                        <a:t>Sala de emergencias</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$100</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$100</a:t>
                      </a:r>
                    </a:p>
                  </a:txBody>
                  <a:tcPr marL="9525" marR="9525" marT="9525" marB="0" anchor="b">
                    <a:lnL>
                      <a:noFill/>
                    </a:lnL>
                    <a:lnR>
                      <a:noFill/>
                    </a:lnR>
                    <a:lnT>
                      <a:noFill/>
                    </a:lnT>
                    <a:lnB>
                      <a:noFill/>
                    </a:lnB>
                  </a:tcPr>
                </a:tc>
                <a:extLst>
                  <a:ext uri="{0D108BD9-81ED-4DB2-BD59-A6C34878D82A}">
                    <a16:rowId xmlns:a16="http://schemas.microsoft.com/office/drawing/2014/main" val="479376554"/>
                  </a:ext>
                </a:extLst>
              </a:tr>
              <a:tr h="244506">
                <a:tc>
                  <a:txBody>
                    <a:bodyPr/>
                    <a:lstStyle/>
                    <a:p>
                      <a:pPr algn="l" fontAlgn="b"/>
                      <a:r>
                        <a:rPr lang="es-US" sz="1100" b="1" i="0" u="none" strike="noStrike">
                          <a:solidFill>
                            <a:srgbClr val="000000"/>
                          </a:solidFill>
                          <a:effectLst/>
                          <a:latin typeface="Segoe UI" panose="020B0502040204020203" pitchFamily="34" charset="0"/>
                        </a:rPr>
                        <a:t>Centro de atención urgente</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$15</a:t>
                      </a:r>
                    </a:p>
                  </a:txBody>
                  <a:tcPr marL="9525" marR="9525" marT="9525" marB="0" anchor="b">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119848509"/>
                  </a:ext>
                </a:extLst>
              </a:tr>
            </a:tbl>
          </a:graphicData>
        </a:graphic>
      </p:graphicFrame>
      <p:sp>
        <p:nvSpPr>
          <p:cNvPr id="2" name="TextBox 1">
            <a:extLst>
              <a:ext uri="{FF2B5EF4-FFF2-40B4-BE49-F238E27FC236}">
                <a16:creationId xmlns:a16="http://schemas.microsoft.com/office/drawing/2014/main" id="{942C5E2B-715B-7C2D-210F-2AB5B8A62C83}"/>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9" name="TextBox 8">
            <a:extLst>
              <a:ext uri="{FF2B5EF4-FFF2-40B4-BE49-F238E27FC236}">
                <a16:creationId xmlns:a16="http://schemas.microsoft.com/office/drawing/2014/main" id="{A4887F7A-8F36-02F4-129A-75EA831841B4}"/>
              </a:ext>
            </a:extLst>
          </p:cNvPr>
          <p:cNvSpPr txBox="1"/>
          <p:nvPr/>
        </p:nvSpPr>
        <p:spPr>
          <a:xfrm>
            <a:off x="6341571" y="79467"/>
            <a:ext cx="1201420" cy="369332"/>
          </a:xfrm>
          <a:prstGeom prst="rect">
            <a:avLst/>
          </a:prstGeom>
          <a:noFill/>
        </p:spPr>
        <p:txBody>
          <a:bodyPr wrap="square" rtlCol="0">
            <a:spAutoFit/>
          </a:bodyPr>
          <a:lstStyle/>
          <a:p>
            <a:pPr algn="ctr"/>
            <a:r>
              <a:rPr lang="es-US" b="0" dirty="0">
                <a:solidFill>
                  <a:schemeClr val="bg1"/>
                </a:solidFill>
              </a:rPr>
              <a:t>Beneficios</a:t>
            </a:r>
          </a:p>
        </p:txBody>
      </p:sp>
    </p:spTree>
    <p:extLst>
      <p:ext uri="{BB962C8B-B14F-4D97-AF65-F5344CB8AC3E}">
        <p14:creationId xmlns:p14="http://schemas.microsoft.com/office/powerpoint/2010/main" val="163311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1DA26-EDC5-2B45-EE9D-F17847BE5049}"/>
              </a:ext>
            </a:extLst>
          </p:cNvPr>
          <p:cNvSpPr>
            <a:spLocks noGrp="1"/>
          </p:cNvSpPr>
          <p:nvPr>
            <p:ph type="title"/>
          </p:nvPr>
        </p:nvSpPr>
        <p:spPr/>
        <p:txBody>
          <a:bodyPr/>
          <a:lstStyle/>
          <a:p>
            <a:r>
              <a:rPr lang="es-US" dirty="0"/>
              <a:t>Cuentas de ahorros </a:t>
            </a:r>
            <a:br>
              <a:rPr lang="es-US" dirty="0"/>
            </a:br>
            <a:r>
              <a:rPr lang="es-US" dirty="0"/>
              <a:t>y gastos</a:t>
            </a:r>
          </a:p>
        </p:txBody>
      </p:sp>
      <p:pic>
        <p:nvPicPr>
          <p:cNvPr id="8" name="Picture Placeholder 7">
            <a:extLst>
              <a:ext uri="{FF2B5EF4-FFF2-40B4-BE49-F238E27FC236}">
                <a16:creationId xmlns:a16="http://schemas.microsoft.com/office/drawing/2014/main" id="{804A568B-682A-9056-11CB-7167FDE67E5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1439562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6F54-AE7E-4C81-A3F5-986EA042585E}"/>
              </a:ext>
            </a:extLst>
          </p:cNvPr>
          <p:cNvSpPr>
            <a:spLocks noGrp="1"/>
          </p:cNvSpPr>
          <p:nvPr>
            <p:ph type="title"/>
          </p:nvPr>
        </p:nvSpPr>
        <p:spPr>
          <a:xfrm>
            <a:off x="493776" y="448056"/>
            <a:ext cx="7886700" cy="1060704"/>
          </a:xfrm>
        </p:spPr>
        <p:txBody>
          <a:bodyPr>
            <a:normAutofit fontScale="90000"/>
          </a:bodyPr>
          <a:lstStyle/>
          <a:p>
            <a:r>
              <a:rPr lang="es-US" dirty="0">
                <a:solidFill>
                  <a:schemeClr val="tx2"/>
                </a:solidFill>
              </a:rPr>
              <a:t>Resumen de la cuenta de ahorros </a:t>
            </a:r>
            <a:br>
              <a:rPr lang="es-US" dirty="0">
                <a:solidFill>
                  <a:schemeClr val="tx2"/>
                </a:solidFill>
              </a:rPr>
            </a:br>
            <a:r>
              <a:rPr lang="es-US" dirty="0">
                <a:solidFill>
                  <a:schemeClr val="tx2"/>
                </a:solidFill>
              </a:rPr>
              <a:t>de salud:</a:t>
            </a:r>
          </a:p>
        </p:txBody>
      </p:sp>
      <p:sp>
        <p:nvSpPr>
          <p:cNvPr id="3" name="Content Placeholder 2">
            <a:extLst>
              <a:ext uri="{FF2B5EF4-FFF2-40B4-BE49-F238E27FC236}">
                <a16:creationId xmlns:a16="http://schemas.microsoft.com/office/drawing/2014/main" id="{A1696DA3-E50B-4745-A4B1-B63037DEAC0C}"/>
              </a:ext>
            </a:extLst>
          </p:cNvPr>
          <p:cNvSpPr>
            <a:spLocks noGrp="1"/>
          </p:cNvSpPr>
          <p:nvPr>
            <p:ph sz="half" idx="1"/>
          </p:nvPr>
        </p:nvSpPr>
        <p:spPr>
          <a:xfrm>
            <a:off x="628649" y="1508760"/>
            <a:ext cx="4648953" cy="4351338"/>
          </a:xfrm>
        </p:spPr>
        <p:txBody>
          <a:bodyPr>
            <a:normAutofit/>
          </a:bodyPr>
          <a:lstStyle/>
          <a:p>
            <a:r>
              <a:rPr lang="es-US" sz="1500" dirty="0"/>
              <a:t>¡Su tarjeta de débito para el cuidado de la salud!</a:t>
            </a:r>
          </a:p>
          <a:p>
            <a:r>
              <a:rPr lang="es-US" sz="1500" dirty="0"/>
              <a:t>Se puede reembolsar a usted mismo desde su cuenta HSA en cualquier momento</a:t>
            </a:r>
          </a:p>
          <a:p>
            <a:r>
              <a:rPr lang="es-US" sz="1500" dirty="0"/>
              <a:t>Financiado a través de deducciones nómina antes de impuestos</a:t>
            </a:r>
          </a:p>
          <a:p>
            <a:r>
              <a:rPr lang="es-US" sz="1500" dirty="0"/>
              <a:t>Triple beneficio fiscal</a:t>
            </a:r>
          </a:p>
          <a:p>
            <a:pPr lvl="1"/>
            <a:r>
              <a:rPr lang="es-US" sz="1500" dirty="0"/>
              <a:t>El dinero se deposita libre de impuestos</a:t>
            </a:r>
          </a:p>
          <a:p>
            <a:pPr lvl="1"/>
            <a:r>
              <a:rPr lang="es-US" sz="1500" dirty="0"/>
              <a:t>Gaste los fondos libres de impuestos</a:t>
            </a:r>
          </a:p>
          <a:p>
            <a:pPr lvl="1"/>
            <a:r>
              <a:rPr lang="es-US" sz="1500" dirty="0"/>
              <a:t>Gane intereses libres de impuestos</a:t>
            </a:r>
          </a:p>
          <a:p>
            <a:r>
              <a:rPr lang="es-US" sz="1500" dirty="0"/>
              <a:t>Los fondos se transfieren</a:t>
            </a:r>
          </a:p>
          <a:p>
            <a:r>
              <a:rPr lang="es-US" sz="1500" dirty="0"/>
              <a:t>Los fondos siempre le pertenecen</a:t>
            </a:r>
          </a:p>
          <a:p>
            <a:r>
              <a:rPr lang="es-US" sz="1500" dirty="0"/>
              <a:t>Debe ser utilizada para los gastos elegibles</a:t>
            </a:r>
          </a:p>
          <a:p>
            <a:endParaRPr lang="en-US" sz="1500" dirty="0"/>
          </a:p>
        </p:txBody>
      </p:sp>
      <p:pic>
        <p:nvPicPr>
          <p:cNvPr id="12" name="Content Placeholder 11" descr="A doctor holding a baby pig&#10;&#10;Description automatically generated with low confidence">
            <a:extLst>
              <a:ext uri="{FF2B5EF4-FFF2-40B4-BE49-F238E27FC236}">
                <a16:creationId xmlns:a16="http://schemas.microsoft.com/office/drawing/2014/main" id="{C04A6B43-6C72-4063-92B4-26A1CDB4D523}"/>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588288" y="1508760"/>
            <a:ext cx="2900892" cy="4351338"/>
          </a:xfrm>
        </p:spPr>
      </p:pic>
      <p:sp>
        <p:nvSpPr>
          <p:cNvPr id="4" name="Slide Number Placeholder 3">
            <a:extLst>
              <a:ext uri="{FF2B5EF4-FFF2-40B4-BE49-F238E27FC236}">
                <a16:creationId xmlns:a16="http://schemas.microsoft.com/office/drawing/2014/main" id="{4BFEAE24-AB95-4C16-B8A8-C0E12C9D6690}"/>
              </a:ext>
            </a:extLst>
          </p:cNvPr>
          <p:cNvSpPr>
            <a:spLocks noGrp="1"/>
          </p:cNvSpPr>
          <p:nvPr>
            <p:ph type="sldNum" sz="quarter" idx="12"/>
          </p:nvPr>
        </p:nvSpPr>
        <p:spPr/>
        <p:txBody>
          <a:bodyPr/>
          <a:lstStyle/>
          <a:p>
            <a:fld id="{6F4AE7F9-3E01-4E97-BC9A-A13DD2F3B4D8}" type="slidenum">
              <a:rPr lang="en-US" smtClean="0"/>
              <a:pPr/>
              <a:t>25</a:t>
            </a:fld>
            <a:endParaRPr lang="en-US"/>
          </a:p>
        </p:txBody>
      </p:sp>
      <p:graphicFrame>
        <p:nvGraphicFramePr>
          <p:cNvPr id="5" name="Table 22">
            <a:extLst>
              <a:ext uri="{FF2B5EF4-FFF2-40B4-BE49-F238E27FC236}">
                <a16:creationId xmlns:a16="http://schemas.microsoft.com/office/drawing/2014/main" id="{F9186C02-15EB-6EFF-060F-38DEA43F669B}"/>
              </a:ext>
            </a:extLst>
          </p:cNvPr>
          <p:cNvGraphicFramePr>
            <a:graphicFrameLocks noGrp="1"/>
          </p:cNvGraphicFramePr>
          <p:nvPr>
            <p:extLst>
              <p:ext uri="{D42A27DB-BD31-4B8C-83A1-F6EECF244321}">
                <p14:modId xmlns:p14="http://schemas.microsoft.com/office/powerpoint/2010/main" val="1608907818"/>
              </p:ext>
            </p:extLst>
          </p:nvPr>
        </p:nvGraphicFramePr>
        <p:xfrm>
          <a:off x="519946" y="5228253"/>
          <a:ext cx="4648954" cy="1187489"/>
        </p:xfrm>
        <a:graphic>
          <a:graphicData uri="http://schemas.openxmlformats.org/drawingml/2006/table">
            <a:tbl>
              <a:tblPr firstRow="1" bandRow="1">
                <a:tableStyleId>{5C22544A-7EE6-4342-B048-85BDC9FD1C3A}</a:tableStyleId>
              </a:tblPr>
              <a:tblGrid>
                <a:gridCol w="2147054">
                  <a:extLst>
                    <a:ext uri="{9D8B030D-6E8A-4147-A177-3AD203B41FA5}">
                      <a16:colId xmlns:a16="http://schemas.microsoft.com/office/drawing/2014/main" val="2626093786"/>
                    </a:ext>
                  </a:extLst>
                </a:gridCol>
                <a:gridCol w="2501900">
                  <a:extLst>
                    <a:ext uri="{9D8B030D-6E8A-4147-A177-3AD203B41FA5}">
                      <a16:colId xmlns:a16="http://schemas.microsoft.com/office/drawing/2014/main" val="1098377624"/>
                    </a:ext>
                  </a:extLst>
                </a:gridCol>
              </a:tblGrid>
              <a:tr h="318809">
                <a:tc>
                  <a:txBody>
                    <a:bodyPr/>
                    <a:lstStyle/>
                    <a:p>
                      <a:pPr algn="ctr"/>
                      <a:r>
                        <a:rPr lang="es-US" sz="1300" dirty="0"/>
                        <a:t>Cobertura</a:t>
                      </a:r>
                    </a:p>
                  </a:txBody>
                  <a:tcPr>
                    <a:solidFill>
                      <a:schemeClr val="tx1"/>
                    </a:solidFill>
                  </a:tcPr>
                </a:tc>
                <a:tc>
                  <a:txBody>
                    <a:bodyPr/>
                    <a:lstStyle/>
                    <a:p>
                      <a:pPr algn="ctr"/>
                      <a:r>
                        <a:rPr lang="es-US" sz="1300"/>
                        <a:t>Máximo anual según el IRS</a:t>
                      </a:r>
                    </a:p>
                  </a:txBody>
                  <a:tcPr>
                    <a:solidFill>
                      <a:schemeClr val="tx1"/>
                    </a:solidFill>
                  </a:tcPr>
                </a:tc>
                <a:extLst>
                  <a:ext uri="{0D108BD9-81ED-4DB2-BD59-A6C34878D82A}">
                    <a16:rowId xmlns:a16="http://schemas.microsoft.com/office/drawing/2014/main" val="3567620332"/>
                  </a:ext>
                </a:extLst>
              </a:tr>
              <a:tr h="228167">
                <a:tc>
                  <a:txBody>
                    <a:bodyPr/>
                    <a:lstStyle/>
                    <a:p>
                      <a:pPr algn="ctr"/>
                      <a:r>
                        <a:rPr lang="es-US" sz="1300" dirty="0"/>
                        <a:t>Cobertura individual</a:t>
                      </a:r>
                    </a:p>
                  </a:txBody>
                  <a:tcPr>
                    <a:solidFill>
                      <a:srgbClr val="FF6B00"/>
                    </a:solidFill>
                  </a:tcPr>
                </a:tc>
                <a:tc>
                  <a:txBody>
                    <a:bodyPr/>
                    <a:lstStyle/>
                    <a:p>
                      <a:pPr algn="ctr"/>
                      <a:r>
                        <a:rPr lang="es-US" sz="1300"/>
                        <a:t>$4,400</a:t>
                      </a:r>
                    </a:p>
                  </a:txBody>
                  <a:tcPr>
                    <a:solidFill>
                      <a:srgbClr val="FF6B00"/>
                    </a:solidFill>
                  </a:tcPr>
                </a:tc>
                <a:extLst>
                  <a:ext uri="{0D108BD9-81ED-4DB2-BD59-A6C34878D82A}">
                    <a16:rowId xmlns:a16="http://schemas.microsoft.com/office/drawing/2014/main" val="4033552008"/>
                  </a:ext>
                </a:extLst>
              </a:tr>
              <a:tr h="228167">
                <a:tc>
                  <a:txBody>
                    <a:bodyPr/>
                    <a:lstStyle/>
                    <a:p>
                      <a:pPr algn="ctr"/>
                      <a:r>
                        <a:rPr lang="es-US" sz="1300"/>
                        <a:t>Cobertura familiar</a:t>
                      </a:r>
                    </a:p>
                  </a:txBody>
                  <a:tcPr>
                    <a:noFill/>
                  </a:tcPr>
                </a:tc>
                <a:tc>
                  <a:txBody>
                    <a:bodyPr/>
                    <a:lstStyle/>
                    <a:p>
                      <a:pPr algn="ctr"/>
                      <a:r>
                        <a:rPr lang="es-US" sz="1300"/>
                        <a:t>$8,750</a:t>
                      </a:r>
                    </a:p>
                  </a:txBody>
                  <a:tcPr>
                    <a:noFill/>
                  </a:tcPr>
                </a:tc>
                <a:extLst>
                  <a:ext uri="{0D108BD9-81ED-4DB2-BD59-A6C34878D82A}">
                    <a16:rowId xmlns:a16="http://schemas.microsoft.com/office/drawing/2014/main" val="1044451697"/>
                  </a:ext>
                </a:extLst>
              </a:tr>
              <a:tr h="228167">
                <a:tc>
                  <a:txBody>
                    <a:bodyPr/>
                    <a:lstStyle/>
                    <a:p>
                      <a:pPr algn="ctr"/>
                      <a:r>
                        <a:rPr lang="es-US" sz="1300"/>
                        <a:t>Ser mayor de 55 años</a:t>
                      </a:r>
                    </a:p>
                  </a:txBody>
                  <a:tcPr>
                    <a:solidFill>
                      <a:srgbClr val="FF6B00"/>
                    </a:solidFill>
                  </a:tcPr>
                </a:tc>
                <a:tc>
                  <a:txBody>
                    <a:bodyPr/>
                    <a:lstStyle/>
                    <a:p>
                      <a:pPr algn="ctr"/>
                      <a:r>
                        <a:rPr lang="es-US" sz="1300" dirty="0"/>
                        <a:t>Contribuya $1,000 adicionales </a:t>
                      </a:r>
                    </a:p>
                  </a:txBody>
                  <a:tcPr>
                    <a:solidFill>
                      <a:srgbClr val="FF6B00"/>
                    </a:solidFill>
                  </a:tcPr>
                </a:tc>
                <a:extLst>
                  <a:ext uri="{0D108BD9-81ED-4DB2-BD59-A6C34878D82A}">
                    <a16:rowId xmlns:a16="http://schemas.microsoft.com/office/drawing/2014/main" val="1831408025"/>
                  </a:ext>
                </a:extLst>
              </a:tr>
            </a:tbl>
          </a:graphicData>
        </a:graphic>
      </p:graphicFrame>
      <p:sp>
        <p:nvSpPr>
          <p:cNvPr id="6" name="TextBox 5">
            <a:extLst>
              <a:ext uri="{FF2B5EF4-FFF2-40B4-BE49-F238E27FC236}">
                <a16:creationId xmlns:a16="http://schemas.microsoft.com/office/drawing/2014/main" id="{C3EC660E-469C-3623-ABB6-D05B5643ED8D}"/>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7" name="TextBox 6">
            <a:extLst>
              <a:ext uri="{FF2B5EF4-FFF2-40B4-BE49-F238E27FC236}">
                <a16:creationId xmlns:a16="http://schemas.microsoft.com/office/drawing/2014/main" id="{760C031A-CE59-6710-7234-78A598B80C01}"/>
              </a:ext>
            </a:extLst>
          </p:cNvPr>
          <p:cNvSpPr txBox="1"/>
          <p:nvPr/>
        </p:nvSpPr>
        <p:spPr>
          <a:xfrm>
            <a:off x="6341571" y="79467"/>
            <a:ext cx="1201420" cy="369332"/>
          </a:xfrm>
          <a:prstGeom prst="rect">
            <a:avLst/>
          </a:prstGeom>
          <a:noFill/>
        </p:spPr>
        <p:txBody>
          <a:bodyPr wrap="square" rtlCol="0">
            <a:spAutoFit/>
          </a:bodyPr>
          <a:lstStyle/>
          <a:p>
            <a:pPr algn="ctr"/>
            <a:r>
              <a:rPr lang="es-US" b="0" dirty="0">
                <a:solidFill>
                  <a:schemeClr val="bg1"/>
                </a:solidFill>
              </a:rPr>
              <a:t>Beneficios</a:t>
            </a:r>
          </a:p>
        </p:txBody>
      </p:sp>
    </p:spTree>
    <p:extLst>
      <p:ext uri="{BB962C8B-B14F-4D97-AF65-F5344CB8AC3E}">
        <p14:creationId xmlns:p14="http://schemas.microsoft.com/office/powerpoint/2010/main" val="311258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613FE7C6-FBA8-4A1E-B1CA-A09EE3CBCD5F}"/>
              </a:ext>
            </a:extLst>
          </p:cNvPr>
          <p:cNvSpPr/>
          <p:nvPr/>
        </p:nvSpPr>
        <p:spPr bwMode="auto">
          <a:xfrm>
            <a:off x="777240" y="1936654"/>
            <a:ext cx="7620000" cy="584775"/>
          </a:xfrm>
          <a:prstGeom prst="round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8" name="Title 7">
            <a:extLst>
              <a:ext uri="{FF2B5EF4-FFF2-40B4-BE49-F238E27FC236}">
                <a16:creationId xmlns:a16="http://schemas.microsoft.com/office/drawing/2014/main" id="{7E5F47B0-42FE-43D4-9B6F-84E525A2A796}"/>
              </a:ext>
            </a:extLst>
          </p:cNvPr>
          <p:cNvSpPr>
            <a:spLocks noGrp="1"/>
          </p:cNvSpPr>
          <p:nvPr>
            <p:ph type="title"/>
          </p:nvPr>
        </p:nvSpPr>
        <p:spPr>
          <a:xfrm>
            <a:off x="493776" y="333756"/>
            <a:ext cx="7886700" cy="1060704"/>
          </a:xfrm>
        </p:spPr>
        <p:txBody>
          <a:bodyPr>
            <a:normAutofit fontScale="90000"/>
          </a:bodyPr>
          <a:lstStyle/>
          <a:p>
            <a:r>
              <a:rPr lang="es-US" dirty="0">
                <a:solidFill>
                  <a:srgbClr val="415364"/>
                </a:solidFill>
              </a:rPr>
              <a:t>Cuenta de ahorros de salud (HSA) </a:t>
            </a:r>
          </a:p>
        </p:txBody>
      </p:sp>
      <p:sp>
        <p:nvSpPr>
          <p:cNvPr id="2" name="Rectangle 1">
            <a:extLst>
              <a:ext uri="{FF2B5EF4-FFF2-40B4-BE49-F238E27FC236}">
                <a16:creationId xmlns:a16="http://schemas.microsoft.com/office/drawing/2014/main" id="{FA03F813-6D41-4784-A585-512B3E7DACA8}"/>
              </a:ext>
            </a:extLst>
          </p:cNvPr>
          <p:cNvSpPr/>
          <p:nvPr/>
        </p:nvSpPr>
        <p:spPr>
          <a:xfrm>
            <a:off x="670263" y="1184816"/>
            <a:ext cx="7620000" cy="615553"/>
          </a:xfrm>
          <a:prstGeom prst="rect">
            <a:avLst/>
          </a:prstGeom>
        </p:spPr>
        <p:txBody>
          <a:bodyPr wrap="square">
            <a:spAutoFit/>
          </a:bodyPr>
          <a:lstStyle/>
          <a:p>
            <a:r>
              <a:rPr lang="es-US" sz="1700" dirty="0">
                <a:latin typeface="Segoe UI" panose="020B0502040204020203" pitchFamily="34" charset="0"/>
                <a:cs typeface="Segoe UI" panose="020B0502040204020203" pitchFamily="34" charset="0"/>
              </a:rPr>
              <a:t>Una cuenta HSA es una cuenta de ahorros personal con ventajas fiscales que se ofrece junto con el plan de salud con un deducible alto.</a:t>
            </a:r>
          </a:p>
        </p:txBody>
      </p:sp>
      <p:sp>
        <p:nvSpPr>
          <p:cNvPr id="5" name="Rectangle 4">
            <a:extLst>
              <a:ext uri="{FF2B5EF4-FFF2-40B4-BE49-F238E27FC236}">
                <a16:creationId xmlns:a16="http://schemas.microsoft.com/office/drawing/2014/main" id="{9AD129C0-C2E0-4E45-931A-794E34166228}"/>
              </a:ext>
            </a:extLst>
          </p:cNvPr>
          <p:cNvSpPr/>
          <p:nvPr/>
        </p:nvSpPr>
        <p:spPr>
          <a:xfrm>
            <a:off x="872490" y="1936886"/>
            <a:ext cx="7215546" cy="553998"/>
          </a:xfrm>
          <a:prstGeom prst="rect">
            <a:avLst/>
          </a:prstGeom>
          <a:solidFill>
            <a:srgbClr val="FF6B00"/>
          </a:solidFill>
        </p:spPr>
        <p:txBody>
          <a:bodyPr wrap="square">
            <a:spAutoFit/>
          </a:bodyPr>
          <a:lstStyle/>
          <a:p>
            <a:r>
              <a:rPr lang="es-US" sz="1500" dirty="0">
                <a:solidFill>
                  <a:schemeClr val="bg1"/>
                </a:solidFill>
                <a:latin typeface="Segoe UI" panose="020B0502040204020203" pitchFamily="34" charset="0"/>
                <a:cs typeface="Segoe UI" panose="020B0502040204020203" pitchFamily="34" charset="0"/>
              </a:rPr>
              <a:t>El dinero de la cuenta HSA se puede usar para pagar gastos médicos calificados como deducibles, copagos y atención dental y de la vista.</a:t>
            </a:r>
          </a:p>
        </p:txBody>
      </p:sp>
      <p:sp>
        <p:nvSpPr>
          <p:cNvPr id="6" name="Rectangle 5">
            <a:extLst>
              <a:ext uri="{FF2B5EF4-FFF2-40B4-BE49-F238E27FC236}">
                <a16:creationId xmlns:a16="http://schemas.microsoft.com/office/drawing/2014/main" id="{427979C5-15F2-46AD-A089-7CA93DEB630C}"/>
              </a:ext>
            </a:extLst>
          </p:cNvPr>
          <p:cNvSpPr/>
          <p:nvPr/>
        </p:nvSpPr>
        <p:spPr>
          <a:xfrm>
            <a:off x="146878" y="6573679"/>
            <a:ext cx="8235122" cy="246221"/>
          </a:xfrm>
          <a:prstGeom prst="rect">
            <a:avLst/>
          </a:prstGeom>
        </p:spPr>
        <p:txBody>
          <a:bodyPr wrap="square">
            <a:spAutoFit/>
          </a:bodyPr>
          <a:lstStyle/>
          <a:p>
            <a:r>
              <a:rPr lang="es-US" sz="1000">
                <a:solidFill>
                  <a:schemeClr val="bg1">
                    <a:lumMod val="65000"/>
                  </a:schemeClr>
                </a:solidFill>
              </a:rPr>
              <a:t>Para consultar la lista completa de gastos médicos calificados, visite www.irs.gov y seleccione la Publicación 502 del IRS.</a:t>
            </a:r>
          </a:p>
        </p:txBody>
      </p:sp>
      <p:sp>
        <p:nvSpPr>
          <p:cNvPr id="9" name="TextBox 8">
            <a:extLst>
              <a:ext uri="{FF2B5EF4-FFF2-40B4-BE49-F238E27FC236}">
                <a16:creationId xmlns:a16="http://schemas.microsoft.com/office/drawing/2014/main" id="{7B48DA7F-A332-493B-B81F-6C04A08CD044}"/>
              </a:ext>
            </a:extLst>
          </p:cNvPr>
          <p:cNvSpPr txBox="1"/>
          <p:nvPr/>
        </p:nvSpPr>
        <p:spPr>
          <a:xfrm>
            <a:off x="430768" y="3127545"/>
            <a:ext cx="3849132" cy="1169551"/>
          </a:xfrm>
          <a:prstGeom prst="rect">
            <a:avLst/>
          </a:prstGeom>
          <a:noFill/>
        </p:spPr>
        <p:txBody>
          <a:bodyPr wrap="square" rtlCol="0">
            <a:spAutoFit/>
          </a:bodyPr>
          <a:lstStyle/>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Los fondos siempre le pertenecen.</a:t>
            </a:r>
          </a:p>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Los fondos se transfieren de un año a otro.</a:t>
            </a:r>
          </a:p>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Reduce su ingreso gravable.</a:t>
            </a:r>
          </a:p>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Le ayuda a crear un fondo de ahorros en caso de emergencias o retiro.</a:t>
            </a:r>
          </a:p>
        </p:txBody>
      </p:sp>
      <p:sp>
        <p:nvSpPr>
          <p:cNvPr id="11" name="Rectangle 10">
            <a:extLst>
              <a:ext uri="{FF2B5EF4-FFF2-40B4-BE49-F238E27FC236}">
                <a16:creationId xmlns:a16="http://schemas.microsoft.com/office/drawing/2014/main" id="{2B219F3C-4E19-4EEE-A18D-CE28F5870721}"/>
              </a:ext>
            </a:extLst>
          </p:cNvPr>
          <p:cNvSpPr/>
          <p:nvPr/>
        </p:nvSpPr>
        <p:spPr bwMode="auto">
          <a:xfrm>
            <a:off x="430768" y="3004024"/>
            <a:ext cx="3962400" cy="1614255"/>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FDF43A54-67F0-45D3-ACBE-EB536D49D5CC}"/>
              </a:ext>
            </a:extLst>
          </p:cNvPr>
          <p:cNvSpPr/>
          <p:nvPr/>
        </p:nvSpPr>
        <p:spPr bwMode="auto">
          <a:xfrm>
            <a:off x="4624866" y="3004024"/>
            <a:ext cx="4239734" cy="1614255"/>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5A23C549-E00F-4928-8788-27AC0DCDD6D2}"/>
              </a:ext>
            </a:extLst>
          </p:cNvPr>
          <p:cNvSpPr/>
          <p:nvPr/>
        </p:nvSpPr>
        <p:spPr>
          <a:xfrm>
            <a:off x="4661736" y="3156424"/>
            <a:ext cx="4202863" cy="1384995"/>
          </a:xfrm>
          <a:prstGeom prst="rect">
            <a:avLst/>
          </a:prstGeom>
        </p:spPr>
        <p:txBody>
          <a:bodyPr wrap="square">
            <a:spAutoFit/>
          </a:bodyPr>
          <a:lstStyle/>
          <a:p>
            <a:pPr marL="285750" indent="-285750">
              <a:buFont typeface="Arial" panose="020B0604020202020204" pitchFamily="34" charset="0"/>
              <a:buChar char="•"/>
            </a:pPr>
            <a:r>
              <a:rPr lang="es-US" sz="1400" b="0" spc="-30" dirty="0">
                <a:latin typeface="Segoe UI" panose="020B0502040204020203" pitchFamily="34" charset="0"/>
                <a:cs typeface="Segoe UI" panose="020B0502040204020203" pitchFamily="34" charset="0"/>
              </a:rPr>
              <a:t>Hay deducción de impuestos cuando contribuye.</a:t>
            </a:r>
          </a:p>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Ingresos libres de impuestos por medio </a:t>
            </a:r>
            <a:br>
              <a:rPr lang="es-US" sz="1400" b="0" dirty="0">
                <a:latin typeface="Segoe UI" panose="020B0502040204020203" pitchFamily="34" charset="0"/>
                <a:cs typeface="Segoe UI" panose="020B0502040204020203" pitchFamily="34" charset="0"/>
              </a:rPr>
            </a:br>
            <a:r>
              <a:rPr lang="es-US" sz="1400" b="0" dirty="0">
                <a:latin typeface="Segoe UI" panose="020B0502040204020203" pitchFamily="34" charset="0"/>
                <a:cs typeface="Segoe UI" panose="020B0502040204020203" pitchFamily="34" charset="0"/>
              </a:rPr>
              <a:t>de las inversiones.</a:t>
            </a:r>
          </a:p>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Reduce su ingreso gravable.</a:t>
            </a:r>
          </a:p>
          <a:p>
            <a:pPr marL="285750" indent="-285750">
              <a:buFont typeface="Arial" panose="020B0604020202020204" pitchFamily="34" charset="0"/>
              <a:buChar char="•"/>
            </a:pPr>
            <a:r>
              <a:rPr lang="es-US" sz="1400" b="0" dirty="0">
                <a:latin typeface="Segoe UI" panose="020B0502040204020203" pitchFamily="34" charset="0"/>
                <a:cs typeface="Segoe UI" panose="020B0502040204020203" pitchFamily="34" charset="0"/>
              </a:rPr>
              <a:t>Retiros libres de impuestos para </a:t>
            </a:r>
            <a:br>
              <a:rPr lang="es-US" sz="1400" b="0" dirty="0">
                <a:latin typeface="Segoe UI" panose="020B0502040204020203" pitchFamily="34" charset="0"/>
                <a:cs typeface="Segoe UI" panose="020B0502040204020203" pitchFamily="34" charset="0"/>
              </a:rPr>
            </a:br>
            <a:r>
              <a:rPr lang="es-US" sz="1400" b="0" dirty="0">
                <a:latin typeface="Segoe UI" panose="020B0502040204020203" pitchFamily="34" charset="0"/>
                <a:cs typeface="Segoe UI" panose="020B0502040204020203" pitchFamily="34" charset="0"/>
              </a:rPr>
              <a:t>gastos calificados.</a:t>
            </a:r>
          </a:p>
        </p:txBody>
      </p:sp>
      <p:sp>
        <p:nvSpPr>
          <p:cNvPr id="19" name="TextBox 18">
            <a:extLst>
              <a:ext uri="{FF2B5EF4-FFF2-40B4-BE49-F238E27FC236}">
                <a16:creationId xmlns:a16="http://schemas.microsoft.com/office/drawing/2014/main" id="{4F24CB82-FA11-49C6-BAF8-B6BD907052B3}"/>
              </a:ext>
            </a:extLst>
          </p:cNvPr>
          <p:cNvSpPr txBox="1"/>
          <p:nvPr/>
        </p:nvSpPr>
        <p:spPr>
          <a:xfrm>
            <a:off x="506968" y="2758344"/>
            <a:ext cx="2772000" cy="323165"/>
          </a:xfrm>
          <a:prstGeom prst="rect">
            <a:avLst/>
          </a:prstGeom>
          <a:solidFill>
            <a:srgbClr val="FF6B00"/>
          </a:solidFill>
        </p:spPr>
        <p:txBody>
          <a:bodyPr wrap="square" rtlCol="0">
            <a:spAutoFit/>
          </a:bodyPr>
          <a:lstStyle/>
          <a:p>
            <a:r>
              <a:rPr lang="es-US" sz="1500" dirty="0">
                <a:solidFill>
                  <a:schemeClr val="bg1"/>
                </a:solidFill>
                <a:latin typeface="Segoe UI" panose="020B0502040204020203" pitchFamily="34" charset="0"/>
                <a:cs typeface="Segoe UI" panose="020B0502040204020203" pitchFamily="34" charset="0"/>
              </a:rPr>
              <a:t>Beneficios de una cuenta HSA</a:t>
            </a:r>
          </a:p>
        </p:txBody>
      </p:sp>
      <p:sp>
        <p:nvSpPr>
          <p:cNvPr id="20" name="TextBox 19">
            <a:extLst>
              <a:ext uri="{FF2B5EF4-FFF2-40B4-BE49-F238E27FC236}">
                <a16:creationId xmlns:a16="http://schemas.microsoft.com/office/drawing/2014/main" id="{B9D21FD6-89F9-4172-A60B-89C5A8DF4C38}"/>
              </a:ext>
            </a:extLst>
          </p:cNvPr>
          <p:cNvSpPr txBox="1"/>
          <p:nvPr/>
        </p:nvSpPr>
        <p:spPr>
          <a:xfrm>
            <a:off x="4724399" y="2737444"/>
            <a:ext cx="2772000" cy="323165"/>
          </a:xfrm>
          <a:prstGeom prst="rect">
            <a:avLst/>
          </a:prstGeom>
          <a:solidFill>
            <a:srgbClr val="FF6B00"/>
          </a:solidFill>
        </p:spPr>
        <p:txBody>
          <a:bodyPr wrap="square" rtlCol="0">
            <a:spAutoFit/>
          </a:bodyPr>
          <a:lstStyle/>
          <a:p>
            <a:r>
              <a:rPr lang="es-US" sz="1500">
                <a:solidFill>
                  <a:schemeClr val="bg1"/>
                </a:solidFill>
                <a:latin typeface="Segoe UI" panose="020B0502040204020203" pitchFamily="34" charset="0"/>
                <a:cs typeface="Segoe UI" panose="020B0502040204020203" pitchFamily="34" charset="0"/>
              </a:rPr>
              <a:t>Ahorros en impuestos</a:t>
            </a:r>
          </a:p>
        </p:txBody>
      </p:sp>
      <p:graphicFrame>
        <p:nvGraphicFramePr>
          <p:cNvPr id="22" name="Table 22">
            <a:extLst>
              <a:ext uri="{FF2B5EF4-FFF2-40B4-BE49-F238E27FC236}">
                <a16:creationId xmlns:a16="http://schemas.microsoft.com/office/drawing/2014/main" id="{B89BE646-2F73-46FA-BC83-627DE70E439B}"/>
              </a:ext>
            </a:extLst>
          </p:cNvPr>
          <p:cNvGraphicFramePr>
            <a:graphicFrameLocks noGrp="1"/>
          </p:cNvGraphicFramePr>
          <p:nvPr>
            <p:extLst>
              <p:ext uri="{D42A27DB-BD31-4B8C-83A1-F6EECF244321}">
                <p14:modId xmlns:p14="http://schemas.microsoft.com/office/powerpoint/2010/main" val="2466976149"/>
              </p:ext>
            </p:extLst>
          </p:nvPr>
        </p:nvGraphicFramePr>
        <p:xfrm>
          <a:off x="2338263" y="4961369"/>
          <a:ext cx="4284000" cy="1187489"/>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626093786"/>
                    </a:ext>
                  </a:extLst>
                </a:gridCol>
                <a:gridCol w="2412000">
                  <a:extLst>
                    <a:ext uri="{9D8B030D-6E8A-4147-A177-3AD203B41FA5}">
                      <a16:colId xmlns:a16="http://schemas.microsoft.com/office/drawing/2014/main" val="1098377624"/>
                    </a:ext>
                  </a:extLst>
                </a:gridCol>
              </a:tblGrid>
              <a:tr h="318809">
                <a:tc>
                  <a:txBody>
                    <a:bodyPr/>
                    <a:lstStyle/>
                    <a:p>
                      <a:pPr algn="ctr"/>
                      <a:r>
                        <a:rPr lang="es-US" sz="1300" dirty="0"/>
                        <a:t>Cobertura</a:t>
                      </a:r>
                    </a:p>
                  </a:txBody>
                  <a:tcPr marL="110642" marR="110642">
                    <a:solidFill>
                      <a:schemeClr val="tx1"/>
                    </a:solidFill>
                  </a:tcPr>
                </a:tc>
                <a:tc>
                  <a:txBody>
                    <a:bodyPr/>
                    <a:lstStyle/>
                    <a:p>
                      <a:pPr algn="ctr"/>
                      <a:r>
                        <a:rPr lang="es-US" sz="1300"/>
                        <a:t>Máximo anual según el IRS</a:t>
                      </a:r>
                    </a:p>
                  </a:txBody>
                  <a:tcPr marL="110642" marR="110642">
                    <a:solidFill>
                      <a:schemeClr val="tx1"/>
                    </a:solidFill>
                  </a:tcPr>
                </a:tc>
                <a:extLst>
                  <a:ext uri="{0D108BD9-81ED-4DB2-BD59-A6C34878D82A}">
                    <a16:rowId xmlns:a16="http://schemas.microsoft.com/office/drawing/2014/main" val="3567620332"/>
                  </a:ext>
                </a:extLst>
              </a:tr>
              <a:tr h="228167">
                <a:tc>
                  <a:txBody>
                    <a:bodyPr/>
                    <a:lstStyle/>
                    <a:p>
                      <a:pPr algn="ctr"/>
                      <a:r>
                        <a:rPr lang="es-US" sz="1300" dirty="0"/>
                        <a:t>Cobertura individual</a:t>
                      </a:r>
                    </a:p>
                  </a:txBody>
                  <a:tcPr marL="110642" marR="110642">
                    <a:solidFill>
                      <a:srgbClr val="FF6B00"/>
                    </a:solidFill>
                  </a:tcPr>
                </a:tc>
                <a:tc>
                  <a:txBody>
                    <a:bodyPr/>
                    <a:lstStyle/>
                    <a:p>
                      <a:pPr algn="ctr"/>
                      <a:r>
                        <a:rPr lang="es-US" sz="1300" dirty="0"/>
                        <a:t>$4,400</a:t>
                      </a:r>
                    </a:p>
                  </a:txBody>
                  <a:tcPr marL="110642" marR="110642">
                    <a:solidFill>
                      <a:srgbClr val="FF6B00"/>
                    </a:solidFill>
                  </a:tcPr>
                </a:tc>
                <a:extLst>
                  <a:ext uri="{0D108BD9-81ED-4DB2-BD59-A6C34878D82A}">
                    <a16:rowId xmlns:a16="http://schemas.microsoft.com/office/drawing/2014/main" val="4033552008"/>
                  </a:ext>
                </a:extLst>
              </a:tr>
              <a:tr h="228167">
                <a:tc>
                  <a:txBody>
                    <a:bodyPr/>
                    <a:lstStyle/>
                    <a:p>
                      <a:pPr algn="ctr"/>
                      <a:r>
                        <a:rPr lang="es-US" sz="1300" dirty="0"/>
                        <a:t>Cobertura familiar</a:t>
                      </a:r>
                    </a:p>
                  </a:txBody>
                  <a:tcPr marL="110642" marR="110642">
                    <a:noFill/>
                  </a:tcPr>
                </a:tc>
                <a:tc>
                  <a:txBody>
                    <a:bodyPr/>
                    <a:lstStyle/>
                    <a:p>
                      <a:pPr algn="ctr"/>
                      <a:r>
                        <a:rPr lang="es-US" sz="1300"/>
                        <a:t>$8,750</a:t>
                      </a:r>
                    </a:p>
                  </a:txBody>
                  <a:tcPr marL="110642" marR="110642">
                    <a:noFill/>
                  </a:tcPr>
                </a:tc>
                <a:extLst>
                  <a:ext uri="{0D108BD9-81ED-4DB2-BD59-A6C34878D82A}">
                    <a16:rowId xmlns:a16="http://schemas.microsoft.com/office/drawing/2014/main" val="1044451697"/>
                  </a:ext>
                </a:extLst>
              </a:tr>
              <a:tr h="228167">
                <a:tc>
                  <a:txBody>
                    <a:bodyPr/>
                    <a:lstStyle/>
                    <a:p>
                      <a:pPr algn="ctr"/>
                      <a:r>
                        <a:rPr lang="es-US" sz="1300" dirty="0"/>
                        <a:t>Ser mayor de 55 años</a:t>
                      </a:r>
                    </a:p>
                  </a:txBody>
                  <a:tcPr marL="110642" marR="110642">
                    <a:solidFill>
                      <a:srgbClr val="FF6B00"/>
                    </a:solidFill>
                  </a:tcPr>
                </a:tc>
                <a:tc>
                  <a:txBody>
                    <a:bodyPr/>
                    <a:lstStyle/>
                    <a:p>
                      <a:pPr algn="ctr"/>
                      <a:r>
                        <a:rPr lang="es-US" sz="1300" dirty="0"/>
                        <a:t>Contribuya $1,000 adicionales </a:t>
                      </a:r>
                    </a:p>
                  </a:txBody>
                  <a:tcPr marL="110642" marR="110642">
                    <a:solidFill>
                      <a:srgbClr val="FF6B00"/>
                    </a:solidFill>
                  </a:tcPr>
                </a:tc>
                <a:extLst>
                  <a:ext uri="{0D108BD9-81ED-4DB2-BD59-A6C34878D82A}">
                    <a16:rowId xmlns:a16="http://schemas.microsoft.com/office/drawing/2014/main" val="1831408025"/>
                  </a:ext>
                </a:extLst>
              </a:tr>
            </a:tbl>
          </a:graphicData>
        </a:graphic>
      </p:graphicFrame>
      <p:sp>
        <p:nvSpPr>
          <p:cNvPr id="25" name="Double Brace 24">
            <a:extLst>
              <a:ext uri="{FF2B5EF4-FFF2-40B4-BE49-F238E27FC236}">
                <a16:creationId xmlns:a16="http://schemas.microsoft.com/office/drawing/2014/main" id="{3DE81D21-C69C-478D-9621-73A3B89A3B05}"/>
              </a:ext>
            </a:extLst>
          </p:cNvPr>
          <p:cNvSpPr/>
          <p:nvPr/>
        </p:nvSpPr>
        <p:spPr bwMode="auto">
          <a:xfrm>
            <a:off x="2014154" y="4782018"/>
            <a:ext cx="4932218" cy="1614255"/>
          </a:xfrm>
          <a:prstGeom prst="bracePair">
            <a:avLst/>
          </a:prstGeom>
          <a:noFill/>
          <a:ln w="44450"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23" name="Slide Number Placeholder 5">
            <a:extLst>
              <a:ext uri="{FF2B5EF4-FFF2-40B4-BE49-F238E27FC236}">
                <a16:creationId xmlns:a16="http://schemas.microsoft.com/office/drawing/2014/main" id="{B4369FE2-8576-4009-A9A1-A1A62673A165}"/>
              </a:ext>
            </a:extLst>
          </p:cNvPr>
          <p:cNvSpPr txBox="1">
            <a:spLocks/>
          </p:cNvSpPr>
          <p:nvPr/>
        </p:nvSpPr>
        <p:spPr>
          <a:xfrm>
            <a:off x="8088036" y="6512465"/>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26</a:t>
            </a:fld>
            <a:endParaRPr lang="en-US"/>
          </a:p>
        </p:txBody>
      </p:sp>
      <p:sp>
        <p:nvSpPr>
          <p:cNvPr id="3" name="TextBox 2">
            <a:extLst>
              <a:ext uri="{FF2B5EF4-FFF2-40B4-BE49-F238E27FC236}">
                <a16:creationId xmlns:a16="http://schemas.microsoft.com/office/drawing/2014/main" id="{E9C26370-2654-4A5B-7037-D5690D3BA5F3}"/>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117E64D8-4120-4E77-5BA6-0D3CDA6B0B7B}"/>
              </a:ext>
            </a:extLst>
          </p:cNvPr>
          <p:cNvSpPr txBox="1"/>
          <p:nvPr/>
        </p:nvSpPr>
        <p:spPr>
          <a:xfrm>
            <a:off x="6335564" y="79467"/>
            <a:ext cx="1213434"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50595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B5E7-C95A-4B12-A387-D7BE72FD68FB}"/>
              </a:ext>
            </a:extLst>
          </p:cNvPr>
          <p:cNvSpPr>
            <a:spLocks noGrp="1"/>
          </p:cNvSpPr>
          <p:nvPr>
            <p:ph type="title"/>
          </p:nvPr>
        </p:nvSpPr>
        <p:spPr>
          <a:xfrm>
            <a:off x="493776" y="448056"/>
            <a:ext cx="7886700" cy="1056621"/>
          </a:xfrm>
        </p:spPr>
        <p:txBody>
          <a:bodyPr/>
          <a:lstStyle/>
          <a:p>
            <a:r>
              <a:rPr lang="es-US">
                <a:solidFill>
                  <a:schemeClr val="tx2"/>
                </a:solidFill>
              </a:rPr>
              <a:t>Elegibilidad para la cuenta HSA</a:t>
            </a:r>
          </a:p>
        </p:txBody>
      </p:sp>
      <p:sp>
        <p:nvSpPr>
          <p:cNvPr id="5" name="AutoShape 5">
            <a:extLst>
              <a:ext uri="{FF2B5EF4-FFF2-40B4-BE49-F238E27FC236}">
                <a16:creationId xmlns:a16="http://schemas.microsoft.com/office/drawing/2014/main" id="{9310C4B7-33B8-43D8-A6F5-6BBEDD65E030}"/>
              </a:ext>
            </a:extLst>
          </p:cNvPr>
          <p:cNvSpPr>
            <a:spLocks noChangeArrowheads="1"/>
          </p:cNvSpPr>
          <p:nvPr/>
        </p:nvSpPr>
        <p:spPr bwMode="auto">
          <a:xfrm>
            <a:off x="682683" y="1411658"/>
            <a:ext cx="7564438" cy="454025"/>
          </a:xfrm>
          <a:prstGeom prst="roundRect">
            <a:avLst>
              <a:gd name="adj" fmla="val 5241"/>
            </a:avLst>
          </a:prstGeom>
          <a:noFill/>
          <a:ln w="9525">
            <a:noFill/>
            <a:round/>
            <a:headEnd/>
            <a:tailEnd/>
          </a:ln>
        </p:spPr>
        <p:txBody>
          <a:bodyPr/>
          <a:lstStyle/>
          <a:p>
            <a:pPr indent="3175" algn="ctr">
              <a:spcBef>
                <a:spcPct val="40000"/>
              </a:spcBef>
              <a:spcAft>
                <a:spcPct val="80000"/>
              </a:spcAft>
              <a:buClr>
                <a:srgbClr val="5B8F22"/>
              </a:buClr>
              <a:buFont typeface="Wingdings" pitchFamily="2" charset="2"/>
              <a:buNone/>
            </a:pPr>
            <a:r>
              <a:rPr lang="es-US" b="1">
                <a:latin typeface="Tahoma" pitchFamily="34" charset="0"/>
                <a:cs typeface="Tahoma" pitchFamily="34" charset="0"/>
              </a:rPr>
              <a:t>Usted es elegible para abrir y aportar a una cuenta HSA si:</a:t>
            </a:r>
          </a:p>
        </p:txBody>
      </p:sp>
      <p:sp>
        <p:nvSpPr>
          <p:cNvPr id="6" name="AutoShape 3">
            <a:extLst>
              <a:ext uri="{FF2B5EF4-FFF2-40B4-BE49-F238E27FC236}">
                <a16:creationId xmlns:a16="http://schemas.microsoft.com/office/drawing/2014/main" id="{5F9ED611-858B-42DB-99A6-8AA81D17FEC3}"/>
              </a:ext>
            </a:extLst>
          </p:cNvPr>
          <p:cNvSpPr>
            <a:spLocks noChangeArrowheads="1"/>
          </p:cNvSpPr>
          <p:nvPr/>
        </p:nvSpPr>
        <p:spPr bwMode="auto">
          <a:xfrm>
            <a:off x="1063683" y="1890458"/>
            <a:ext cx="7183437" cy="649874"/>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fontAlgn="auto">
              <a:lnSpc>
                <a:spcPct val="90000"/>
              </a:lnSpc>
              <a:spcBef>
                <a:spcPct val="20000"/>
              </a:spcBef>
              <a:spcAft>
                <a:spcPts val="0"/>
              </a:spcAft>
              <a:buClr>
                <a:srgbClr val="275E37"/>
              </a:buClr>
              <a:buSzPct val="125000"/>
              <a:defRPr/>
            </a:pPr>
            <a:r>
              <a:rPr lang="es-US" sz="1600">
                <a:solidFill>
                  <a:schemeClr val="bg1"/>
                </a:solidFill>
                <a:latin typeface="Tahoma" pitchFamily="34" charset="0"/>
                <a:cs typeface="Tahoma" pitchFamily="34" charset="0"/>
              </a:rPr>
              <a:t>			Está cubierto por un plan HDHP $3,400 de AWP </a:t>
            </a:r>
          </a:p>
        </p:txBody>
      </p:sp>
      <p:pic>
        <p:nvPicPr>
          <p:cNvPr id="7" name="Picture 23" descr="CheckMark_Icon_7546">
            <a:extLst>
              <a:ext uri="{FF2B5EF4-FFF2-40B4-BE49-F238E27FC236}">
                <a16:creationId xmlns:a16="http://schemas.microsoft.com/office/drawing/2014/main" id="{9848B2FD-62C9-4AD6-B9D7-DD38EF1F4FE7}"/>
              </a:ext>
            </a:extLst>
          </p:cNvPr>
          <p:cNvPicPr>
            <a:picLocks noChangeAspect="1" noChangeArrowheads="1"/>
          </p:cNvPicPr>
          <p:nvPr/>
        </p:nvPicPr>
        <p:blipFill>
          <a:blip r:embed="rId3" cstate="print"/>
          <a:srcRect/>
          <a:stretch>
            <a:fillRect/>
          </a:stretch>
        </p:blipFill>
        <p:spPr bwMode="auto">
          <a:xfrm>
            <a:off x="1224702" y="1950477"/>
            <a:ext cx="554182" cy="529835"/>
          </a:xfrm>
          <a:prstGeom prst="rect">
            <a:avLst/>
          </a:prstGeom>
          <a:noFill/>
          <a:ln w="9525">
            <a:noFill/>
            <a:miter lim="800000"/>
            <a:headEnd/>
            <a:tailEnd/>
          </a:ln>
        </p:spPr>
      </p:pic>
      <p:sp>
        <p:nvSpPr>
          <p:cNvPr id="8" name="AutoShape 15">
            <a:extLst>
              <a:ext uri="{FF2B5EF4-FFF2-40B4-BE49-F238E27FC236}">
                <a16:creationId xmlns:a16="http://schemas.microsoft.com/office/drawing/2014/main" id="{9067F089-09B0-4CC7-B1AF-CD462BADBF33}"/>
              </a:ext>
            </a:extLst>
          </p:cNvPr>
          <p:cNvSpPr>
            <a:spLocks noChangeArrowheads="1"/>
          </p:cNvSpPr>
          <p:nvPr/>
        </p:nvSpPr>
        <p:spPr bwMode="auto">
          <a:xfrm>
            <a:off x="1063683" y="5525668"/>
            <a:ext cx="7180321" cy="596064"/>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a:lnSpc>
                <a:spcPct val="90000"/>
              </a:lnSpc>
              <a:spcBef>
                <a:spcPct val="20000"/>
              </a:spcBef>
              <a:buClr>
                <a:srgbClr val="275E37"/>
              </a:buClr>
              <a:buSzPct val="125000"/>
            </a:pPr>
            <a:r>
              <a:rPr lang="es-US" sz="1600">
                <a:solidFill>
                  <a:schemeClr val="bg1"/>
                </a:solidFill>
                <a:latin typeface="Tahoma" pitchFamily="34" charset="0"/>
                <a:cs typeface="Tahoma" pitchFamily="34" charset="0"/>
              </a:rPr>
              <a:t>			No tiene cobertura de una cuenta FSA de atención médica</a:t>
            </a:r>
          </a:p>
        </p:txBody>
      </p:sp>
      <p:pic>
        <p:nvPicPr>
          <p:cNvPr id="9" name="Picture 23" descr="CheckMark_Icon_7546">
            <a:extLst>
              <a:ext uri="{FF2B5EF4-FFF2-40B4-BE49-F238E27FC236}">
                <a16:creationId xmlns:a16="http://schemas.microsoft.com/office/drawing/2014/main" id="{41FBCE71-CC18-4B2D-A72B-AC1B1A203731}"/>
              </a:ext>
            </a:extLst>
          </p:cNvPr>
          <p:cNvPicPr>
            <a:picLocks noChangeAspect="1" noChangeArrowheads="1"/>
          </p:cNvPicPr>
          <p:nvPr/>
        </p:nvPicPr>
        <p:blipFill>
          <a:blip r:embed="rId3" cstate="print"/>
          <a:srcRect/>
          <a:stretch>
            <a:fillRect/>
          </a:stretch>
        </p:blipFill>
        <p:spPr bwMode="auto">
          <a:xfrm>
            <a:off x="1231959" y="5564650"/>
            <a:ext cx="554182" cy="529835"/>
          </a:xfrm>
          <a:prstGeom prst="rect">
            <a:avLst/>
          </a:prstGeom>
          <a:noFill/>
          <a:ln w="9525">
            <a:noFill/>
            <a:miter lim="800000"/>
            <a:headEnd/>
            <a:tailEnd/>
          </a:ln>
        </p:spPr>
      </p:pic>
      <p:sp>
        <p:nvSpPr>
          <p:cNvPr id="10" name="AutoShape 15">
            <a:extLst>
              <a:ext uri="{FF2B5EF4-FFF2-40B4-BE49-F238E27FC236}">
                <a16:creationId xmlns:a16="http://schemas.microsoft.com/office/drawing/2014/main" id="{772773D1-C822-4C2E-93C0-072AB000BAB9}"/>
              </a:ext>
            </a:extLst>
          </p:cNvPr>
          <p:cNvSpPr>
            <a:spLocks noChangeArrowheads="1"/>
          </p:cNvSpPr>
          <p:nvPr/>
        </p:nvSpPr>
        <p:spPr bwMode="auto">
          <a:xfrm>
            <a:off x="1063683" y="4753923"/>
            <a:ext cx="7183437" cy="685749"/>
          </a:xfrm>
          <a:prstGeom prst="roundRect">
            <a:avLst>
              <a:gd name="adj" fmla="val 0"/>
            </a:avLst>
          </a:prstGeom>
          <a:solidFill>
            <a:srgbClr val="FF6B00"/>
          </a:solidFill>
          <a:ln w="28575" algn="ctr">
            <a:solidFill>
              <a:schemeClr val="tx1"/>
            </a:solidFill>
            <a:round/>
            <a:headEnd/>
            <a:tailEnd/>
          </a:ln>
        </p:spPr>
        <p:txBody>
          <a:bodyPr anchor="ctr"/>
          <a:lstStyle/>
          <a:p>
            <a:pPr marL="914400" indent="-849313" fontAlgn="auto">
              <a:lnSpc>
                <a:spcPct val="90000"/>
              </a:lnSpc>
              <a:spcBef>
                <a:spcPct val="20000"/>
              </a:spcBef>
              <a:spcAft>
                <a:spcPts val="0"/>
              </a:spcAft>
              <a:buClr>
                <a:srgbClr val="275E37"/>
              </a:buClr>
              <a:buSzPct val="125000"/>
              <a:defRPr/>
            </a:pPr>
            <a:r>
              <a:rPr lang="es-US" sz="1600" dirty="0">
                <a:solidFill>
                  <a:schemeClr val="bg1"/>
                </a:solidFill>
                <a:latin typeface="Tahoma" pitchFamily="34" charset="0"/>
                <a:cs typeface="Tahoma" pitchFamily="34" charset="0"/>
              </a:rPr>
              <a:t>	No aparece como dependiente en la declaración de impuestos </a:t>
            </a:r>
            <a:br>
              <a:rPr lang="es-US" sz="1600" dirty="0">
                <a:solidFill>
                  <a:schemeClr val="bg1"/>
                </a:solidFill>
                <a:latin typeface="Tahoma" pitchFamily="34" charset="0"/>
                <a:cs typeface="Tahoma" pitchFamily="34" charset="0"/>
              </a:rPr>
            </a:br>
            <a:r>
              <a:rPr lang="es-US" sz="1600" dirty="0">
                <a:solidFill>
                  <a:schemeClr val="bg1"/>
                </a:solidFill>
                <a:latin typeface="Tahoma" pitchFamily="34" charset="0"/>
                <a:cs typeface="Tahoma" pitchFamily="34" charset="0"/>
              </a:rPr>
              <a:t>de otra persona</a:t>
            </a:r>
          </a:p>
        </p:txBody>
      </p:sp>
      <p:pic>
        <p:nvPicPr>
          <p:cNvPr id="11" name="Picture 23" descr="CheckMark_Icon_7546">
            <a:extLst>
              <a:ext uri="{FF2B5EF4-FFF2-40B4-BE49-F238E27FC236}">
                <a16:creationId xmlns:a16="http://schemas.microsoft.com/office/drawing/2014/main" id="{17297B6F-F9F1-40DC-9113-0E5E88890284}"/>
              </a:ext>
            </a:extLst>
          </p:cNvPr>
          <p:cNvPicPr>
            <a:picLocks noChangeAspect="1" noChangeArrowheads="1"/>
          </p:cNvPicPr>
          <p:nvPr/>
        </p:nvPicPr>
        <p:blipFill>
          <a:blip r:embed="rId3" cstate="print"/>
          <a:srcRect/>
          <a:stretch>
            <a:fillRect/>
          </a:stretch>
        </p:blipFill>
        <p:spPr bwMode="auto">
          <a:xfrm>
            <a:off x="1231959" y="4831276"/>
            <a:ext cx="554182" cy="528456"/>
          </a:xfrm>
          <a:prstGeom prst="rect">
            <a:avLst/>
          </a:prstGeom>
          <a:noFill/>
          <a:ln w="9525">
            <a:noFill/>
            <a:miter lim="800000"/>
            <a:headEnd/>
            <a:tailEnd/>
          </a:ln>
        </p:spPr>
      </p:pic>
      <p:sp>
        <p:nvSpPr>
          <p:cNvPr id="12" name="AutoShape 14">
            <a:extLst>
              <a:ext uri="{FF2B5EF4-FFF2-40B4-BE49-F238E27FC236}">
                <a16:creationId xmlns:a16="http://schemas.microsoft.com/office/drawing/2014/main" id="{37D1CC80-17A6-4C63-A511-3166E8DD832B}"/>
              </a:ext>
            </a:extLst>
          </p:cNvPr>
          <p:cNvSpPr>
            <a:spLocks noChangeArrowheads="1"/>
          </p:cNvSpPr>
          <p:nvPr/>
        </p:nvSpPr>
        <p:spPr bwMode="auto">
          <a:xfrm>
            <a:off x="1063683" y="4071861"/>
            <a:ext cx="7183437" cy="596064"/>
          </a:xfrm>
          <a:prstGeom prst="roundRect">
            <a:avLst>
              <a:gd name="adj" fmla="val 0"/>
            </a:avLst>
          </a:prstGeom>
          <a:solidFill>
            <a:srgbClr val="FF6B00"/>
          </a:solidFill>
          <a:ln w="28575" algn="ctr">
            <a:solidFill>
              <a:schemeClr val="tx1"/>
            </a:solidFill>
            <a:round/>
            <a:headEnd/>
            <a:tailEnd/>
          </a:ln>
        </p:spPr>
        <p:txBody>
          <a:bodyPr anchor="ctr"/>
          <a:lstStyle/>
          <a:p>
            <a:pPr marL="901700" indent="-350838" fontAlgn="auto">
              <a:lnSpc>
                <a:spcPct val="90000"/>
              </a:lnSpc>
              <a:spcBef>
                <a:spcPct val="20000"/>
              </a:spcBef>
              <a:spcAft>
                <a:spcPts val="0"/>
              </a:spcAft>
              <a:buClr>
                <a:srgbClr val="275E37"/>
              </a:buClr>
              <a:buSzPct val="125000"/>
              <a:defRPr/>
            </a:pPr>
            <a:r>
              <a:rPr lang="es-US" sz="1600" dirty="0">
                <a:solidFill>
                  <a:schemeClr val="bg1"/>
                </a:solidFill>
                <a:latin typeface="Tahoma" pitchFamily="34" charset="0"/>
                <a:cs typeface="Tahoma" pitchFamily="34" charset="0"/>
              </a:rPr>
              <a:t>		No debe haber recibido beneficios de la Administración de Veteranos en los últimos tres meses</a:t>
            </a:r>
          </a:p>
        </p:txBody>
      </p:sp>
      <p:pic>
        <p:nvPicPr>
          <p:cNvPr id="13" name="Picture 23" descr="CheckMark_Icon_7546">
            <a:extLst>
              <a:ext uri="{FF2B5EF4-FFF2-40B4-BE49-F238E27FC236}">
                <a16:creationId xmlns:a16="http://schemas.microsoft.com/office/drawing/2014/main" id="{255A8656-34AF-4DE7-A57D-24BA9231F96A}"/>
              </a:ext>
            </a:extLst>
          </p:cNvPr>
          <p:cNvPicPr>
            <a:picLocks noChangeAspect="1" noChangeArrowheads="1"/>
          </p:cNvPicPr>
          <p:nvPr/>
        </p:nvPicPr>
        <p:blipFill>
          <a:blip r:embed="rId3" cstate="print"/>
          <a:srcRect/>
          <a:stretch>
            <a:fillRect/>
          </a:stretch>
        </p:blipFill>
        <p:spPr bwMode="auto">
          <a:xfrm>
            <a:off x="1231959" y="4101457"/>
            <a:ext cx="554182" cy="529835"/>
          </a:xfrm>
          <a:prstGeom prst="rect">
            <a:avLst/>
          </a:prstGeom>
          <a:noFill/>
          <a:ln w="9525">
            <a:noFill/>
            <a:miter lim="800000"/>
            <a:headEnd/>
            <a:tailEnd/>
          </a:ln>
        </p:spPr>
      </p:pic>
      <p:sp>
        <p:nvSpPr>
          <p:cNvPr id="14" name="AutoShape 13">
            <a:extLst>
              <a:ext uri="{FF2B5EF4-FFF2-40B4-BE49-F238E27FC236}">
                <a16:creationId xmlns:a16="http://schemas.microsoft.com/office/drawing/2014/main" id="{A9D4EC6D-D7EC-4E18-8B5E-CC4A592E18E7}"/>
              </a:ext>
            </a:extLst>
          </p:cNvPr>
          <p:cNvSpPr>
            <a:spLocks noChangeArrowheads="1"/>
          </p:cNvSpPr>
          <p:nvPr/>
        </p:nvSpPr>
        <p:spPr bwMode="auto">
          <a:xfrm>
            <a:off x="1063683" y="3337367"/>
            <a:ext cx="7183437" cy="648496"/>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fontAlgn="auto">
              <a:lnSpc>
                <a:spcPct val="90000"/>
              </a:lnSpc>
              <a:spcBef>
                <a:spcPct val="20000"/>
              </a:spcBef>
              <a:spcAft>
                <a:spcPts val="0"/>
              </a:spcAft>
              <a:buClr>
                <a:srgbClr val="275E37"/>
              </a:buClr>
              <a:buSzPct val="125000"/>
              <a:defRPr/>
            </a:pPr>
            <a:r>
              <a:rPr lang="es-US" sz="1600">
                <a:solidFill>
                  <a:schemeClr val="bg1"/>
                </a:solidFill>
                <a:latin typeface="Tahoma" pitchFamily="34" charset="0"/>
                <a:cs typeface="Tahoma" pitchFamily="34" charset="0"/>
              </a:rPr>
              <a:t>			No está inscrito en Medicare, Medicaid o TRICARE</a:t>
            </a:r>
          </a:p>
        </p:txBody>
      </p:sp>
      <p:pic>
        <p:nvPicPr>
          <p:cNvPr id="15" name="Picture 23" descr="CheckMark_Icon_7546">
            <a:extLst>
              <a:ext uri="{FF2B5EF4-FFF2-40B4-BE49-F238E27FC236}">
                <a16:creationId xmlns:a16="http://schemas.microsoft.com/office/drawing/2014/main" id="{C31EED39-93EC-40DA-B856-302F67578508}"/>
              </a:ext>
            </a:extLst>
          </p:cNvPr>
          <p:cNvPicPr>
            <a:picLocks noChangeAspect="1" noChangeArrowheads="1"/>
          </p:cNvPicPr>
          <p:nvPr/>
        </p:nvPicPr>
        <p:blipFill>
          <a:blip r:embed="rId3" cstate="print"/>
          <a:srcRect/>
          <a:stretch>
            <a:fillRect/>
          </a:stretch>
        </p:blipFill>
        <p:spPr bwMode="auto">
          <a:xfrm>
            <a:off x="1231959" y="3391488"/>
            <a:ext cx="554182" cy="529835"/>
          </a:xfrm>
          <a:prstGeom prst="rect">
            <a:avLst/>
          </a:prstGeom>
          <a:noFill/>
          <a:ln w="9525">
            <a:noFill/>
            <a:miter lim="800000"/>
            <a:headEnd/>
            <a:tailEnd/>
          </a:ln>
        </p:spPr>
      </p:pic>
      <p:sp>
        <p:nvSpPr>
          <p:cNvPr id="16" name="AutoShape 13">
            <a:extLst>
              <a:ext uri="{FF2B5EF4-FFF2-40B4-BE49-F238E27FC236}">
                <a16:creationId xmlns:a16="http://schemas.microsoft.com/office/drawing/2014/main" id="{EFD5F8D6-9915-419D-9D62-AF11BDAA27B5}"/>
              </a:ext>
            </a:extLst>
          </p:cNvPr>
          <p:cNvSpPr>
            <a:spLocks noChangeArrowheads="1"/>
          </p:cNvSpPr>
          <p:nvPr/>
        </p:nvSpPr>
        <p:spPr bwMode="auto">
          <a:xfrm>
            <a:off x="1063684" y="2626330"/>
            <a:ext cx="7189668" cy="625039"/>
          </a:xfrm>
          <a:prstGeom prst="roundRect">
            <a:avLst>
              <a:gd name="adj" fmla="val 0"/>
            </a:avLst>
          </a:prstGeom>
          <a:solidFill>
            <a:srgbClr val="FF6B00"/>
          </a:solidFill>
          <a:ln w="28575" algn="ctr">
            <a:solidFill>
              <a:schemeClr val="tx1"/>
            </a:solidFill>
            <a:round/>
            <a:headEnd/>
            <a:tailEnd/>
          </a:ln>
        </p:spPr>
        <p:txBody>
          <a:bodyPr anchor="ctr"/>
          <a:lstStyle/>
          <a:p>
            <a:pPr marL="901700" indent="-350838">
              <a:lnSpc>
                <a:spcPct val="90000"/>
              </a:lnSpc>
              <a:spcBef>
                <a:spcPct val="20000"/>
              </a:spcBef>
              <a:buClr>
                <a:srgbClr val="275E37"/>
              </a:buClr>
              <a:buSzPct val="125000"/>
            </a:pPr>
            <a:r>
              <a:rPr lang="es-US" sz="1600" dirty="0">
                <a:solidFill>
                  <a:schemeClr val="bg1"/>
                </a:solidFill>
                <a:latin typeface="Tahoma" pitchFamily="34" charset="0"/>
                <a:cs typeface="Tahoma" pitchFamily="34" charset="0"/>
              </a:rPr>
              <a:t>		No está cubierto por ningún otro plan médico que no sea un </a:t>
            </a:r>
            <a:br>
              <a:rPr lang="es-US" sz="1600" dirty="0">
                <a:solidFill>
                  <a:schemeClr val="bg1"/>
                </a:solidFill>
                <a:latin typeface="Tahoma" pitchFamily="34" charset="0"/>
                <a:cs typeface="Tahoma" pitchFamily="34" charset="0"/>
              </a:rPr>
            </a:br>
            <a:r>
              <a:rPr lang="es-US" sz="1600" dirty="0">
                <a:solidFill>
                  <a:schemeClr val="bg1"/>
                </a:solidFill>
                <a:latin typeface="Tahoma" pitchFamily="34" charset="0"/>
                <a:cs typeface="Tahoma" pitchFamily="34" charset="0"/>
              </a:rPr>
              <a:t>plan con un deducible alto</a:t>
            </a:r>
          </a:p>
        </p:txBody>
      </p:sp>
      <p:pic>
        <p:nvPicPr>
          <p:cNvPr id="17" name="Picture 23" descr="CheckMark_Icon_7546">
            <a:extLst>
              <a:ext uri="{FF2B5EF4-FFF2-40B4-BE49-F238E27FC236}">
                <a16:creationId xmlns:a16="http://schemas.microsoft.com/office/drawing/2014/main" id="{338D791D-EBF8-4EFE-B0EF-5A34F642D73B}"/>
              </a:ext>
            </a:extLst>
          </p:cNvPr>
          <p:cNvPicPr>
            <a:picLocks noChangeAspect="1" noChangeArrowheads="1"/>
          </p:cNvPicPr>
          <p:nvPr/>
        </p:nvPicPr>
        <p:blipFill>
          <a:blip r:embed="rId3" cstate="print"/>
          <a:srcRect/>
          <a:stretch>
            <a:fillRect/>
          </a:stretch>
        </p:blipFill>
        <p:spPr bwMode="auto">
          <a:xfrm>
            <a:off x="1224702" y="2679817"/>
            <a:ext cx="554182" cy="529835"/>
          </a:xfrm>
          <a:prstGeom prst="rect">
            <a:avLst/>
          </a:prstGeom>
          <a:noFill/>
          <a:ln w="9525">
            <a:noFill/>
            <a:miter lim="800000"/>
            <a:headEnd/>
            <a:tailEnd/>
          </a:ln>
        </p:spPr>
      </p:pic>
      <p:sp>
        <p:nvSpPr>
          <p:cNvPr id="18" name="Footer Placeholder 7">
            <a:extLst>
              <a:ext uri="{FF2B5EF4-FFF2-40B4-BE49-F238E27FC236}">
                <a16:creationId xmlns:a16="http://schemas.microsoft.com/office/drawing/2014/main" id="{7E0874B3-5A14-471D-B378-16A17982B4E8}"/>
              </a:ext>
            </a:extLst>
          </p:cNvPr>
          <p:cNvSpPr>
            <a:spLocks noGrp="1"/>
          </p:cNvSpPr>
          <p:nvPr>
            <p:ph type="ftr" sz="quarter" idx="4294967295"/>
          </p:nvPr>
        </p:nvSpPr>
        <p:spPr>
          <a:xfrm>
            <a:off x="152400" y="6553200"/>
            <a:ext cx="51054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700" b="0" kern="1200">
                <a:solidFill>
                  <a:schemeClr val="bg1">
                    <a:lumMod val="50000"/>
                  </a:schemeClr>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Arial" charset="0"/>
              </a:defRPr>
            </a:lvl2pPr>
            <a:lvl3pPr marL="914400" algn="l" rtl="0" fontAlgn="base">
              <a:spcBef>
                <a:spcPct val="0"/>
              </a:spcBef>
              <a:spcAft>
                <a:spcPct val="0"/>
              </a:spcAft>
              <a:defRPr b="1" kern="1200">
                <a:solidFill>
                  <a:schemeClr val="tx1"/>
                </a:solidFill>
                <a:latin typeface="Tahoma" pitchFamily="34" charset="0"/>
                <a:ea typeface="+mn-ea"/>
                <a:cs typeface="Arial" charset="0"/>
              </a:defRPr>
            </a:lvl3pPr>
            <a:lvl4pPr marL="1371600" algn="l" rtl="0" fontAlgn="base">
              <a:spcBef>
                <a:spcPct val="0"/>
              </a:spcBef>
              <a:spcAft>
                <a:spcPct val="0"/>
              </a:spcAft>
              <a:defRPr b="1" kern="1200">
                <a:solidFill>
                  <a:schemeClr val="tx1"/>
                </a:solidFill>
                <a:latin typeface="Tahoma" pitchFamily="34" charset="0"/>
                <a:ea typeface="+mn-ea"/>
                <a:cs typeface="Arial" charset="0"/>
              </a:defRPr>
            </a:lvl4pPr>
            <a:lvl5pPr marL="1828800" algn="l" rtl="0" fontAlgn="base">
              <a:spcBef>
                <a:spcPct val="0"/>
              </a:spcBef>
              <a:spcAft>
                <a:spcPct val="0"/>
              </a:spcAft>
              <a:defRPr b="1" kern="1200">
                <a:solidFill>
                  <a:schemeClr val="tx1"/>
                </a:solidFill>
                <a:latin typeface="Tahoma" pitchFamily="34" charset="0"/>
                <a:ea typeface="+mn-ea"/>
                <a:cs typeface="Arial" charset="0"/>
              </a:defRPr>
            </a:lvl5pPr>
            <a:lvl6pPr marL="2286000" algn="l" defTabSz="914400" rtl="0" eaLnBrk="1" latinLnBrk="0" hangingPunct="1">
              <a:defRPr b="1" kern="1200">
                <a:solidFill>
                  <a:schemeClr val="tx1"/>
                </a:solidFill>
                <a:latin typeface="Tahoma" pitchFamily="34" charset="0"/>
                <a:ea typeface="+mn-ea"/>
                <a:cs typeface="Arial" charset="0"/>
              </a:defRPr>
            </a:lvl6pPr>
            <a:lvl7pPr marL="2743200" algn="l" defTabSz="914400" rtl="0" eaLnBrk="1" latinLnBrk="0" hangingPunct="1">
              <a:defRPr b="1" kern="1200">
                <a:solidFill>
                  <a:schemeClr val="tx1"/>
                </a:solidFill>
                <a:latin typeface="Tahoma" pitchFamily="34" charset="0"/>
                <a:ea typeface="+mn-ea"/>
                <a:cs typeface="Arial" charset="0"/>
              </a:defRPr>
            </a:lvl7pPr>
            <a:lvl8pPr marL="3200400" algn="l" defTabSz="914400" rtl="0" eaLnBrk="1" latinLnBrk="0" hangingPunct="1">
              <a:defRPr b="1" kern="1200">
                <a:solidFill>
                  <a:schemeClr val="tx1"/>
                </a:solidFill>
                <a:latin typeface="Tahoma" pitchFamily="34" charset="0"/>
                <a:ea typeface="+mn-ea"/>
                <a:cs typeface="Arial" charset="0"/>
              </a:defRPr>
            </a:lvl8pPr>
            <a:lvl9pPr marL="3657600" algn="l" defTabSz="914400" rtl="0" eaLnBrk="1" latinLnBrk="0" hangingPunct="1">
              <a:defRPr b="1" kern="1200">
                <a:solidFill>
                  <a:schemeClr val="tx1"/>
                </a:solidFill>
                <a:latin typeface="Tahoma" pitchFamily="34" charset="0"/>
                <a:ea typeface="+mn-ea"/>
                <a:cs typeface="Arial" charset="0"/>
              </a:defRPr>
            </a:lvl9pPr>
          </a:lstStyle>
          <a:p>
            <a:pPr>
              <a:defRPr/>
            </a:pPr>
            <a:r>
              <a:rPr lang="es-US"/>
              <a:t>MBABU 22OE PPT 922576</a:t>
            </a:r>
          </a:p>
        </p:txBody>
      </p:sp>
      <p:sp>
        <p:nvSpPr>
          <p:cNvPr id="3" name="Slide Number Placeholder 2">
            <a:extLst>
              <a:ext uri="{FF2B5EF4-FFF2-40B4-BE49-F238E27FC236}">
                <a16:creationId xmlns:a16="http://schemas.microsoft.com/office/drawing/2014/main" id="{13C09450-10E8-4D96-852C-A5EC22F10646}"/>
              </a:ext>
            </a:extLst>
          </p:cNvPr>
          <p:cNvSpPr>
            <a:spLocks noGrp="1"/>
          </p:cNvSpPr>
          <p:nvPr>
            <p:ph type="sldNum" sz="quarter" idx="12"/>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27</a:t>
            </a:fld>
            <a:endParaRPr lang="en-US"/>
          </a:p>
        </p:txBody>
      </p:sp>
      <p:sp>
        <p:nvSpPr>
          <p:cNvPr id="4" name="TextBox 3">
            <a:extLst>
              <a:ext uri="{FF2B5EF4-FFF2-40B4-BE49-F238E27FC236}">
                <a16:creationId xmlns:a16="http://schemas.microsoft.com/office/drawing/2014/main" id="{39D8D322-895E-B919-30EA-AE45BCFB9EE7}"/>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19" name="TextBox 18">
            <a:extLst>
              <a:ext uri="{FF2B5EF4-FFF2-40B4-BE49-F238E27FC236}">
                <a16:creationId xmlns:a16="http://schemas.microsoft.com/office/drawing/2014/main" id="{07D45573-7420-DD20-4973-7ECE497850BB}"/>
              </a:ext>
            </a:extLst>
          </p:cNvPr>
          <p:cNvSpPr txBox="1"/>
          <p:nvPr/>
        </p:nvSpPr>
        <p:spPr>
          <a:xfrm>
            <a:off x="6341571" y="79467"/>
            <a:ext cx="1201420" cy="369332"/>
          </a:xfrm>
          <a:prstGeom prst="rect">
            <a:avLst/>
          </a:prstGeom>
          <a:noFill/>
        </p:spPr>
        <p:txBody>
          <a:bodyPr wrap="square" rtlCol="0">
            <a:spAutoFit/>
          </a:bodyPr>
          <a:lstStyle/>
          <a:p>
            <a:pPr algn="ctr"/>
            <a:r>
              <a:rPr lang="es-US" b="0" dirty="0">
                <a:solidFill>
                  <a:schemeClr val="bg1"/>
                </a:solidFill>
              </a:rPr>
              <a:t>Beneficios</a:t>
            </a:r>
          </a:p>
        </p:txBody>
      </p:sp>
    </p:spTree>
    <p:extLst>
      <p:ext uri="{BB962C8B-B14F-4D97-AF65-F5344CB8AC3E}">
        <p14:creationId xmlns:p14="http://schemas.microsoft.com/office/powerpoint/2010/main" val="315185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ntr" presetSubtype="3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6" presetClass="entr" presetSubtype="3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ou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6" presetClass="entr" presetSubtype="3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6" presetClass="entr" presetSubtype="32"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ou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6" presetClass="entr" presetSubtype="32"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ou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6" presetClass="entr" presetSubtype="32"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circle(out)">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FF89-39D8-4D1C-9F32-86B56BD396C2}"/>
              </a:ext>
            </a:extLst>
          </p:cNvPr>
          <p:cNvSpPr>
            <a:spLocks noGrp="1"/>
          </p:cNvSpPr>
          <p:nvPr>
            <p:ph type="title"/>
          </p:nvPr>
        </p:nvSpPr>
        <p:spPr>
          <a:xfrm>
            <a:off x="493776" y="539496"/>
            <a:ext cx="7886700" cy="1060704"/>
          </a:xfrm>
        </p:spPr>
        <p:txBody>
          <a:bodyPr>
            <a:normAutofit fontScale="90000"/>
          </a:bodyPr>
          <a:lstStyle/>
          <a:p>
            <a:r>
              <a:rPr lang="es-US" dirty="0">
                <a:solidFill>
                  <a:schemeClr val="tx2"/>
                </a:solidFill>
              </a:rPr>
              <a:t>Ejemplo de ahorros en impuestos </a:t>
            </a:r>
            <a:br>
              <a:rPr lang="es-US" dirty="0">
                <a:solidFill>
                  <a:schemeClr val="tx2"/>
                </a:solidFill>
              </a:rPr>
            </a:br>
            <a:r>
              <a:rPr lang="es-US" dirty="0">
                <a:solidFill>
                  <a:schemeClr val="tx2"/>
                </a:solidFill>
              </a:rPr>
              <a:t>de la cuenta HSA </a:t>
            </a:r>
          </a:p>
        </p:txBody>
      </p:sp>
      <p:sp>
        <p:nvSpPr>
          <p:cNvPr id="3" name="Slide Number Placeholder 2">
            <a:extLst>
              <a:ext uri="{FF2B5EF4-FFF2-40B4-BE49-F238E27FC236}">
                <a16:creationId xmlns:a16="http://schemas.microsoft.com/office/drawing/2014/main" id="{65DD5480-C48B-493D-9121-372DB3A040F5}"/>
              </a:ext>
            </a:extLst>
          </p:cNvPr>
          <p:cNvSpPr>
            <a:spLocks noGrp="1"/>
          </p:cNvSpPr>
          <p:nvPr>
            <p:ph type="sldNum" sz="quarter" idx="12"/>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28</a:t>
            </a:fld>
            <a:endParaRPr lang="en-US"/>
          </a:p>
        </p:txBody>
      </p:sp>
      <p:sp>
        <p:nvSpPr>
          <p:cNvPr id="7" name="Footer Placeholder 7">
            <a:extLst>
              <a:ext uri="{FF2B5EF4-FFF2-40B4-BE49-F238E27FC236}">
                <a16:creationId xmlns:a16="http://schemas.microsoft.com/office/drawing/2014/main" id="{0105FCF9-0CA1-4282-B685-A031270E3D51}"/>
              </a:ext>
            </a:extLst>
          </p:cNvPr>
          <p:cNvSpPr>
            <a:spLocks noGrp="1"/>
          </p:cNvSpPr>
          <p:nvPr>
            <p:ph type="ftr" sz="quarter" idx="4294967295"/>
          </p:nvPr>
        </p:nvSpPr>
        <p:spPr>
          <a:xfrm>
            <a:off x="0" y="6553200"/>
            <a:ext cx="51054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700" b="0" kern="1200">
                <a:solidFill>
                  <a:schemeClr val="bg1">
                    <a:lumMod val="50000"/>
                  </a:schemeClr>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Arial" charset="0"/>
              </a:defRPr>
            </a:lvl2pPr>
            <a:lvl3pPr marL="914400" algn="l" rtl="0" fontAlgn="base">
              <a:spcBef>
                <a:spcPct val="0"/>
              </a:spcBef>
              <a:spcAft>
                <a:spcPct val="0"/>
              </a:spcAft>
              <a:defRPr b="1" kern="1200">
                <a:solidFill>
                  <a:schemeClr val="tx1"/>
                </a:solidFill>
                <a:latin typeface="Tahoma" pitchFamily="34" charset="0"/>
                <a:ea typeface="+mn-ea"/>
                <a:cs typeface="Arial" charset="0"/>
              </a:defRPr>
            </a:lvl3pPr>
            <a:lvl4pPr marL="1371600" algn="l" rtl="0" fontAlgn="base">
              <a:spcBef>
                <a:spcPct val="0"/>
              </a:spcBef>
              <a:spcAft>
                <a:spcPct val="0"/>
              </a:spcAft>
              <a:defRPr b="1" kern="1200">
                <a:solidFill>
                  <a:schemeClr val="tx1"/>
                </a:solidFill>
                <a:latin typeface="Tahoma" pitchFamily="34" charset="0"/>
                <a:ea typeface="+mn-ea"/>
                <a:cs typeface="Arial" charset="0"/>
              </a:defRPr>
            </a:lvl4pPr>
            <a:lvl5pPr marL="1828800" algn="l" rtl="0" fontAlgn="base">
              <a:spcBef>
                <a:spcPct val="0"/>
              </a:spcBef>
              <a:spcAft>
                <a:spcPct val="0"/>
              </a:spcAft>
              <a:defRPr b="1" kern="1200">
                <a:solidFill>
                  <a:schemeClr val="tx1"/>
                </a:solidFill>
                <a:latin typeface="Tahoma" pitchFamily="34" charset="0"/>
                <a:ea typeface="+mn-ea"/>
                <a:cs typeface="Arial" charset="0"/>
              </a:defRPr>
            </a:lvl5pPr>
            <a:lvl6pPr marL="2286000" algn="l" defTabSz="914400" rtl="0" eaLnBrk="1" latinLnBrk="0" hangingPunct="1">
              <a:defRPr b="1" kern="1200">
                <a:solidFill>
                  <a:schemeClr val="tx1"/>
                </a:solidFill>
                <a:latin typeface="Tahoma" pitchFamily="34" charset="0"/>
                <a:ea typeface="+mn-ea"/>
                <a:cs typeface="Arial" charset="0"/>
              </a:defRPr>
            </a:lvl6pPr>
            <a:lvl7pPr marL="2743200" algn="l" defTabSz="914400" rtl="0" eaLnBrk="1" latinLnBrk="0" hangingPunct="1">
              <a:defRPr b="1" kern="1200">
                <a:solidFill>
                  <a:schemeClr val="tx1"/>
                </a:solidFill>
                <a:latin typeface="Tahoma" pitchFamily="34" charset="0"/>
                <a:ea typeface="+mn-ea"/>
                <a:cs typeface="Arial" charset="0"/>
              </a:defRPr>
            </a:lvl7pPr>
            <a:lvl8pPr marL="3200400" algn="l" defTabSz="914400" rtl="0" eaLnBrk="1" latinLnBrk="0" hangingPunct="1">
              <a:defRPr b="1" kern="1200">
                <a:solidFill>
                  <a:schemeClr val="tx1"/>
                </a:solidFill>
                <a:latin typeface="Tahoma" pitchFamily="34" charset="0"/>
                <a:ea typeface="+mn-ea"/>
                <a:cs typeface="Arial" charset="0"/>
              </a:defRPr>
            </a:lvl8pPr>
            <a:lvl9pPr marL="3657600" algn="l" defTabSz="914400" rtl="0" eaLnBrk="1" latinLnBrk="0" hangingPunct="1">
              <a:defRPr b="1" kern="1200">
                <a:solidFill>
                  <a:schemeClr val="tx1"/>
                </a:solidFill>
                <a:latin typeface="Tahoma" pitchFamily="34" charset="0"/>
                <a:ea typeface="+mn-ea"/>
                <a:cs typeface="Arial" charset="0"/>
              </a:defRPr>
            </a:lvl9pPr>
          </a:lstStyle>
          <a:p>
            <a:pPr>
              <a:defRPr/>
            </a:pPr>
            <a:r>
              <a:rPr lang="es-US"/>
              <a:t>MBABU 22OE PPT 922576</a:t>
            </a:r>
          </a:p>
        </p:txBody>
      </p:sp>
      <p:sp>
        <p:nvSpPr>
          <p:cNvPr id="5" name="TextBox 4">
            <a:extLst>
              <a:ext uri="{FF2B5EF4-FFF2-40B4-BE49-F238E27FC236}">
                <a16:creationId xmlns:a16="http://schemas.microsoft.com/office/drawing/2014/main" id="{60528783-A59D-489C-AFDA-481F6A19B586}"/>
              </a:ext>
            </a:extLst>
          </p:cNvPr>
          <p:cNvSpPr txBox="1"/>
          <p:nvPr/>
        </p:nvSpPr>
        <p:spPr>
          <a:xfrm>
            <a:off x="446313" y="5375706"/>
            <a:ext cx="8001000" cy="553998"/>
          </a:xfrm>
          <a:prstGeom prst="rect">
            <a:avLst/>
          </a:prstGeom>
          <a:noFill/>
        </p:spPr>
        <p:txBody>
          <a:bodyPr wrap="square" rtlCol="0">
            <a:spAutoFit/>
          </a:bodyPr>
          <a:lstStyle/>
          <a:p>
            <a:pPr marL="285750" indent="-285750">
              <a:tabLst>
                <a:tab pos="285750" algn="l"/>
              </a:tabLst>
            </a:pPr>
            <a:r>
              <a:rPr lang="es-US" sz="1600" dirty="0"/>
              <a:t>*	</a:t>
            </a:r>
            <a:r>
              <a:rPr lang="es-US" sz="1400" dirty="0"/>
              <a:t>Solo con fines ilustrativos. Las tasas federales de impuestos sobre los ingresos varían; </a:t>
            </a:r>
            <a:br>
              <a:rPr lang="es-US" sz="1400" dirty="0"/>
            </a:br>
            <a:r>
              <a:rPr lang="es-US" sz="1400" dirty="0"/>
              <a:t>en este ejemplo usamos 25%. </a:t>
            </a:r>
          </a:p>
        </p:txBody>
      </p:sp>
      <p:graphicFrame>
        <p:nvGraphicFramePr>
          <p:cNvPr id="6" name="Content Placeholder 9">
            <a:extLst>
              <a:ext uri="{FF2B5EF4-FFF2-40B4-BE49-F238E27FC236}">
                <a16:creationId xmlns:a16="http://schemas.microsoft.com/office/drawing/2014/main" id="{38CC5888-DA26-43FF-AB01-BF05D0EB50A6}"/>
              </a:ext>
            </a:extLst>
          </p:cNvPr>
          <p:cNvGraphicFramePr>
            <a:graphicFrameLocks/>
          </p:cNvGraphicFramePr>
          <p:nvPr>
            <p:extLst>
              <p:ext uri="{D42A27DB-BD31-4B8C-83A1-F6EECF244321}">
                <p14:modId xmlns:p14="http://schemas.microsoft.com/office/powerpoint/2010/main" val="1587616056"/>
              </p:ext>
            </p:extLst>
          </p:nvPr>
        </p:nvGraphicFramePr>
        <p:xfrm>
          <a:off x="457200" y="1835359"/>
          <a:ext cx="8229600" cy="337941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0">
                <a:tc>
                  <a:txBody>
                    <a:bodyPr/>
                    <a:lstStyle/>
                    <a:p>
                      <a:endParaRPr lang="en-US" sz="1800" dirty="0">
                        <a:latin typeface="+mj-lt"/>
                      </a:endParaRPr>
                    </a:p>
                  </a:txBody>
                  <a:tcPr>
                    <a:solidFill>
                      <a:schemeClr val="tx1"/>
                    </a:solidFill>
                  </a:tcPr>
                </a:tc>
                <a:tc>
                  <a:txBody>
                    <a:bodyPr/>
                    <a:lstStyle/>
                    <a:p>
                      <a:pPr algn="ctr"/>
                      <a:r>
                        <a:rPr lang="es-US"/>
                        <a:t>Escenario 1</a:t>
                      </a:r>
                    </a:p>
                    <a:p>
                      <a:pPr algn="ctr"/>
                      <a:r>
                        <a:rPr lang="es-US"/>
                        <a:t>No participante</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1800" dirty="0"/>
                        <a:t>Escenario 2</a:t>
                      </a:r>
                    </a:p>
                    <a:p>
                      <a:pPr marL="0" marR="0" indent="0" algn="ctr" defTabSz="914400" rtl="0" eaLnBrk="1" fontAlgn="auto" latinLnBrk="0" hangingPunct="1">
                        <a:lnSpc>
                          <a:spcPct val="100000"/>
                        </a:lnSpc>
                        <a:spcBef>
                          <a:spcPts val="0"/>
                        </a:spcBef>
                        <a:spcAft>
                          <a:spcPts val="0"/>
                        </a:spcAft>
                        <a:buClrTx/>
                        <a:buSzTx/>
                        <a:buFontTx/>
                        <a:buNone/>
                        <a:tabLst/>
                        <a:defRPr/>
                      </a:pPr>
                      <a:r>
                        <a:rPr lang="es-US" sz="1800" dirty="0"/>
                        <a:t>Participante</a:t>
                      </a:r>
                    </a:p>
                  </a:txBody>
                  <a:tcPr anchor="ctr">
                    <a:solidFill>
                      <a:schemeClr val="tx1"/>
                    </a:solidFill>
                  </a:tcPr>
                </a:tc>
                <a:extLst>
                  <a:ext uri="{0D108BD9-81ED-4DB2-BD59-A6C34878D82A}">
                    <a16:rowId xmlns:a16="http://schemas.microsoft.com/office/drawing/2014/main" val="10000"/>
                  </a:ext>
                </a:extLst>
              </a:tr>
              <a:tr h="228600">
                <a:tc>
                  <a:txBody>
                    <a:bodyPr/>
                    <a:lstStyle/>
                    <a:p>
                      <a:r>
                        <a:rPr lang="es-US" sz="1800"/>
                        <a:t>Ingresos por pago </a:t>
                      </a:r>
                      <a:r>
                        <a:rPr lang="es-US" sz="1400"/>
                        <a:t>(quincenal)</a:t>
                      </a:r>
                    </a:p>
                  </a:txBody>
                  <a:tcPr>
                    <a:solidFill>
                      <a:srgbClr val="FF6B00"/>
                    </a:solidFill>
                  </a:tcPr>
                </a:tc>
                <a:tc>
                  <a:txBody>
                    <a:bodyPr/>
                    <a:lstStyle/>
                    <a:p>
                      <a:pPr algn="ctr"/>
                      <a:r>
                        <a:rPr lang="es-US" b="1">
                          <a:latin typeface="+mj-lt"/>
                        </a:rPr>
                        <a:t>$2,000</a:t>
                      </a:r>
                    </a:p>
                  </a:txBody>
                  <a:tcPr anchor="ctr">
                    <a:solidFill>
                      <a:srgbClr val="FF6B00"/>
                    </a:solidFill>
                  </a:tcPr>
                </a:tc>
                <a:tc>
                  <a:txBody>
                    <a:bodyPr/>
                    <a:lstStyle/>
                    <a:p>
                      <a:pPr algn="ctr"/>
                      <a:r>
                        <a:rPr lang="es-US" b="1">
                          <a:latin typeface="+mj-lt"/>
                        </a:rPr>
                        <a:t>$2,000</a:t>
                      </a:r>
                    </a:p>
                  </a:txBody>
                  <a:tcPr anchor="ctr">
                    <a:solidFill>
                      <a:srgbClr val="FF6B00"/>
                    </a:solidFill>
                  </a:tcPr>
                </a:tc>
                <a:extLst>
                  <a:ext uri="{0D108BD9-81ED-4DB2-BD59-A6C34878D82A}">
                    <a16:rowId xmlns:a16="http://schemas.microsoft.com/office/drawing/2014/main" val="10001"/>
                  </a:ext>
                </a:extLst>
              </a:tr>
              <a:tr h="228600">
                <a:tc>
                  <a:txBody>
                    <a:bodyPr/>
                    <a:lstStyle/>
                    <a:p>
                      <a:r>
                        <a:rPr lang="es-US" sz="1800"/>
                        <a:t>Aporte a la cuenta HSA</a:t>
                      </a:r>
                    </a:p>
                  </a:txBody>
                  <a:tcPr>
                    <a:solidFill>
                      <a:schemeClr val="bg1"/>
                    </a:solidFill>
                  </a:tcPr>
                </a:tc>
                <a:tc>
                  <a:txBody>
                    <a:bodyPr/>
                    <a:lstStyle/>
                    <a:p>
                      <a:pPr algn="ctr"/>
                      <a:r>
                        <a:rPr lang="es-US" b="1">
                          <a:latin typeface="+mj-lt"/>
                        </a:rPr>
                        <a:t>$0</a:t>
                      </a:r>
                    </a:p>
                  </a:txBody>
                  <a:tcPr anchor="ctr">
                    <a:solidFill>
                      <a:schemeClr val="bg1"/>
                    </a:solidFill>
                  </a:tcPr>
                </a:tc>
                <a:tc>
                  <a:txBody>
                    <a:bodyPr/>
                    <a:lstStyle/>
                    <a:p>
                      <a:pPr algn="ctr"/>
                      <a:r>
                        <a:rPr lang="es-US" b="1">
                          <a:latin typeface="+mj-lt"/>
                        </a:rPr>
                        <a:t>$500</a:t>
                      </a:r>
                    </a:p>
                  </a:txBody>
                  <a:tcPr anchor="ctr">
                    <a:solidFill>
                      <a:schemeClr val="bg1"/>
                    </a:solidFill>
                  </a:tcPr>
                </a:tc>
                <a:extLst>
                  <a:ext uri="{0D108BD9-81ED-4DB2-BD59-A6C34878D82A}">
                    <a16:rowId xmlns:a16="http://schemas.microsoft.com/office/drawing/2014/main" val="10002"/>
                  </a:ext>
                </a:extLst>
              </a:tr>
              <a:tr h="304800">
                <a:tc>
                  <a:txBody>
                    <a:bodyPr/>
                    <a:lstStyle/>
                    <a:p>
                      <a:r>
                        <a:rPr lang="es-US" sz="1800"/>
                        <a:t>25% </a:t>
                      </a:r>
                      <a:r>
                        <a:rPr lang="es-US" sz="1800" baseline="0"/>
                        <a:t>impuestos federales sobre los ingresos*</a:t>
                      </a:r>
                    </a:p>
                  </a:txBody>
                  <a:tcPr>
                    <a:solidFill>
                      <a:srgbClr val="FF6B00"/>
                    </a:solidFill>
                  </a:tcPr>
                </a:tc>
                <a:tc>
                  <a:txBody>
                    <a:bodyPr/>
                    <a:lstStyle/>
                    <a:p>
                      <a:pPr algn="ctr"/>
                      <a:r>
                        <a:rPr lang="es-US" b="1">
                          <a:latin typeface="+mj-lt"/>
                        </a:rPr>
                        <a:t>-$500</a:t>
                      </a:r>
                    </a:p>
                  </a:txBody>
                  <a:tcPr anchor="ctr">
                    <a:solidFill>
                      <a:srgbClr val="FF6B00"/>
                    </a:solidFill>
                  </a:tcPr>
                </a:tc>
                <a:tc>
                  <a:txBody>
                    <a:bodyPr/>
                    <a:lstStyle/>
                    <a:p>
                      <a:pPr algn="ctr"/>
                      <a:r>
                        <a:rPr lang="es-US" b="1">
                          <a:latin typeface="+mj-lt"/>
                        </a:rPr>
                        <a:t>-$375</a:t>
                      </a:r>
                    </a:p>
                  </a:txBody>
                  <a:tcPr anchor="ctr">
                    <a:solidFill>
                      <a:srgbClr val="FF6B00"/>
                    </a:solidFill>
                  </a:tcPr>
                </a:tc>
                <a:extLst>
                  <a:ext uri="{0D108BD9-81ED-4DB2-BD59-A6C34878D82A}">
                    <a16:rowId xmlns:a16="http://schemas.microsoft.com/office/drawing/2014/main" val="10003"/>
                  </a:ext>
                </a:extLst>
              </a:tr>
              <a:tr h="514290">
                <a:tc>
                  <a:txBody>
                    <a:bodyPr/>
                    <a:lstStyle/>
                    <a:p>
                      <a:r>
                        <a:rPr lang="es-US" sz="1800" dirty="0"/>
                        <a:t>Ingresos después </a:t>
                      </a:r>
                      <a:br>
                        <a:rPr lang="es-US" sz="1800" dirty="0"/>
                      </a:br>
                      <a:r>
                        <a:rPr lang="es-US" sz="1800" dirty="0"/>
                        <a:t>de impuestos</a:t>
                      </a:r>
                    </a:p>
                  </a:txBody>
                  <a:tcPr>
                    <a:solidFill>
                      <a:schemeClr val="bg1"/>
                    </a:solidFill>
                  </a:tcPr>
                </a:tc>
                <a:tc>
                  <a:txBody>
                    <a:bodyPr/>
                    <a:lstStyle/>
                    <a:p>
                      <a:pPr algn="ctr"/>
                      <a:r>
                        <a:rPr lang="es-US" sz="2400" b="1">
                          <a:solidFill>
                            <a:schemeClr val="tx1"/>
                          </a:solidFill>
                          <a:latin typeface="+mj-lt"/>
                        </a:rPr>
                        <a:t>$1,500</a:t>
                      </a:r>
                    </a:p>
                  </a:txBody>
                  <a:tcPr anchor="ctr">
                    <a:solidFill>
                      <a:schemeClr val="bg1"/>
                    </a:solidFill>
                  </a:tcPr>
                </a:tc>
                <a:tc>
                  <a:txBody>
                    <a:bodyPr/>
                    <a:lstStyle/>
                    <a:p>
                      <a:pPr algn="ctr"/>
                      <a:r>
                        <a:rPr lang="es-US" sz="2400" b="1">
                          <a:solidFill>
                            <a:srgbClr val="D34515"/>
                          </a:solidFill>
                          <a:latin typeface="+mj-lt"/>
                        </a:rPr>
                        <a:t>$1,625</a:t>
                      </a:r>
                    </a:p>
                  </a:txBody>
                  <a:tcPr anchor="ctr">
                    <a:solidFill>
                      <a:schemeClr val="bg1"/>
                    </a:solidFill>
                  </a:tcPr>
                </a:tc>
                <a:extLst>
                  <a:ext uri="{0D108BD9-81ED-4DB2-BD59-A6C34878D82A}">
                    <a16:rowId xmlns:a16="http://schemas.microsoft.com/office/drawing/2014/main" val="10004"/>
                  </a:ext>
                </a:extLst>
              </a:tr>
              <a:tr h="514290">
                <a:tc>
                  <a:txBody>
                    <a:bodyPr/>
                    <a:lstStyle/>
                    <a:p>
                      <a:r>
                        <a:rPr lang="es-US" sz="1800" b="1">
                          <a:latin typeface="+mj-lt"/>
                        </a:rPr>
                        <a:t>Ahorros anuales</a:t>
                      </a:r>
                    </a:p>
                  </a:txBody>
                  <a:tcPr>
                    <a:solidFill>
                      <a:srgbClr val="FF6B00"/>
                    </a:solidFill>
                  </a:tcPr>
                </a:tc>
                <a:tc>
                  <a:txBody>
                    <a:bodyPr/>
                    <a:lstStyle/>
                    <a:p>
                      <a:pPr algn="ctr"/>
                      <a:r>
                        <a:rPr lang="es-US" sz="2400" b="1">
                          <a:solidFill>
                            <a:schemeClr val="tx1"/>
                          </a:solidFill>
                          <a:latin typeface="+mj-lt"/>
                        </a:rPr>
                        <a:t>$0</a:t>
                      </a:r>
                    </a:p>
                  </a:txBody>
                  <a:tcPr anchor="ctr">
                    <a:solidFill>
                      <a:srgbClr val="FF6B00"/>
                    </a:solidFill>
                  </a:tcPr>
                </a:tc>
                <a:tc>
                  <a:txBody>
                    <a:bodyPr/>
                    <a:lstStyle/>
                    <a:p>
                      <a:pPr algn="ctr"/>
                      <a:endParaRPr lang="en-US" sz="2400" b="1" dirty="0">
                        <a:solidFill>
                          <a:srgbClr val="D34515"/>
                        </a:solidFill>
                        <a:latin typeface="+mj-lt"/>
                      </a:endParaRPr>
                    </a:p>
                  </a:txBody>
                  <a:tcPr anchor="ctr">
                    <a:solidFill>
                      <a:srgbClr val="FF6B00"/>
                    </a:solidFill>
                  </a:tcPr>
                </a:tc>
                <a:extLst>
                  <a:ext uri="{0D108BD9-81ED-4DB2-BD59-A6C34878D82A}">
                    <a16:rowId xmlns:a16="http://schemas.microsoft.com/office/drawing/2014/main" val="135698166"/>
                  </a:ext>
                </a:extLst>
              </a:tr>
            </a:tbl>
          </a:graphicData>
        </a:graphic>
      </p:graphicFrame>
      <p:sp>
        <p:nvSpPr>
          <p:cNvPr id="9" name="Oval 8">
            <a:extLst>
              <a:ext uri="{FF2B5EF4-FFF2-40B4-BE49-F238E27FC236}">
                <a16:creationId xmlns:a16="http://schemas.microsoft.com/office/drawing/2014/main" id="{12C5660D-147C-237B-003F-1DD072C2C74F}"/>
              </a:ext>
            </a:extLst>
          </p:cNvPr>
          <p:cNvSpPr/>
          <p:nvPr/>
        </p:nvSpPr>
        <p:spPr>
          <a:xfrm>
            <a:off x="6583680" y="4702512"/>
            <a:ext cx="1601748" cy="486499"/>
          </a:xfrm>
          <a:prstGeom prst="ellipse">
            <a:avLst/>
          </a:prstGeom>
          <a:solidFill>
            <a:schemeClr val="accent5"/>
          </a:solidFill>
          <a:ln>
            <a:solidFill>
              <a:schemeClr val="accent2">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2400" dirty="0"/>
              <a:t>$3,000</a:t>
            </a:r>
          </a:p>
        </p:txBody>
      </p:sp>
      <p:sp>
        <p:nvSpPr>
          <p:cNvPr id="4" name="TextBox 3">
            <a:extLst>
              <a:ext uri="{FF2B5EF4-FFF2-40B4-BE49-F238E27FC236}">
                <a16:creationId xmlns:a16="http://schemas.microsoft.com/office/drawing/2014/main" id="{4D9851E8-EC66-4AEF-17B9-840FA5FA6D37}"/>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8" name="TextBox 7">
            <a:extLst>
              <a:ext uri="{FF2B5EF4-FFF2-40B4-BE49-F238E27FC236}">
                <a16:creationId xmlns:a16="http://schemas.microsoft.com/office/drawing/2014/main" id="{07E6B0F6-6FEC-B594-8BD1-D50DB336E213}"/>
              </a:ext>
            </a:extLst>
          </p:cNvPr>
          <p:cNvSpPr txBox="1"/>
          <p:nvPr/>
        </p:nvSpPr>
        <p:spPr>
          <a:xfrm>
            <a:off x="6341571" y="79467"/>
            <a:ext cx="1201420" cy="369332"/>
          </a:xfrm>
          <a:prstGeom prst="rect">
            <a:avLst/>
          </a:prstGeom>
          <a:noFill/>
        </p:spPr>
        <p:txBody>
          <a:bodyPr wrap="square" rtlCol="0">
            <a:spAutoFit/>
          </a:bodyPr>
          <a:lstStyle/>
          <a:p>
            <a:pPr algn="ctr"/>
            <a:r>
              <a:rPr lang="es-US" b="0" dirty="0">
                <a:solidFill>
                  <a:schemeClr val="bg1"/>
                </a:solidFill>
              </a:rPr>
              <a:t>Beneficios</a:t>
            </a:r>
          </a:p>
        </p:txBody>
      </p:sp>
    </p:spTree>
    <p:extLst>
      <p:ext uri="{BB962C8B-B14F-4D97-AF65-F5344CB8AC3E}">
        <p14:creationId xmlns:p14="http://schemas.microsoft.com/office/powerpoint/2010/main" val="35963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64E564-F245-487D-A6CC-EF6E8923D6AD}"/>
              </a:ext>
            </a:extLst>
          </p:cNvPr>
          <p:cNvSpPr>
            <a:spLocks noGrp="1"/>
          </p:cNvSpPr>
          <p:nvPr>
            <p:ph type="title"/>
          </p:nvPr>
        </p:nvSpPr>
        <p:spPr>
          <a:xfrm>
            <a:off x="493776" y="448056"/>
            <a:ext cx="7886700" cy="1056621"/>
          </a:xfrm>
        </p:spPr>
        <p:txBody>
          <a:bodyPr>
            <a:normAutofit/>
          </a:bodyPr>
          <a:lstStyle/>
          <a:p>
            <a:r>
              <a:rPr lang="es-US" sz="3400">
                <a:solidFill>
                  <a:srgbClr val="415364"/>
                </a:solidFill>
              </a:rPr>
              <a:t>Cuenta flexible de gastos (FSA)</a:t>
            </a:r>
          </a:p>
        </p:txBody>
      </p:sp>
      <p:sp>
        <p:nvSpPr>
          <p:cNvPr id="4" name="Rectangle 3">
            <a:extLst>
              <a:ext uri="{FF2B5EF4-FFF2-40B4-BE49-F238E27FC236}">
                <a16:creationId xmlns:a16="http://schemas.microsoft.com/office/drawing/2014/main" id="{8A99D9C5-26C5-45E8-84A1-725221E2B36B}"/>
              </a:ext>
            </a:extLst>
          </p:cNvPr>
          <p:cNvSpPr/>
          <p:nvPr/>
        </p:nvSpPr>
        <p:spPr>
          <a:xfrm>
            <a:off x="457199" y="1382010"/>
            <a:ext cx="4609098" cy="4862870"/>
          </a:xfrm>
          <a:prstGeom prst="rect">
            <a:avLst/>
          </a:prstGeom>
        </p:spPr>
        <p:txBody>
          <a:bodyPr wrap="square">
            <a:spAutoFit/>
          </a:bodyPr>
          <a:lstStyle/>
          <a:p>
            <a:r>
              <a:rPr lang="es-US" sz="1600" b="0" dirty="0">
                <a:latin typeface="Segoe UI" panose="020B0502040204020203" pitchFamily="34" charset="0"/>
                <a:cs typeface="Segoe UI" panose="020B0502040204020203" pitchFamily="34" charset="0"/>
              </a:rPr>
              <a:t>Una cuenta flexible de gastos (FSA) le permite separar dinero antes de impuestos de su cheque de sueldo para pagar gastos calificados que normalmente pagaría de su bolsillo. </a:t>
            </a:r>
          </a:p>
          <a:p>
            <a:endParaRPr lang="en-US" sz="1600" b="0" dirty="0">
              <a:latin typeface="Segoe UI" panose="020B0502040204020203" pitchFamily="34" charset="0"/>
              <a:cs typeface="Segoe UI" panose="020B0502040204020203" pitchFamily="34" charset="0"/>
            </a:endParaRPr>
          </a:p>
          <a:p>
            <a:r>
              <a:rPr lang="es-US" sz="1600" b="0" dirty="0">
                <a:latin typeface="Segoe UI" panose="020B0502040204020203" pitchFamily="34" charset="0"/>
                <a:cs typeface="Segoe UI" panose="020B0502040204020203" pitchFamily="34" charset="0"/>
              </a:rPr>
              <a:t>Ofrecemos dos tipos de programas </a:t>
            </a:r>
            <a:br>
              <a:rPr lang="es-US" sz="1600" b="0" dirty="0">
                <a:latin typeface="Segoe UI" panose="020B0502040204020203" pitchFamily="34" charset="0"/>
                <a:cs typeface="Segoe UI" panose="020B0502040204020203" pitchFamily="34" charset="0"/>
              </a:rPr>
            </a:br>
            <a:r>
              <a:rPr lang="es-US" sz="1600" b="0" dirty="0">
                <a:latin typeface="Segoe UI" panose="020B0502040204020203" pitchFamily="34" charset="0"/>
                <a:cs typeface="Segoe UI" panose="020B0502040204020203" pitchFamily="34" charset="0"/>
              </a:rPr>
              <a:t>de cuenta FSA:</a:t>
            </a:r>
          </a:p>
          <a:p>
            <a:r>
              <a:rPr lang="es-US" sz="1400" dirty="0">
                <a:latin typeface="Segoe UI" panose="020B0502040204020203" pitchFamily="34" charset="0"/>
                <a:cs typeface="Segoe UI" panose="020B0502040204020203" pitchFamily="34" charset="0"/>
              </a:rPr>
              <a:t>Cuenta FSA de atención médica:</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Se utiliza para pagar ciertos gastos médicos aprobados </a:t>
            </a:r>
            <a:br>
              <a:rPr lang="es-US" sz="1200" b="0" dirty="0">
                <a:latin typeface="Segoe UI" panose="020B0502040204020203" pitchFamily="34" charset="0"/>
                <a:cs typeface="Segoe UI" panose="020B0502040204020203" pitchFamily="34" charset="0"/>
              </a:rPr>
            </a:br>
            <a:r>
              <a:rPr lang="es-US" sz="1200" b="0" dirty="0">
                <a:latin typeface="Segoe UI" panose="020B0502040204020203" pitchFamily="34" charset="0"/>
                <a:cs typeface="Segoe UI" panose="020B0502040204020203" pitchFamily="34" charset="0"/>
              </a:rPr>
              <a:t>por el IRS</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No se puede tener junto con una cuenta HSA</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La contribución máxima es de $3,400*</a:t>
            </a:r>
          </a:p>
          <a:p>
            <a:pPr marL="285750" indent="-285750">
              <a:buFont typeface="Arial" panose="020B0604020202020204" pitchFamily="34" charset="0"/>
              <a:buChar char="•"/>
            </a:pPr>
            <a:r>
              <a:rPr lang="es-US" sz="1200" dirty="0">
                <a:latin typeface="Segoe UI" panose="020B0502040204020203" pitchFamily="34" charset="0"/>
                <a:cs typeface="Segoe UI" panose="020B0502040204020203" pitchFamily="34" charset="0"/>
              </a:rPr>
              <a:t>Al final del año, puede transferir hasta $680 al año del </a:t>
            </a:r>
            <a:br>
              <a:rPr lang="es-US" sz="1200" dirty="0">
                <a:latin typeface="Segoe UI" panose="020B0502040204020203" pitchFamily="34" charset="0"/>
                <a:cs typeface="Segoe UI" panose="020B0502040204020203" pitchFamily="34" charset="0"/>
              </a:rPr>
            </a:br>
            <a:r>
              <a:rPr lang="es-US" sz="1200" dirty="0">
                <a:latin typeface="Segoe UI" panose="020B0502040204020203" pitchFamily="34" charset="0"/>
                <a:cs typeface="Segoe UI" panose="020B0502040204020203" pitchFamily="34" charset="0"/>
              </a:rPr>
              <a:t>plan 2026. Perderá cualquier saldo que supere los $680</a:t>
            </a:r>
          </a:p>
          <a:p>
            <a:pPr marL="285750" indent="-285750">
              <a:buFont typeface="Arial" panose="020B0604020202020204" pitchFamily="34" charset="0"/>
              <a:buChar char="•"/>
            </a:pPr>
            <a:endParaRPr lang="en-US" sz="1400" b="0" dirty="0">
              <a:latin typeface="Segoe UI" panose="020B0502040204020203" pitchFamily="34" charset="0"/>
              <a:cs typeface="Segoe UI" panose="020B0502040204020203" pitchFamily="34" charset="0"/>
            </a:endParaRPr>
          </a:p>
          <a:p>
            <a:r>
              <a:rPr lang="es-US" sz="1400" dirty="0">
                <a:latin typeface="Segoe UI" panose="020B0502040204020203" pitchFamily="34" charset="0"/>
                <a:cs typeface="Segoe UI" panose="020B0502040204020203" pitchFamily="34" charset="0"/>
              </a:rPr>
              <a:t>Cuenta FSA para el cuidado de dependientes:</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Se utiliza para pagar por el cuidado de </a:t>
            </a:r>
            <a:br>
              <a:rPr lang="es-US" sz="1200" b="0" dirty="0">
                <a:latin typeface="Segoe UI" panose="020B0502040204020203" pitchFamily="34" charset="0"/>
                <a:cs typeface="Segoe UI" panose="020B0502040204020203" pitchFamily="34" charset="0"/>
              </a:rPr>
            </a:br>
            <a:r>
              <a:rPr lang="es-US" sz="1200" b="0" dirty="0">
                <a:latin typeface="Segoe UI" panose="020B0502040204020203" pitchFamily="34" charset="0"/>
                <a:cs typeface="Segoe UI" panose="020B0502040204020203" pitchFamily="34" charset="0"/>
              </a:rPr>
              <a:t>dependientes calificados</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Se puede tener con una cuenta HSA</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El aporte cantidad máximo es de $</a:t>
            </a:r>
            <a:r>
              <a:rPr lang="es-US" sz="1200" dirty="0">
                <a:latin typeface="Segoe UI" panose="020B0502040204020203" pitchFamily="34" charset="0"/>
                <a:cs typeface="Segoe UI" panose="020B0502040204020203" pitchFamily="34" charset="0"/>
              </a:rPr>
              <a:t>7,5</a:t>
            </a:r>
            <a:r>
              <a:rPr lang="es-US" sz="1200" b="0" dirty="0">
                <a:latin typeface="Segoe UI" panose="020B0502040204020203" pitchFamily="34" charset="0"/>
                <a:cs typeface="Segoe UI" panose="020B0502040204020203" pitchFamily="34" charset="0"/>
              </a:rPr>
              <a:t>00* ($</a:t>
            </a:r>
            <a:r>
              <a:rPr lang="es-US" sz="1200" dirty="0">
                <a:latin typeface="Segoe UI" panose="020B0502040204020203" pitchFamily="34" charset="0"/>
                <a:cs typeface="Segoe UI" panose="020B0502040204020203" pitchFamily="34" charset="0"/>
              </a:rPr>
              <a:t>3,75</a:t>
            </a:r>
            <a:r>
              <a:rPr lang="es-US" sz="1200" b="0" dirty="0">
                <a:latin typeface="Segoe UI" panose="020B0502040204020203" pitchFamily="34" charset="0"/>
                <a:cs typeface="Segoe UI" panose="020B0502040204020203" pitchFamily="34" charset="0"/>
              </a:rPr>
              <a:t>0* </a:t>
            </a:r>
            <a:br>
              <a:rPr lang="es-US" sz="1200" b="0" dirty="0">
                <a:latin typeface="Segoe UI" panose="020B0502040204020203" pitchFamily="34" charset="0"/>
                <a:cs typeface="Segoe UI" panose="020B0502040204020203" pitchFamily="34" charset="0"/>
              </a:rPr>
            </a:br>
            <a:r>
              <a:rPr lang="es-US" sz="1200" b="0" dirty="0">
                <a:latin typeface="Segoe UI" panose="020B0502040204020203" pitchFamily="34" charset="0"/>
                <a:cs typeface="Segoe UI" panose="020B0502040204020203" pitchFamily="34" charset="0"/>
              </a:rPr>
              <a:t>si está casado y presenta una declaración por separado)</a:t>
            </a:r>
          </a:p>
          <a:p>
            <a:pPr marL="285750" indent="-285750">
              <a:buFont typeface="Arial" panose="020B0604020202020204" pitchFamily="34" charset="0"/>
              <a:buChar char="•"/>
            </a:pPr>
            <a:r>
              <a:rPr lang="es-US" sz="1200" b="0" dirty="0">
                <a:latin typeface="Segoe UI" panose="020B0502040204020203" pitchFamily="34" charset="0"/>
                <a:cs typeface="Segoe UI" panose="020B0502040204020203" pitchFamily="34" charset="0"/>
              </a:rPr>
              <a:t>Cualquier fondo no usado se perderá al finalizar el año</a:t>
            </a:r>
          </a:p>
          <a:p>
            <a:pPr marL="285750" indent="-285750">
              <a:buFont typeface="Arial" panose="020B0604020202020204" pitchFamily="34" charset="0"/>
              <a:buChar char="•"/>
            </a:pPr>
            <a:endParaRPr lang="en-US" sz="1200" b="0"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11407E18-C28B-4720-9EC8-8DC9A801109D}"/>
              </a:ext>
            </a:extLst>
          </p:cNvPr>
          <p:cNvSpPr/>
          <p:nvPr/>
        </p:nvSpPr>
        <p:spPr>
          <a:xfrm>
            <a:off x="5181600" y="1805940"/>
            <a:ext cx="3657600" cy="4216539"/>
          </a:xfrm>
          <a:prstGeom prst="rect">
            <a:avLst/>
          </a:prstGeom>
        </p:spPr>
        <p:txBody>
          <a:bodyPr wrap="square">
            <a:spAutoFit/>
          </a:bodyPr>
          <a:lstStyle/>
          <a:p>
            <a:pPr algn="ctr"/>
            <a:r>
              <a:rPr lang="es-US" dirty="0">
                <a:solidFill>
                  <a:srgbClr val="FF6B00"/>
                </a:solidFill>
                <a:latin typeface="Segoe UI" panose="020B0502040204020203" pitchFamily="34" charset="0"/>
                <a:cs typeface="Segoe UI" panose="020B0502040204020203" pitchFamily="34" charset="0"/>
              </a:rPr>
              <a:t>Algunos ejemplos de gastos elegibles son:</a:t>
            </a:r>
          </a:p>
          <a:p>
            <a:r>
              <a:rPr lang="es-US" sz="1400" dirty="0">
                <a:solidFill>
                  <a:srgbClr val="415364"/>
                </a:solidFill>
                <a:latin typeface="Segoe UI" panose="020B0502040204020203" pitchFamily="34" charset="0"/>
                <a:cs typeface="Segoe UI" panose="020B0502040204020203" pitchFamily="34" charset="0"/>
              </a:rPr>
              <a:t>Cuenta FSA de atención médica</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Copagos de consulta médica</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Copagos de medicamentos recetados</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Deducibles médicos y dentales</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Medicamentos de venta libre </a:t>
            </a:r>
            <a:br>
              <a:rPr lang="es-US" sz="1400" b="0" dirty="0">
                <a:latin typeface="Segoe UI" panose="020B0502040204020203" pitchFamily="34" charset="0"/>
                <a:cs typeface="Segoe UI" panose="020B0502040204020203" pitchFamily="34" charset="0"/>
              </a:rPr>
            </a:br>
            <a:r>
              <a:rPr lang="es-US" sz="1400" b="0" dirty="0">
                <a:latin typeface="Segoe UI" panose="020B0502040204020203" pitchFamily="34" charset="0"/>
                <a:cs typeface="Segoe UI" panose="020B0502040204020203" pitchFamily="34" charset="0"/>
              </a:rPr>
              <a:t>(con receta por escrito)</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Audífonos</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Anteojos</a:t>
            </a:r>
          </a:p>
          <a:p>
            <a:endParaRPr lang="en-US" sz="1400" b="0" dirty="0">
              <a:latin typeface="Segoe UI" panose="020B0502040204020203" pitchFamily="34" charset="0"/>
              <a:cs typeface="Segoe UI" panose="020B0502040204020203" pitchFamily="34" charset="0"/>
            </a:endParaRPr>
          </a:p>
          <a:p>
            <a:r>
              <a:rPr lang="es-US" sz="1400" spc="-20" dirty="0">
                <a:solidFill>
                  <a:srgbClr val="415364"/>
                </a:solidFill>
                <a:latin typeface="Segoe UI" panose="020B0502040204020203" pitchFamily="34" charset="0"/>
                <a:cs typeface="Segoe UI" panose="020B0502040204020203" pitchFamily="34" charset="0"/>
              </a:rPr>
              <a:t>Cuenta FSA para el cuidado de dependientes</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Costo del cuidado de niños o adultos*</a:t>
            </a:r>
          </a:p>
          <a:p>
            <a:pPr marL="285750" indent="-285750">
              <a:buFont typeface="Wingdings 3" panose="05040102010807070707" pitchFamily="18" charset="2"/>
              <a:buChar char=""/>
            </a:pPr>
            <a:r>
              <a:rPr lang="es-US" sz="1400" b="0" dirty="0">
                <a:latin typeface="Segoe UI" panose="020B0502040204020203" pitchFamily="34" charset="0"/>
                <a:cs typeface="Segoe UI" panose="020B0502040204020203" pitchFamily="34" charset="0"/>
              </a:rPr>
              <a:t>Escuela infantil</a:t>
            </a:r>
          </a:p>
          <a:p>
            <a:pPr marL="285750" indent="-285750">
              <a:buFont typeface="Wingdings 3" panose="05040102010807070707" pitchFamily="18" charset="2"/>
              <a:buChar char=""/>
            </a:pPr>
            <a:r>
              <a:rPr lang="es-US" sz="1400" b="0" spc="-30" dirty="0">
                <a:latin typeface="Segoe UI" panose="020B0502040204020203" pitchFamily="34" charset="0"/>
                <a:cs typeface="Segoe UI" panose="020B0502040204020203" pitchFamily="34" charset="0"/>
              </a:rPr>
              <a:t>Preescolar (excluyendo el jardín de niños)</a:t>
            </a:r>
          </a:p>
          <a:p>
            <a:endParaRPr lang="en-US" sz="1400" b="0" dirty="0">
              <a:latin typeface="Segoe UI" panose="020B0502040204020203" pitchFamily="34" charset="0"/>
              <a:cs typeface="Segoe UI" panose="020B0502040204020203" pitchFamily="34" charset="0"/>
            </a:endParaRPr>
          </a:p>
          <a:p>
            <a:r>
              <a:rPr lang="es-US" sz="900" b="0" dirty="0">
                <a:latin typeface="Segoe UI" panose="020B0502040204020203" pitchFamily="34" charset="0"/>
                <a:cs typeface="Segoe UI" panose="020B0502040204020203" pitchFamily="34" charset="0"/>
              </a:rPr>
              <a:t>*Un dependiente elegible es un hijo menor de 13 años en condición de dependencia fiscal, o bien un cónyuge, un padre, madre o un </a:t>
            </a:r>
            <a:br>
              <a:rPr lang="es-US" sz="900" b="0" dirty="0">
                <a:latin typeface="Segoe UI" panose="020B0502040204020203" pitchFamily="34" charset="0"/>
                <a:cs typeface="Segoe UI" panose="020B0502040204020203" pitchFamily="34" charset="0"/>
              </a:rPr>
            </a:br>
            <a:r>
              <a:rPr lang="es-US" sz="900" b="0" dirty="0">
                <a:latin typeface="Segoe UI" panose="020B0502040204020203" pitchFamily="34" charset="0"/>
                <a:cs typeface="Segoe UI" panose="020B0502040204020203" pitchFamily="34" charset="0"/>
              </a:rPr>
              <a:t>hijo también en condición de dependencia fiscal que no pueda cuidarse solo.</a:t>
            </a:r>
          </a:p>
        </p:txBody>
      </p:sp>
      <p:sp>
        <p:nvSpPr>
          <p:cNvPr id="6" name="Rectangle: Rounded Corners 5">
            <a:extLst>
              <a:ext uri="{FF2B5EF4-FFF2-40B4-BE49-F238E27FC236}">
                <a16:creationId xmlns:a16="http://schemas.microsoft.com/office/drawing/2014/main" id="{E6CAB11D-26C1-4B2C-B459-E514C6F5D74A}"/>
              </a:ext>
            </a:extLst>
          </p:cNvPr>
          <p:cNvSpPr/>
          <p:nvPr/>
        </p:nvSpPr>
        <p:spPr bwMode="auto">
          <a:xfrm>
            <a:off x="5105400" y="1604010"/>
            <a:ext cx="3733800" cy="4545330"/>
          </a:xfrm>
          <a:prstGeom prst="roundRect">
            <a:avLst/>
          </a:prstGeom>
          <a:noFill/>
          <a:ln>
            <a:solidFill>
              <a:srgbClr val="FF6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0" name="Slide Number Placeholder 5">
            <a:extLst>
              <a:ext uri="{FF2B5EF4-FFF2-40B4-BE49-F238E27FC236}">
                <a16:creationId xmlns:a16="http://schemas.microsoft.com/office/drawing/2014/main" id="{BA407B59-3016-46C5-AA56-B8BFCF1DDEA8}"/>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29</a:t>
            </a:fld>
            <a:endParaRPr lang="en-US"/>
          </a:p>
        </p:txBody>
      </p:sp>
      <p:sp>
        <p:nvSpPr>
          <p:cNvPr id="2" name="TextBox 1">
            <a:extLst>
              <a:ext uri="{FF2B5EF4-FFF2-40B4-BE49-F238E27FC236}">
                <a16:creationId xmlns:a16="http://schemas.microsoft.com/office/drawing/2014/main" id="{C1B8E957-A1A8-7B77-F8F0-16E816ACC16B}"/>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B1FD2054-2524-7A61-633C-311FB156E8E2}"/>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21206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10B76571-4651-430C-85E6-3781E8F81E7A}"/>
              </a:ext>
            </a:extLst>
          </p:cNvPr>
          <p:cNvSpPr txBox="1">
            <a:spLocks/>
          </p:cNvSpPr>
          <p:nvPr/>
        </p:nvSpPr>
        <p:spPr>
          <a:xfrm>
            <a:off x="272046" y="424788"/>
            <a:ext cx="8533001" cy="548640"/>
          </a:xfrm>
          <a:prstGeom prst="rect">
            <a:avLst/>
          </a:prstGeom>
        </p:spPr>
        <p:txBody>
          <a:bodyPr/>
          <a:lstStyle>
            <a:lvl1pPr algn="l" rtl="0" eaLnBrk="1" fontAlgn="base" hangingPunct="1">
              <a:spcBef>
                <a:spcPct val="0"/>
              </a:spcBef>
              <a:spcAft>
                <a:spcPct val="0"/>
              </a:spcAft>
              <a:defRPr sz="2400" baseline="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Tahoma" pitchFamily="34" charset="0"/>
              </a:defRPr>
            </a:lvl2pPr>
            <a:lvl3pPr algn="l" rtl="0" eaLnBrk="1" fontAlgn="base" hangingPunct="1">
              <a:spcBef>
                <a:spcPct val="0"/>
              </a:spcBef>
              <a:spcAft>
                <a:spcPct val="0"/>
              </a:spcAft>
              <a:defRPr sz="2400">
                <a:solidFill>
                  <a:schemeClr val="tx1"/>
                </a:solidFill>
                <a:latin typeface="Tahoma" pitchFamily="34" charset="0"/>
              </a:defRPr>
            </a:lvl3pPr>
            <a:lvl4pPr algn="l" rtl="0" eaLnBrk="1" fontAlgn="base" hangingPunct="1">
              <a:spcBef>
                <a:spcPct val="0"/>
              </a:spcBef>
              <a:spcAft>
                <a:spcPct val="0"/>
              </a:spcAft>
              <a:defRPr sz="2400">
                <a:solidFill>
                  <a:schemeClr val="tx1"/>
                </a:solidFill>
                <a:latin typeface="Tahoma" pitchFamily="34" charset="0"/>
              </a:defRPr>
            </a:lvl4pPr>
            <a:lvl5pPr algn="l" rtl="0" eaLnBrk="1" fontAlgn="base" hangingPunct="1">
              <a:spcBef>
                <a:spcPct val="0"/>
              </a:spcBef>
              <a:spcAft>
                <a:spcPct val="0"/>
              </a:spcAft>
              <a:defRPr sz="2400">
                <a:solidFill>
                  <a:schemeClr val="tx1"/>
                </a:solidFill>
                <a:latin typeface="Tahoma" pitchFamily="34" charset="0"/>
              </a:defRPr>
            </a:lvl5pPr>
            <a:lvl6pPr marL="457200" algn="l" rtl="0" eaLnBrk="1" fontAlgn="base" hangingPunct="1">
              <a:spcBef>
                <a:spcPct val="0"/>
              </a:spcBef>
              <a:spcAft>
                <a:spcPct val="0"/>
              </a:spcAft>
              <a:defRPr sz="2400">
                <a:solidFill>
                  <a:schemeClr val="tx1"/>
                </a:solidFill>
                <a:latin typeface="Tahoma" pitchFamily="34" charset="0"/>
              </a:defRPr>
            </a:lvl6pPr>
            <a:lvl7pPr marL="914400" algn="l" rtl="0" eaLnBrk="1" fontAlgn="base" hangingPunct="1">
              <a:spcBef>
                <a:spcPct val="0"/>
              </a:spcBef>
              <a:spcAft>
                <a:spcPct val="0"/>
              </a:spcAft>
              <a:defRPr sz="2400">
                <a:solidFill>
                  <a:schemeClr val="tx1"/>
                </a:solidFill>
                <a:latin typeface="Tahoma" pitchFamily="34" charset="0"/>
              </a:defRPr>
            </a:lvl7pPr>
            <a:lvl8pPr marL="1371600" algn="l" rtl="0" eaLnBrk="1" fontAlgn="base" hangingPunct="1">
              <a:spcBef>
                <a:spcPct val="0"/>
              </a:spcBef>
              <a:spcAft>
                <a:spcPct val="0"/>
              </a:spcAft>
              <a:defRPr sz="2400">
                <a:solidFill>
                  <a:schemeClr val="tx1"/>
                </a:solidFill>
                <a:latin typeface="Tahoma" pitchFamily="34" charset="0"/>
              </a:defRPr>
            </a:lvl8pPr>
            <a:lvl9pPr marL="1828800" algn="l" rtl="0" eaLnBrk="1" fontAlgn="base" hangingPunct="1">
              <a:spcBef>
                <a:spcPct val="0"/>
              </a:spcBef>
              <a:spcAft>
                <a:spcPct val="0"/>
              </a:spcAft>
              <a:defRPr sz="2400">
                <a:solidFill>
                  <a:schemeClr val="tx1"/>
                </a:solidFill>
                <a:latin typeface="Tahoma" pitchFamily="34" charset="0"/>
              </a:defRPr>
            </a:lvl9pPr>
          </a:lstStyle>
          <a:p>
            <a:r>
              <a:rPr lang="es-US" sz="3200" b="1" dirty="0">
                <a:solidFill>
                  <a:srgbClr val="415364"/>
                </a:solidFill>
                <a:latin typeface="Segoe UI" panose="020B0502040204020203" pitchFamily="34" charset="0"/>
                <a:cs typeface="Segoe UI" panose="020B0502040204020203" pitchFamily="34" charset="0"/>
              </a:rPr>
              <a:t>Novedades para 2026</a:t>
            </a:r>
          </a:p>
        </p:txBody>
      </p:sp>
      <p:sp>
        <p:nvSpPr>
          <p:cNvPr id="16" name="Slide Number Placeholder 5">
            <a:extLst>
              <a:ext uri="{FF2B5EF4-FFF2-40B4-BE49-F238E27FC236}">
                <a16:creationId xmlns:a16="http://schemas.microsoft.com/office/drawing/2014/main" id="{D3715E6D-B483-4548-AA8F-26036F14F8FA}"/>
              </a:ext>
            </a:extLst>
          </p:cNvPr>
          <p:cNvSpPr txBox="1">
            <a:spLocks/>
          </p:cNvSpPr>
          <p:nvPr/>
        </p:nvSpPr>
        <p:spPr>
          <a:xfrm>
            <a:off x="8088036" y="6412106"/>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a:t>
            </a:fld>
            <a:endParaRPr lang="en-US"/>
          </a:p>
        </p:txBody>
      </p:sp>
      <p:sp>
        <p:nvSpPr>
          <p:cNvPr id="5" name="TextBox 4">
            <a:extLst>
              <a:ext uri="{FF2B5EF4-FFF2-40B4-BE49-F238E27FC236}">
                <a16:creationId xmlns:a16="http://schemas.microsoft.com/office/drawing/2014/main" id="{A32EFACA-5205-D0B7-0741-BB3C8C637BEF}"/>
              </a:ext>
            </a:extLst>
          </p:cNvPr>
          <p:cNvSpPr txBox="1"/>
          <p:nvPr>
            <p:custDataLst>
              <p:tags r:id="rId1"/>
            </p:custDataLst>
          </p:nvPr>
        </p:nvSpPr>
        <p:spPr>
          <a:xfrm>
            <a:off x="420128" y="1354899"/>
            <a:ext cx="8723871" cy="3847207"/>
          </a:xfrm>
          <a:prstGeom prst="rect">
            <a:avLst/>
          </a:prstGeom>
          <a:noFill/>
        </p:spPr>
        <p:txBody>
          <a:bodyPr wrap="square">
            <a:spAutoFit/>
          </a:bodyPr>
          <a:lstStyle/>
          <a:p>
            <a:pPr marL="285750" indent="-285750" algn="l">
              <a:buFont typeface="Arial" panose="020B0604020202020204" pitchFamily="34" charset="0"/>
              <a:buChar char="•"/>
            </a:pPr>
            <a:r>
              <a:rPr lang="es-US" sz="1600" b="1" i="0" u="none" strike="noStrike" baseline="0" dirty="0" err="1">
                <a:solidFill>
                  <a:srgbClr val="292829"/>
                </a:solidFill>
                <a:latin typeface="SegoeUI-Bold"/>
              </a:rPr>
              <a:t>Virta</a:t>
            </a:r>
            <a:r>
              <a:rPr lang="es-US" sz="1600" b="1" i="0" u="none" strike="noStrike" baseline="0" dirty="0">
                <a:solidFill>
                  <a:srgbClr val="292829"/>
                </a:solidFill>
                <a:latin typeface="SegoeUI-Bold"/>
              </a:rPr>
              <a:t>: para perder peso y revertir la diabetes</a:t>
            </a:r>
          </a:p>
          <a:p>
            <a:pPr marL="733425" lvl="1" indent="-276225">
              <a:buFont typeface="Arial" panose="020B0604020202020204" pitchFamily="34" charset="0"/>
              <a:buChar char="•"/>
            </a:pPr>
            <a:r>
              <a:rPr lang="es-US" sz="1600" b="0" i="0" u="none" strike="noStrike" spc="-300" dirty="0">
                <a:solidFill>
                  <a:srgbClr val="FF730D"/>
                </a:solidFill>
                <a:latin typeface="Wingdings3"/>
              </a:rPr>
              <a:t> </a:t>
            </a:r>
            <a:r>
              <a:rPr lang="es-US" sz="1600" b="0" i="0" u="none" strike="noStrike" baseline="0" dirty="0">
                <a:solidFill>
                  <a:srgbClr val="292829"/>
                </a:solidFill>
                <a:latin typeface="SegoeUI"/>
              </a:rPr>
              <a:t>100% cubierto por AWP</a:t>
            </a:r>
            <a:endParaRPr lang="es-US" sz="1600" b="0" i="0" u="none" strike="noStrike" baseline="0" dirty="0">
              <a:solidFill>
                <a:schemeClr val="accent2"/>
              </a:solidFill>
              <a:latin typeface="SegoeUI"/>
            </a:endParaRPr>
          </a:p>
          <a:p>
            <a:pPr marL="733425" lvl="1" indent="-276225">
              <a:buFont typeface="Arial" panose="020B0604020202020204" pitchFamily="34" charset="0"/>
              <a:buChar char="•"/>
            </a:pPr>
            <a:r>
              <a:rPr lang="es-US" sz="1600" b="0" i="0" u="none" strike="noStrike" spc="-300" dirty="0">
                <a:solidFill>
                  <a:srgbClr val="FF730D"/>
                </a:solidFill>
                <a:latin typeface="Wingdings3"/>
              </a:rPr>
              <a:t> </a:t>
            </a:r>
            <a:r>
              <a:rPr lang="es-US" sz="1600" b="0" i="0" u="none" strike="noStrike" baseline="0" dirty="0">
                <a:solidFill>
                  <a:srgbClr val="292829"/>
                </a:solidFill>
                <a:latin typeface="SegoeUI"/>
              </a:rPr>
              <a:t>Programa de nutrición guiado: sin medicamentos, sin contar calorías y sin visitas adicionales al gimnasio</a:t>
            </a:r>
          </a:p>
          <a:p>
            <a:pPr marL="742950" lvl="1" indent="-285750">
              <a:buFont typeface="Arial" panose="020B0604020202020204" pitchFamily="34" charset="0"/>
              <a:buChar char="•"/>
            </a:pPr>
            <a:r>
              <a:rPr lang="es-US" sz="1600" spc="-300" dirty="0">
                <a:solidFill>
                  <a:srgbClr val="FF730D"/>
                </a:solidFill>
                <a:latin typeface="Wingdings3"/>
              </a:rPr>
              <a:t> </a:t>
            </a:r>
            <a:r>
              <a:rPr lang="es-US" sz="1600" b="0" i="0" u="none" strike="noStrike" baseline="0" dirty="0">
                <a:solidFill>
                  <a:srgbClr val="292829"/>
                </a:solidFill>
                <a:latin typeface="SegoeUI"/>
              </a:rPr>
              <a:t>Incluye:</a:t>
            </a:r>
          </a:p>
          <a:p>
            <a:pPr marL="1200150" lvl="2" indent="-285750">
              <a:buFont typeface="Arial" panose="020B0604020202020204" pitchFamily="34" charset="0"/>
              <a:buChar char="•"/>
            </a:pPr>
            <a:r>
              <a:rPr lang="es-US" sz="1600" b="0" i="0" u="none" strike="noStrike" baseline="0" dirty="0">
                <a:solidFill>
                  <a:srgbClr val="292829"/>
                </a:solidFill>
                <a:latin typeface="SegoeUI"/>
              </a:rPr>
              <a:t>Báscula inteligente y medidor de glucosa sincronizados con su teléfono</a:t>
            </a:r>
          </a:p>
          <a:p>
            <a:pPr marL="1200150" lvl="2" indent="-285750">
              <a:buFont typeface="Arial" panose="020B0604020202020204" pitchFamily="34" charset="0"/>
              <a:buChar char="•"/>
            </a:pPr>
            <a:r>
              <a:rPr lang="es-US" sz="1600" b="0" i="0" u="none" strike="noStrike" baseline="0" dirty="0">
                <a:solidFill>
                  <a:srgbClr val="292829"/>
                </a:solidFill>
                <a:latin typeface="SegoeUI"/>
              </a:rPr>
              <a:t>Apoyo con un entrenador de salud personalizado</a:t>
            </a:r>
          </a:p>
          <a:p>
            <a:pPr marL="1200150" lvl="2" indent="-285750">
              <a:buFont typeface="Arial" panose="020B0604020202020204" pitchFamily="34" charset="0"/>
              <a:buChar char="•"/>
            </a:pPr>
            <a:r>
              <a:rPr lang="es-US" sz="1600" b="0" i="0" u="none" strike="noStrike" baseline="0" dirty="0">
                <a:solidFill>
                  <a:srgbClr val="292829"/>
                </a:solidFill>
                <a:latin typeface="SegoeUI"/>
              </a:rPr>
              <a:t>Supervisión de un proveedor médico para reducir los medicamentos de </a:t>
            </a:r>
            <a:br>
              <a:rPr lang="es-US" sz="1600" b="0" i="0" u="none" strike="noStrike" baseline="0" dirty="0">
                <a:solidFill>
                  <a:srgbClr val="292829"/>
                </a:solidFill>
                <a:latin typeface="SegoeUI"/>
              </a:rPr>
            </a:br>
            <a:r>
              <a:rPr lang="es-US" sz="1600" b="0" i="0" u="none" strike="noStrike" baseline="0" dirty="0">
                <a:solidFill>
                  <a:srgbClr val="292829"/>
                </a:solidFill>
                <a:latin typeface="SegoeUI"/>
              </a:rPr>
              <a:t>forma segura</a:t>
            </a:r>
          </a:p>
          <a:p>
            <a:pPr marL="1200150" lvl="2" indent="-285750">
              <a:buFont typeface="Arial" panose="020B0604020202020204" pitchFamily="34" charset="0"/>
              <a:buChar char="•"/>
            </a:pPr>
            <a:endParaRPr lang="en-US" sz="1200" b="0" i="0" u="none" strike="noStrike" baseline="0" dirty="0">
              <a:solidFill>
                <a:srgbClr val="292829"/>
              </a:solidFill>
              <a:latin typeface="SegoeUI"/>
            </a:endParaRPr>
          </a:p>
          <a:p>
            <a:pPr marL="285750" indent="-285750" algn="l">
              <a:buFont typeface="Arial" panose="020B0604020202020204" pitchFamily="34" charset="0"/>
              <a:buChar char="•"/>
            </a:pPr>
            <a:r>
              <a:rPr lang="es-US" sz="1600" b="1" i="0" u="none" strike="noStrike" baseline="0" dirty="0" err="1">
                <a:solidFill>
                  <a:srgbClr val="292829"/>
                </a:solidFill>
                <a:latin typeface="SegoeUI-Bold"/>
              </a:rPr>
              <a:t>Kaia</a:t>
            </a:r>
            <a:r>
              <a:rPr lang="es-US" sz="1600" b="1" i="0" u="none" strike="noStrike" baseline="0" dirty="0">
                <a:solidFill>
                  <a:srgbClr val="292829"/>
                </a:solidFill>
                <a:latin typeface="SegoeUI-Bold"/>
              </a:rPr>
              <a:t> </a:t>
            </a:r>
            <a:r>
              <a:rPr lang="es-US" sz="1600" b="1" i="0" u="none" strike="noStrike" baseline="0" dirty="0" err="1">
                <a:solidFill>
                  <a:srgbClr val="292829"/>
                </a:solidFill>
                <a:latin typeface="SegoeUI-Bold"/>
              </a:rPr>
              <a:t>Health</a:t>
            </a:r>
            <a:r>
              <a:rPr lang="es-US" sz="1600" b="1" i="0" u="none" strike="noStrike" baseline="0" dirty="0">
                <a:solidFill>
                  <a:srgbClr val="292829"/>
                </a:solidFill>
                <a:latin typeface="SegoeUI-Bold"/>
              </a:rPr>
              <a:t>: terapia virtual</a:t>
            </a:r>
          </a:p>
          <a:p>
            <a:pPr marL="742950" lvl="1" indent="-285750">
              <a:buClr>
                <a:schemeClr val="accent2"/>
              </a:buClr>
              <a:buFont typeface="Arial" panose="020B0604020202020204" pitchFamily="34" charset="0"/>
              <a:buChar char="•"/>
            </a:pPr>
            <a:r>
              <a:rPr lang="es-US" sz="1600" b="0" i="0" u="none" strike="noStrike" baseline="0" dirty="0">
                <a:solidFill>
                  <a:srgbClr val="292829"/>
                </a:solidFill>
                <a:latin typeface="SegoeUI"/>
              </a:rPr>
              <a:t>Ayuda para el dolor de espalda, cuello, hombro, rodilla, cadera y más</a:t>
            </a:r>
          </a:p>
          <a:p>
            <a:pPr marL="742950" lvl="1" indent="-285750">
              <a:buClr>
                <a:schemeClr val="accent2"/>
              </a:buClr>
              <a:buFont typeface="Arial" panose="020B0604020202020204" pitchFamily="34" charset="0"/>
              <a:buChar char="•"/>
            </a:pPr>
            <a:r>
              <a:rPr lang="es-US" sz="1600" b="0" i="0" u="none" strike="noStrike" baseline="0" dirty="0">
                <a:solidFill>
                  <a:srgbClr val="292829"/>
                </a:solidFill>
                <a:latin typeface="SegoeUI"/>
              </a:rPr>
              <a:t>Terapia digital personalizada</a:t>
            </a:r>
          </a:p>
          <a:p>
            <a:pPr marL="742950" lvl="1" indent="-285750">
              <a:buClr>
                <a:schemeClr val="accent2"/>
              </a:buClr>
              <a:buFont typeface="Arial" panose="020B0604020202020204" pitchFamily="34" charset="0"/>
              <a:buChar char="•"/>
            </a:pPr>
            <a:r>
              <a:rPr lang="es-US" sz="1600" b="0" i="0" u="none" strike="noStrike" baseline="0" dirty="0">
                <a:solidFill>
                  <a:srgbClr val="292829"/>
                </a:solidFill>
                <a:latin typeface="SegoeUI"/>
              </a:rPr>
              <a:t>Entrenador de salud dedicado</a:t>
            </a:r>
          </a:p>
          <a:p>
            <a:pPr marL="742950" lvl="1" indent="-285750">
              <a:buClr>
                <a:schemeClr val="accent2"/>
              </a:buClr>
              <a:buFont typeface="Arial" panose="020B0604020202020204" pitchFamily="34" charset="0"/>
              <a:buChar char="•"/>
            </a:pPr>
            <a:r>
              <a:rPr lang="es-US" sz="1600" b="0" i="0" u="none" strike="noStrike" baseline="0" dirty="0">
                <a:solidFill>
                  <a:srgbClr val="292829"/>
                </a:solidFill>
                <a:latin typeface="SegoeUI"/>
              </a:rPr>
              <a:t>Acceso ilimitado para usted y sus dependientes, sin costo</a:t>
            </a:r>
          </a:p>
        </p:txBody>
      </p:sp>
      <p:sp>
        <p:nvSpPr>
          <p:cNvPr id="8" name="TextBox 7">
            <a:extLst>
              <a:ext uri="{FF2B5EF4-FFF2-40B4-BE49-F238E27FC236}">
                <a16:creationId xmlns:a16="http://schemas.microsoft.com/office/drawing/2014/main" id="{3E31B087-09FC-2F68-F78F-CA5B27826679}"/>
              </a:ext>
            </a:extLst>
          </p:cNvPr>
          <p:cNvSpPr txBox="1"/>
          <p:nvPr>
            <p:custDataLst>
              <p:tags r:id="rId2"/>
            </p:custDataLst>
          </p:nvPr>
        </p:nvSpPr>
        <p:spPr>
          <a:xfrm>
            <a:off x="420128" y="5130040"/>
            <a:ext cx="8723872" cy="1323439"/>
          </a:xfrm>
          <a:prstGeom prst="rect">
            <a:avLst/>
          </a:prstGeom>
          <a:noFill/>
        </p:spPr>
        <p:txBody>
          <a:bodyPr wrap="square">
            <a:spAutoFit/>
          </a:bodyPr>
          <a:lstStyle/>
          <a:p>
            <a:pPr marL="285750" indent="-285750" algn="l">
              <a:buFont typeface="Arial" panose="020B0604020202020204" pitchFamily="34" charset="0"/>
              <a:buChar char="•"/>
            </a:pPr>
            <a:r>
              <a:rPr lang="es-US" sz="1600" b="1" i="0" u="none" strike="noStrike" baseline="0" dirty="0">
                <a:solidFill>
                  <a:srgbClr val="292829"/>
                </a:solidFill>
                <a:latin typeface="SegoeUI"/>
              </a:rPr>
              <a:t>Forma reemplazará a </a:t>
            </a:r>
            <a:r>
              <a:rPr lang="es-US" sz="1600" b="1" i="0" u="none" strike="noStrike" baseline="0" dirty="0" err="1">
                <a:solidFill>
                  <a:srgbClr val="292829"/>
                </a:solidFill>
                <a:latin typeface="SegoeUI"/>
              </a:rPr>
              <a:t>Optum</a:t>
            </a:r>
            <a:r>
              <a:rPr lang="es-US" sz="1600" b="1" i="0" u="none" strike="noStrike" baseline="0" dirty="0">
                <a:solidFill>
                  <a:srgbClr val="292829"/>
                </a:solidFill>
                <a:latin typeface="SegoeUI"/>
              </a:rPr>
              <a:t> Bank en la administración de la cuenta HSA </a:t>
            </a:r>
          </a:p>
          <a:p>
            <a:pPr marL="742950" lvl="1" indent="-285750">
              <a:buClr>
                <a:schemeClr val="accent2"/>
              </a:buClr>
              <a:buFont typeface="Arial" panose="020B0604020202020204" pitchFamily="34" charset="0"/>
              <a:buChar char="•"/>
            </a:pPr>
            <a:r>
              <a:rPr lang="es-US" sz="1600" b="0" i="0" u="none" strike="noStrike" baseline="0" dirty="0">
                <a:solidFill>
                  <a:srgbClr val="292829"/>
                </a:solidFill>
                <a:latin typeface="SegoeUI"/>
              </a:rPr>
              <a:t>Detalles próximamente para la transferencia de la cuenta. Usted recibirá una tarjeta nueva de la cuenta HSA</a:t>
            </a:r>
          </a:p>
          <a:p>
            <a:pPr marL="285750" indent="-285750" algn="l">
              <a:buFont typeface="Arial" panose="020B0604020202020204" pitchFamily="34" charset="0"/>
              <a:buChar char="•"/>
            </a:pPr>
            <a:r>
              <a:rPr lang="es-US" sz="1600" b="1" i="0" u="none" strike="noStrike" baseline="0" dirty="0">
                <a:solidFill>
                  <a:srgbClr val="292829"/>
                </a:solidFill>
                <a:latin typeface="SegoeUI"/>
              </a:rPr>
              <a:t>Forma </a:t>
            </a:r>
            <a:r>
              <a:rPr lang="es-US" sz="1600" b="1" dirty="0">
                <a:solidFill>
                  <a:srgbClr val="292829"/>
                </a:solidFill>
                <a:latin typeface="SegoeUI"/>
              </a:rPr>
              <a:t>reemplazará </a:t>
            </a:r>
            <a:r>
              <a:rPr lang="es-US" sz="1600" b="1" i="0" u="none" strike="noStrike" baseline="0" dirty="0">
                <a:solidFill>
                  <a:srgbClr val="292829"/>
                </a:solidFill>
                <a:latin typeface="SegoeUI"/>
              </a:rPr>
              <a:t>a </a:t>
            </a:r>
            <a:r>
              <a:rPr lang="es-US" sz="1600" b="1" i="0" u="none" strike="noStrike" baseline="0" dirty="0" err="1">
                <a:solidFill>
                  <a:srgbClr val="292829"/>
                </a:solidFill>
                <a:latin typeface="SegoeUI"/>
              </a:rPr>
              <a:t>Surency</a:t>
            </a:r>
            <a:r>
              <a:rPr lang="es-US" sz="1600" b="1" i="0" u="none" strike="noStrike" baseline="0" dirty="0">
                <a:solidFill>
                  <a:srgbClr val="292829"/>
                </a:solidFill>
                <a:latin typeface="SegoeUI"/>
              </a:rPr>
              <a:t> en la administración de la cuenta FSA</a:t>
            </a:r>
          </a:p>
          <a:p>
            <a:pPr marL="742950" lvl="1" indent="-285750">
              <a:buClr>
                <a:schemeClr val="accent2"/>
              </a:buClr>
              <a:buFont typeface="Arial" panose="020B0604020202020204" pitchFamily="34" charset="0"/>
              <a:buChar char="•"/>
            </a:pPr>
            <a:r>
              <a:rPr lang="es-US" sz="1600" b="0" i="0" u="none" strike="noStrike" baseline="0" dirty="0">
                <a:solidFill>
                  <a:srgbClr val="292829"/>
                </a:solidFill>
                <a:latin typeface="SegoeUI"/>
              </a:rPr>
              <a:t>Usted recibirá una tarjeta nueva de la cuenta FSA</a:t>
            </a:r>
          </a:p>
        </p:txBody>
      </p:sp>
      <p:sp>
        <p:nvSpPr>
          <p:cNvPr id="2" name="TextBox 1">
            <a:extLst>
              <a:ext uri="{FF2B5EF4-FFF2-40B4-BE49-F238E27FC236}">
                <a16:creationId xmlns:a16="http://schemas.microsoft.com/office/drawing/2014/main" id="{B04E8003-763C-F95C-5143-77162BFE4B3C}"/>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61B99FBB-E6D5-F423-9FD2-23C23CF12E70}"/>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136037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517C3-0948-41A7-8171-BA121BC7464E}"/>
              </a:ext>
            </a:extLst>
          </p:cNvPr>
          <p:cNvSpPr>
            <a:spLocks noGrp="1"/>
          </p:cNvSpPr>
          <p:nvPr>
            <p:ph type="title"/>
          </p:nvPr>
        </p:nvSpPr>
        <p:spPr/>
        <p:txBody>
          <a:bodyPr/>
          <a:lstStyle/>
          <a:p>
            <a:r>
              <a:rPr lang="es-US"/>
              <a:t>Beneficios dentales</a:t>
            </a:r>
          </a:p>
        </p:txBody>
      </p:sp>
      <p:pic>
        <p:nvPicPr>
          <p:cNvPr id="10" name="Picture Placeholder 9">
            <a:extLst>
              <a:ext uri="{FF2B5EF4-FFF2-40B4-BE49-F238E27FC236}">
                <a16:creationId xmlns:a16="http://schemas.microsoft.com/office/drawing/2014/main" id="{032D0925-6104-93FB-EB23-6B2E788CC13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1222844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Doctor">
            <a:extLst>
              <a:ext uri="{FF2B5EF4-FFF2-40B4-BE49-F238E27FC236}">
                <a16:creationId xmlns:a16="http://schemas.microsoft.com/office/drawing/2014/main" id="{EB4DABDE-2551-4455-915B-2BBDFE76E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4568" y="3722976"/>
            <a:ext cx="914400" cy="914400"/>
          </a:xfrm>
          <a:prstGeom prst="rect">
            <a:avLst/>
          </a:prstGeom>
        </p:spPr>
      </p:pic>
      <p:sp>
        <p:nvSpPr>
          <p:cNvPr id="4" name="Title 3">
            <a:extLst>
              <a:ext uri="{FF2B5EF4-FFF2-40B4-BE49-F238E27FC236}">
                <a16:creationId xmlns:a16="http://schemas.microsoft.com/office/drawing/2014/main" id="{360B7E61-7D4B-4B51-B57F-DEE468D5E805}"/>
              </a:ext>
            </a:extLst>
          </p:cNvPr>
          <p:cNvSpPr>
            <a:spLocks noGrp="1"/>
          </p:cNvSpPr>
          <p:nvPr>
            <p:ph type="title"/>
          </p:nvPr>
        </p:nvSpPr>
        <p:spPr>
          <a:xfrm>
            <a:off x="493776" y="448056"/>
            <a:ext cx="7886700" cy="1056621"/>
          </a:xfrm>
        </p:spPr>
        <p:txBody>
          <a:bodyPr/>
          <a:lstStyle/>
          <a:p>
            <a:r>
              <a:rPr lang="es-US">
                <a:solidFill>
                  <a:srgbClr val="415364"/>
                </a:solidFill>
              </a:rPr>
              <a:t>Dos opciones de plan dental </a:t>
            </a:r>
          </a:p>
        </p:txBody>
      </p:sp>
      <p:sp>
        <p:nvSpPr>
          <p:cNvPr id="17" name="Rectangle 16">
            <a:extLst>
              <a:ext uri="{FF2B5EF4-FFF2-40B4-BE49-F238E27FC236}">
                <a16:creationId xmlns:a16="http://schemas.microsoft.com/office/drawing/2014/main" id="{5F1FDA3C-AF46-4195-85F7-4273AA6EF097}"/>
              </a:ext>
            </a:extLst>
          </p:cNvPr>
          <p:cNvSpPr/>
          <p:nvPr/>
        </p:nvSpPr>
        <p:spPr>
          <a:xfrm>
            <a:off x="5088327" y="3257580"/>
            <a:ext cx="3907889" cy="2759592"/>
          </a:xfrm>
          <a:prstGeom prst="rect">
            <a:avLst/>
          </a:prstGeom>
          <a:no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884DEFE2-BFE4-474E-B36B-63379181F94C}"/>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31</a:t>
            </a:fld>
            <a:endParaRPr lang="en-US"/>
          </a:p>
        </p:txBody>
      </p:sp>
      <p:sp>
        <p:nvSpPr>
          <p:cNvPr id="15" name="TextBox 14">
            <a:extLst>
              <a:ext uri="{FF2B5EF4-FFF2-40B4-BE49-F238E27FC236}">
                <a16:creationId xmlns:a16="http://schemas.microsoft.com/office/drawing/2014/main" id="{6CBC05AA-D55B-416F-9BF0-90150DCC59E5}"/>
              </a:ext>
            </a:extLst>
          </p:cNvPr>
          <p:cNvSpPr txBox="1"/>
          <p:nvPr/>
        </p:nvSpPr>
        <p:spPr>
          <a:xfrm>
            <a:off x="5796217" y="3541418"/>
            <a:ext cx="3352800" cy="3093154"/>
          </a:xfrm>
          <a:prstGeom prst="rect">
            <a:avLst/>
          </a:prstGeom>
          <a:noFill/>
        </p:spPr>
        <p:txBody>
          <a:bodyPr wrap="square" rtlCol="0">
            <a:spAutoFit/>
          </a:bodyPr>
          <a:lstStyle/>
          <a:p>
            <a:r>
              <a:rPr lang="es-US" sz="1300" dirty="0">
                <a:latin typeface="Segoe UI" panose="020B0502040204020203" pitchFamily="34" charset="0"/>
                <a:cs typeface="Segoe UI" panose="020B0502040204020203" pitchFamily="34" charset="0"/>
              </a:rPr>
              <a:t>Encuentre un dentista dentro de la </a:t>
            </a:r>
            <a:br>
              <a:rPr lang="es-US" sz="1300" dirty="0">
                <a:latin typeface="Segoe UI" panose="020B0502040204020203" pitchFamily="34" charset="0"/>
                <a:cs typeface="Segoe UI" panose="020B0502040204020203" pitchFamily="34" charset="0"/>
              </a:rPr>
            </a:br>
            <a:r>
              <a:rPr lang="es-US" sz="1300" dirty="0">
                <a:latin typeface="Segoe UI" panose="020B0502040204020203" pitchFamily="34" charset="0"/>
                <a:cs typeface="Segoe UI" panose="020B0502040204020203" pitchFamily="34" charset="0"/>
              </a:rPr>
              <a:t>red visitando:</a:t>
            </a:r>
          </a:p>
          <a:p>
            <a:endParaRPr lang="en-US" sz="1300" dirty="0">
              <a:latin typeface="Segoe UI" panose="020B0502040204020203" pitchFamily="34" charset="0"/>
              <a:cs typeface="Segoe UI" panose="020B0502040204020203" pitchFamily="34" charset="0"/>
            </a:endParaRPr>
          </a:p>
          <a:p>
            <a:r>
              <a:rPr lang="es-US" sz="1300" dirty="0">
                <a:solidFill>
                  <a:srgbClr val="FF6B00"/>
                </a:solidFill>
                <a:latin typeface="Segoe UI" panose="020B0502040204020203" pitchFamily="34" charset="0"/>
                <a:cs typeface="Segoe UI" panose="020B0502040204020203" pitchFamily="34" charset="0"/>
              </a:rPr>
              <a:t> </a:t>
            </a:r>
            <a:r>
              <a:rPr lang="es-US" sz="1300" u="sng" dirty="0">
                <a:solidFill>
                  <a:srgbClr val="FF6B00"/>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www.deltadentaloh.com/findadentist</a:t>
            </a:r>
          </a:p>
          <a:p>
            <a:endParaRPr lang="en-US" sz="1300" dirty="0">
              <a:latin typeface="Segoe UI" panose="020B0502040204020203" pitchFamily="34" charset="0"/>
              <a:cs typeface="Segoe UI" panose="020B0502040204020203" pitchFamily="34" charset="0"/>
            </a:endParaRPr>
          </a:p>
          <a:p>
            <a:r>
              <a:rPr lang="es-US" sz="1300" dirty="0">
                <a:latin typeface="Segoe UI" panose="020B0502040204020203" pitchFamily="34" charset="0"/>
                <a:cs typeface="Segoe UI" panose="020B0502040204020203" pitchFamily="34" charset="0"/>
              </a:rPr>
              <a:t>En plan seleccione Delta Dental PPO </a:t>
            </a:r>
            <a:br>
              <a:rPr lang="es-US" sz="1300" dirty="0">
                <a:latin typeface="Segoe UI" panose="020B0502040204020203" pitchFamily="34" charset="0"/>
                <a:cs typeface="Segoe UI" panose="020B0502040204020203" pitchFamily="34" charset="0"/>
              </a:rPr>
            </a:br>
            <a:r>
              <a:rPr lang="es-US" sz="1300" dirty="0">
                <a:latin typeface="Segoe UI" panose="020B0502040204020203" pitchFamily="34" charset="0"/>
                <a:cs typeface="Segoe UI" panose="020B0502040204020203" pitchFamily="34" charset="0"/>
              </a:rPr>
              <a:t>y Delta Dental Premier</a:t>
            </a:r>
          </a:p>
          <a:p>
            <a:endParaRPr lang="en-US" sz="13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US" sz="1300" dirty="0">
                <a:latin typeface="Segoe UI" panose="020B0502040204020203" pitchFamily="34" charset="0"/>
                <a:cs typeface="Segoe UI" panose="020B0502040204020203" pitchFamily="34" charset="0"/>
              </a:rPr>
              <a:t>Los dentistas en ambas redes están cubiertos por su plan y se consideran dentro de la red </a:t>
            </a:r>
          </a:p>
          <a:p>
            <a:endParaRPr lang="en-US" sz="1300" dirty="0">
              <a:latin typeface="Segoe UI" panose="020B0502040204020203" pitchFamily="34" charset="0"/>
              <a:cs typeface="Segoe UI" panose="020B0502040204020203" pitchFamily="34" charset="0"/>
            </a:endParaRPr>
          </a:p>
          <a:p>
            <a:endParaRPr lang="en-US" sz="1300" u="sng" dirty="0">
              <a:solidFill>
                <a:schemeClr val="accent2"/>
              </a:solidFill>
              <a:latin typeface="Segoe UI" panose="020B0502040204020203" pitchFamily="34" charset="0"/>
              <a:cs typeface="Segoe UI" panose="020B0502040204020203" pitchFamily="34" charset="0"/>
            </a:endParaRPr>
          </a:p>
          <a:p>
            <a:endParaRPr lang="en-US" sz="1300" u="sng" dirty="0">
              <a:solidFill>
                <a:schemeClr val="accent2"/>
              </a:solidFill>
              <a:latin typeface="Segoe UI" panose="020B0502040204020203" pitchFamily="34" charset="0"/>
              <a:cs typeface="Segoe UI" panose="020B0502040204020203" pitchFamily="34" charset="0"/>
            </a:endParaRPr>
          </a:p>
          <a:p>
            <a:endParaRPr lang="en-US" sz="1300" dirty="0">
              <a:latin typeface="Segoe UI" panose="020B0502040204020203" pitchFamily="34" charset="0"/>
              <a:cs typeface="Segoe UI" panose="020B0502040204020203" pitchFamily="34" charset="0"/>
            </a:endParaRPr>
          </a:p>
        </p:txBody>
      </p:sp>
      <p:pic>
        <p:nvPicPr>
          <p:cNvPr id="2050" name="Picture 2" descr="Delta Dental">
            <a:extLst>
              <a:ext uri="{FF2B5EF4-FFF2-40B4-BE49-F238E27FC236}">
                <a16:creationId xmlns:a16="http://schemas.microsoft.com/office/drawing/2014/main" id="{B93E3AE5-FD8A-4AEF-B237-B406A22585A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19483" y="2320134"/>
            <a:ext cx="2614535" cy="3389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DE810F1B-A53B-8046-0B82-42DAC7B52489}"/>
              </a:ext>
            </a:extLst>
          </p:cNvPr>
          <p:cNvGraphicFramePr>
            <a:graphicFrameLocks noGrp="1"/>
          </p:cNvGraphicFramePr>
          <p:nvPr>
            <p:extLst>
              <p:ext uri="{D42A27DB-BD31-4B8C-83A1-F6EECF244321}">
                <p14:modId xmlns:p14="http://schemas.microsoft.com/office/powerpoint/2010/main" val="2826158025"/>
              </p:ext>
            </p:extLst>
          </p:nvPr>
        </p:nvGraphicFramePr>
        <p:xfrm>
          <a:off x="314781" y="1404591"/>
          <a:ext cx="4365372" cy="5185195"/>
        </p:xfrm>
        <a:graphic>
          <a:graphicData uri="http://schemas.openxmlformats.org/drawingml/2006/table">
            <a:tbl>
              <a:tblPr/>
              <a:tblGrid>
                <a:gridCol w="1351858">
                  <a:extLst>
                    <a:ext uri="{9D8B030D-6E8A-4147-A177-3AD203B41FA5}">
                      <a16:colId xmlns:a16="http://schemas.microsoft.com/office/drawing/2014/main" val="1535641503"/>
                    </a:ext>
                  </a:extLst>
                </a:gridCol>
                <a:gridCol w="1506757">
                  <a:extLst>
                    <a:ext uri="{9D8B030D-6E8A-4147-A177-3AD203B41FA5}">
                      <a16:colId xmlns:a16="http://schemas.microsoft.com/office/drawing/2014/main" val="197213442"/>
                    </a:ext>
                  </a:extLst>
                </a:gridCol>
                <a:gridCol w="1506757">
                  <a:extLst>
                    <a:ext uri="{9D8B030D-6E8A-4147-A177-3AD203B41FA5}">
                      <a16:colId xmlns:a16="http://schemas.microsoft.com/office/drawing/2014/main" val="2020466033"/>
                    </a:ext>
                  </a:extLst>
                </a:gridCol>
              </a:tblGrid>
              <a:tr h="204256">
                <a:tc>
                  <a:txBody>
                    <a:bodyPr/>
                    <a:lstStyle/>
                    <a:p>
                      <a:pPr algn="l" fontAlgn="b"/>
                      <a:r>
                        <a:rPr lang="es-US" sz="1100" b="1" i="0" u="none" strike="noStrike">
                          <a:solidFill>
                            <a:srgbClr val="FFFFFF"/>
                          </a:solidFill>
                          <a:effectLst/>
                          <a:latin typeface="Segoe UI" panose="020B0502040204020203" pitchFamily="34" charset="0"/>
                        </a:rPr>
                        <a:t> </a:t>
                      </a:r>
                    </a:p>
                  </a:txBody>
                  <a:tcPr marL="9525" marR="9525" marT="9525" marB="0" anchor="b">
                    <a:lnL>
                      <a:noFill/>
                    </a:lnL>
                    <a:lnR>
                      <a:noFill/>
                    </a:lnR>
                    <a:lnT>
                      <a:noFill/>
                    </a:lnT>
                    <a:lnB>
                      <a:noFill/>
                    </a:lnB>
                    <a:solidFill>
                      <a:srgbClr val="000000"/>
                    </a:solidFill>
                  </a:tcPr>
                </a:tc>
                <a:tc>
                  <a:txBody>
                    <a:bodyPr/>
                    <a:lstStyle/>
                    <a:p>
                      <a:pPr algn="ctr" fontAlgn="ctr"/>
                      <a:r>
                        <a:rPr lang="es-US" sz="1100" b="1" i="0" u="none" strike="noStrike">
                          <a:solidFill>
                            <a:srgbClr val="FFFFFF"/>
                          </a:solidFill>
                          <a:effectLst/>
                          <a:latin typeface="Segoe UI" panose="020B0502040204020203" pitchFamily="34" charset="0"/>
                        </a:rPr>
                        <a:t>Plan DPPO básico</a:t>
                      </a:r>
                    </a:p>
                  </a:txBody>
                  <a:tcPr marL="9525" marR="9525" marT="9525" marB="0" anchor="ctr">
                    <a:lnL>
                      <a:noFill/>
                    </a:lnL>
                    <a:lnR>
                      <a:noFill/>
                    </a:lnR>
                    <a:lnT>
                      <a:noFill/>
                    </a:lnT>
                    <a:lnB>
                      <a:noFill/>
                    </a:lnB>
                    <a:solidFill>
                      <a:srgbClr val="000000"/>
                    </a:solidFill>
                  </a:tcPr>
                </a:tc>
                <a:tc>
                  <a:txBody>
                    <a:bodyPr/>
                    <a:lstStyle/>
                    <a:p>
                      <a:pPr algn="ctr" fontAlgn="ctr"/>
                      <a:r>
                        <a:rPr lang="es-US" sz="1100" b="1" i="0" u="none" strike="noStrike">
                          <a:solidFill>
                            <a:srgbClr val="FFFFFF"/>
                          </a:solidFill>
                          <a:effectLst/>
                          <a:latin typeface="Segoe UI" panose="020B0502040204020203" pitchFamily="34" charset="0"/>
                        </a:rPr>
                        <a:t>Plan DPPO con cobertura adicional</a:t>
                      </a:r>
                    </a:p>
                  </a:txBody>
                  <a:tcPr marL="9525" marR="9525" marT="9525" marB="0" anchor="ctr">
                    <a:lnL>
                      <a:noFill/>
                    </a:lnL>
                    <a:lnR>
                      <a:noFill/>
                    </a:lnR>
                    <a:lnT>
                      <a:noFill/>
                    </a:lnT>
                    <a:lnB>
                      <a:noFill/>
                    </a:lnB>
                    <a:solidFill>
                      <a:srgbClr val="000000"/>
                    </a:solidFill>
                  </a:tcPr>
                </a:tc>
                <a:extLst>
                  <a:ext uri="{0D108BD9-81ED-4DB2-BD59-A6C34878D82A}">
                    <a16:rowId xmlns:a16="http://schemas.microsoft.com/office/drawing/2014/main" val="3005889749"/>
                  </a:ext>
                </a:extLst>
              </a:tr>
              <a:tr h="251916">
                <a:tc>
                  <a:txBody>
                    <a:bodyPr/>
                    <a:lstStyle/>
                    <a:p>
                      <a:pPr algn="l" fontAlgn="b"/>
                      <a:r>
                        <a:rPr lang="es-US" sz="1100" b="1" i="0" u="none" strike="noStrike">
                          <a:solidFill>
                            <a:srgbClr val="FFFFFF"/>
                          </a:solidFill>
                          <a:effectLst/>
                          <a:latin typeface="Segoe UI" panose="020B0502040204020203" pitchFamily="34" charset="0"/>
                        </a:rPr>
                        <a:t> </a:t>
                      </a:r>
                    </a:p>
                  </a:txBody>
                  <a:tcPr marL="9525" marR="9525" marT="9525" marB="0" anchor="b">
                    <a:lnL>
                      <a:noFill/>
                    </a:lnL>
                    <a:lnR>
                      <a:noFill/>
                    </a:lnR>
                    <a:lnT>
                      <a:noFill/>
                    </a:lnT>
                    <a:lnB>
                      <a:noFill/>
                    </a:lnB>
                    <a:solidFill>
                      <a:srgbClr val="000000"/>
                    </a:solidFill>
                  </a:tcPr>
                </a:tc>
                <a:tc>
                  <a:txBody>
                    <a:bodyPr/>
                    <a:lstStyle/>
                    <a:p>
                      <a:pPr algn="ctr" fontAlgn="ctr"/>
                      <a:r>
                        <a:rPr lang="es-US" sz="1100" b="1" i="0" u="none" strike="noStrike" spc="-30" baseline="0">
                          <a:solidFill>
                            <a:srgbClr val="FFFFFF"/>
                          </a:solidFill>
                          <a:effectLst/>
                          <a:latin typeface="Segoe UI" panose="020B0502040204020203" pitchFamily="34" charset="0"/>
                        </a:rPr>
                        <a:t>Dentro/fuera de la red</a:t>
                      </a:r>
                    </a:p>
                  </a:txBody>
                  <a:tcPr marL="9525" marR="9525" marT="9525" marB="0" anchor="ctr">
                    <a:lnL>
                      <a:noFill/>
                    </a:lnL>
                    <a:lnR>
                      <a:noFill/>
                    </a:lnR>
                    <a:lnT>
                      <a:noFill/>
                    </a:lnT>
                    <a:lnB>
                      <a:noFill/>
                    </a:lnB>
                    <a:solidFill>
                      <a:srgbClr val="000000"/>
                    </a:solidFill>
                  </a:tcPr>
                </a:tc>
                <a:tc>
                  <a:txBody>
                    <a:bodyPr/>
                    <a:lstStyle/>
                    <a:p>
                      <a:pPr algn="ctr" fontAlgn="ctr"/>
                      <a:r>
                        <a:rPr lang="es-US" sz="1100" b="1" i="0" u="none" strike="noStrike" spc="-30" baseline="0" dirty="0">
                          <a:solidFill>
                            <a:srgbClr val="FFFFFF"/>
                          </a:solidFill>
                          <a:effectLst/>
                          <a:latin typeface="Segoe UI" panose="020B0502040204020203" pitchFamily="34" charset="0"/>
                        </a:rPr>
                        <a:t>Dentro/fuera de la red</a:t>
                      </a:r>
                    </a:p>
                  </a:txBody>
                  <a:tcPr marL="9525" marR="9525" marT="9525" marB="0" anchor="ctr">
                    <a:lnL>
                      <a:noFill/>
                    </a:lnL>
                    <a:lnR>
                      <a:noFill/>
                    </a:lnR>
                    <a:lnT>
                      <a:noFill/>
                    </a:lnT>
                    <a:lnB>
                      <a:noFill/>
                    </a:lnB>
                    <a:solidFill>
                      <a:srgbClr val="000000"/>
                    </a:solidFill>
                  </a:tcPr>
                </a:tc>
                <a:extLst>
                  <a:ext uri="{0D108BD9-81ED-4DB2-BD59-A6C34878D82A}">
                    <a16:rowId xmlns:a16="http://schemas.microsoft.com/office/drawing/2014/main" val="3428341262"/>
                  </a:ext>
                </a:extLst>
              </a:tr>
              <a:tr h="251916">
                <a:tc gridSpan="3">
                  <a:txBody>
                    <a:bodyPr/>
                    <a:lstStyle/>
                    <a:p>
                      <a:pPr algn="l" fontAlgn="b"/>
                      <a:r>
                        <a:rPr lang="es-US" sz="1100" b="1" i="0" u="none" strike="noStrike">
                          <a:solidFill>
                            <a:srgbClr val="000000"/>
                          </a:solidFill>
                          <a:effectLst/>
                          <a:latin typeface="Segoe UI" panose="020B0502040204020203" pitchFamily="34" charset="0"/>
                        </a:rPr>
                        <a:t>Deducible por año natural</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7132288"/>
                  </a:ext>
                </a:extLst>
              </a:tr>
              <a:tr h="251916">
                <a:tc>
                  <a:txBody>
                    <a:bodyPr/>
                    <a:lstStyle/>
                    <a:p>
                      <a:pPr algn="l" fontAlgn="b"/>
                      <a:r>
                        <a:rPr lang="es-US" sz="1100" b="0" i="0" u="none" strike="noStrike">
                          <a:solidFill>
                            <a:srgbClr val="000000"/>
                          </a:solidFill>
                          <a:effectLst/>
                          <a:latin typeface="Segoe UI" panose="020B0502040204020203" pitchFamily="34" charset="0"/>
                        </a:rPr>
                        <a:t>Individual</a:t>
                      </a:r>
                    </a:p>
                  </a:txBody>
                  <a:tcPr marL="857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$50 </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$50 </a:t>
                      </a:r>
                    </a:p>
                  </a:txBody>
                  <a:tcPr marL="9525" marR="9525" marT="9525" marB="0" anchor="b">
                    <a:lnL>
                      <a:noFill/>
                    </a:lnL>
                    <a:lnR>
                      <a:noFill/>
                    </a:lnR>
                    <a:lnT>
                      <a:noFill/>
                    </a:lnT>
                    <a:lnB>
                      <a:noFill/>
                    </a:lnB>
                  </a:tcPr>
                </a:tc>
                <a:extLst>
                  <a:ext uri="{0D108BD9-81ED-4DB2-BD59-A6C34878D82A}">
                    <a16:rowId xmlns:a16="http://schemas.microsoft.com/office/drawing/2014/main" val="2958410184"/>
                  </a:ext>
                </a:extLst>
              </a:tr>
              <a:tr h="251916">
                <a:tc>
                  <a:txBody>
                    <a:bodyPr/>
                    <a:lstStyle/>
                    <a:p>
                      <a:pPr algn="l" fontAlgn="b"/>
                      <a:r>
                        <a:rPr lang="es-US" sz="1100" b="0" i="0" u="none" strike="noStrike">
                          <a:solidFill>
                            <a:srgbClr val="000000"/>
                          </a:solidFill>
                          <a:effectLst/>
                          <a:latin typeface="Segoe UI" panose="020B0502040204020203" pitchFamily="34" charset="0"/>
                        </a:rPr>
                        <a:t>Familia</a:t>
                      </a:r>
                    </a:p>
                  </a:txBody>
                  <a:tcPr marL="857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$150 </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$150 </a:t>
                      </a:r>
                    </a:p>
                  </a:txBody>
                  <a:tcPr marL="9525" marR="9525" marT="9525" marB="0" anchor="b">
                    <a:lnL>
                      <a:noFill/>
                    </a:lnL>
                    <a:lnR>
                      <a:noFill/>
                    </a:lnR>
                    <a:lnT>
                      <a:noFill/>
                    </a:lnT>
                    <a:lnB>
                      <a:noFill/>
                    </a:lnB>
                  </a:tcPr>
                </a:tc>
                <a:extLst>
                  <a:ext uri="{0D108BD9-81ED-4DB2-BD59-A6C34878D82A}">
                    <a16:rowId xmlns:a16="http://schemas.microsoft.com/office/drawing/2014/main" val="3384657030"/>
                  </a:ext>
                </a:extLst>
              </a:tr>
              <a:tr h="251916">
                <a:tc gridSpan="3">
                  <a:txBody>
                    <a:bodyPr/>
                    <a:lstStyle/>
                    <a:p>
                      <a:pPr algn="l" fontAlgn="b"/>
                      <a:r>
                        <a:rPr lang="es-US" sz="1100" b="1" i="0" u="none" strike="noStrike">
                          <a:solidFill>
                            <a:srgbClr val="000000"/>
                          </a:solidFill>
                          <a:effectLst/>
                          <a:latin typeface="Segoe UI" panose="020B0502040204020203" pitchFamily="34" charset="0"/>
                        </a:rPr>
                        <a:t>Máximo por año natural</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4654293"/>
                  </a:ext>
                </a:extLst>
              </a:tr>
              <a:tr h="251916">
                <a:tc>
                  <a:txBody>
                    <a:bodyPr/>
                    <a:lstStyle/>
                    <a:p>
                      <a:pPr algn="l"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$1,000 </a:t>
                      </a:r>
                    </a:p>
                  </a:txBody>
                  <a:tcPr marL="9525" marR="9525" marT="9525" marB="0" anchor="b">
                    <a:lnL>
                      <a:noFill/>
                    </a:lnL>
                    <a:lnR>
                      <a:noFill/>
                    </a:lnR>
                    <a:lnT>
                      <a:noFill/>
                    </a:lnT>
                    <a:lnB>
                      <a:noFill/>
                    </a:lnB>
                  </a:tcPr>
                </a:tc>
                <a:tc>
                  <a:txBody>
                    <a:bodyPr/>
                    <a:lstStyle/>
                    <a:p>
                      <a:pPr algn="ctr" fontAlgn="b"/>
                      <a:r>
                        <a:rPr lang="es-US" sz="1100" b="0" i="0" u="none" strike="noStrike">
                          <a:solidFill>
                            <a:srgbClr val="000000"/>
                          </a:solidFill>
                          <a:effectLst/>
                          <a:latin typeface="Segoe UI" panose="020B0502040204020203" pitchFamily="34" charset="0"/>
                        </a:rPr>
                        <a:t>$2,500 </a:t>
                      </a:r>
                    </a:p>
                  </a:txBody>
                  <a:tcPr marL="9525" marR="9525" marT="9525" marB="0" anchor="b">
                    <a:lnL>
                      <a:noFill/>
                    </a:lnL>
                    <a:lnR>
                      <a:noFill/>
                    </a:lnR>
                    <a:lnT>
                      <a:noFill/>
                    </a:lnT>
                    <a:lnB>
                      <a:noFill/>
                    </a:lnB>
                  </a:tcPr>
                </a:tc>
                <a:extLst>
                  <a:ext uri="{0D108BD9-81ED-4DB2-BD59-A6C34878D82A}">
                    <a16:rowId xmlns:a16="http://schemas.microsoft.com/office/drawing/2014/main" val="920378703"/>
                  </a:ext>
                </a:extLst>
              </a:tr>
              <a:tr h="251916">
                <a:tc gridSpan="3">
                  <a:txBody>
                    <a:bodyPr/>
                    <a:lstStyle/>
                    <a:p>
                      <a:pPr algn="l" fontAlgn="b"/>
                      <a:r>
                        <a:rPr lang="es-US" sz="1100" b="1" i="0" u="none" strike="noStrike">
                          <a:solidFill>
                            <a:srgbClr val="000000"/>
                          </a:solidFill>
                          <a:effectLst/>
                          <a:latin typeface="Segoe UI" panose="020B0502040204020203" pitchFamily="34" charset="0"/>
                        </a:rPr>
                        <a:t>Coaseguro</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2217138"/>
                  </a:ext>
                </a:extLst>
              </a:tr>
              <a:tr h="251916">
                <a:tc>
                  <a:txBody>
                    <a:bodyPr/>
                    <a:lstStyle/>
                    <a:p>
                      <a:pPr algn="l" fontAlgn="b"/>
                      <a:r>
                        <a:rPr lang="es-US" sz="1100" b="0" i="0" u="none" strike="noStrike">
                          <a:solidFill>
                            <a:srgbClr val="000000"/>
                          </a:solidFill>
                          <a:effectLst/>
                          <a:latin typeface="Segoe UI" panose="020B0502040204020203" pitchFamily="34" charset="0"/>
                        </a:rPr>
                        <a:t>Servicios preventivos</a:t>
                      </a:r>
                    </a:p>
                  </a:txBody>
                  <a:tcPr marL="857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Cobertura al 100%</a:t>
                      </a:r>
                    </a:p>
                  </a:txBody>
                  <a:tcPr marL="95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Cobertura al 100%</a:t>
                      </a:r>
                    </a:p>
                  </a:txBody>
                  <a:tcPr marL="9525" marR="9525" marT="9525" marB="0" anchor="ctr">
                    <a:lnL>
                      <a:noFill/>
                    </a:lnL>
                    <a:lnR>
                      <a:noFill/>
                    </a:lnR>
                    <a:lnT>
                      <a:noFill/>
                    </a:lnT>
                    <a:lnB>
                      <a:noFill/>
                    </a:lnB>
                  </a:tcPr>
                </a:tc>
                <a:extLst>
                  <a:ext uri="{0D108BD9-81ED-4DB2-BD59-A6C34878D82A}">
                    <a16:rowId xmlns:a16="http://schemas.microsoft.com/office/drawing/2014/main" val="4179810672"/>
                  </a:ext>
                </a:extLst>
              </a:tr>
              <a:tr h="408513">
                <a:tc>
                  <a:txBody>
                    <a:bodyPr/>
                    <a:lstStyle/>
                    <a:p>
                      <a:pPr algn="l" fontAlgn="b"/>
                      <a:r>
                        <a:rPr lang="es-US" sz="1100" b="0" i="0" u="none" strike="noStrike">
                          <a:solidFill>
                            <a:srgbClr val="000000"/>
                          </a:solidFill>
                          <a:effectLst/>
                          <a:latin typeface="Segoe UI" panose="020B0502040204020203" pitchFamily="34" charset="0"/>
                        </a:rPr>
                        <a:t>Servicios básicos</a:t>
                      </a:r>
                    </a:p>
                  </a:txBody>
                  <a:tcPr marL="857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20% después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deducible</a:t>
                      </a:r>
                    </a:p>
                  </a:txBody>
                  <a:tcPr marL="95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10% después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deducible</a:t>
                      </a:r>
                    </a:p>
                  </a:txBody>
                  <a:tcPr marL="9525" marR="9525" marT="9525" marB="0" anchor="ctr">
                    <a:lnL>
                      <a:noFill/>
                    </a:lnL>
                    <a:lnR>
                      <a:noFill/>
                    </a:lnR>
                    <a:lnT>
                      <a:noFill/>
                    </a:lnT>
                    <a:lnB>
                      <a:noFill/>
                    </a:lnB>
                  </a:tcPr>
                </a:tc>
                <a:extLst>
                  <a:ext uri="{0D108BD9-81ED-4DB2-BD59-A6C34878D82A}">
                    <a16:rowId xmlns:a16="http://schemas.microsoft.com/office/drawing/2014/main" val="537880691"/>
                  </a:ext>
                </a:extLst>
              </a:tr>
              <a:tr h="408513">
                <a:tc>
                  <a:txBody>
                    <a:bodyPr/>
                    <a:lstStyle/>
                    <a:p>
                      <a:pPr algn="l" fontAlgn="b"/>
                      <a:r>
                        <a:rPr lang="es-US" sz="1100" b="0" i="0" u="none" strike="noStrike">
                          <a:solidFill>
                            <a:srgbClr val="000000"/>
                          </a:solidFill>
                          <a:effectLst/>
                          <a:latin typeface="Segoe UI" panose="020B0502040204020203" pitchFamily="34" charset="0"/>
                        </a:rPr>
                        <a:t>Servicios especializados</a:t>
                      </a:r>
                    </a:p>
                  </a:txBody>
                  <a:tcPr marL="857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50% después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deducible </a:t>
                      </a:r>
                    </a:p>
                  </a:txBody>
                  <a:tcPr marL="95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40% después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deducible</a:t>
                      </a:r>
                    </a:p>
                  </a:txBody>
                  <a:tcPr marL="9525" marR="9525" marT="9525" marB="0" anchor="ctr">
                    <a:lnL>
                      <a:noFill/>
                    </a:lnL>
                    <a:lnR>
                      <a:noFill/>
                    </a:lnR>
                    <a:lnT>
                      <a:noFill/>
                    </a:lnT>
                    <a:lnB>
                      <a:noFill/>
                    </a:lnB>
                  </a:tcPr>
                </a:tc>
                <a:extLst>
                  <a:ext uri="{0D108BD9-81ED-4DB2-BD59-A6C34878D82A}">
                    <a16:rowId xmlns:a16="http://schemas.microsoft.com/office/drawing/2014/main" val="2986268180"/>
                  </a:ext>
                </a:extLst>
              </a:tr>
              <a:tr h="204256">
                <a:tc gridSpan="3">
                  <a:txBody>
                    <a:bodyPr/>
                    <a:lstStyle/>
                    <a:p>
                      <a:pPr algn="l" fontAlgn="b"/>
                      <a:r>
                        <a:rPr lang="es-US" sz="1100" b="1" i="0" u="none" strike="noStrike">
                          <a:solidFill>
                            <a:srgbClr val="000000"/>
                          </a:solidFill>
                          <a:effectLst/>
                          <a:latin typeface="Segoe UI" panose="020B0502040204020203" pitchFamily="34" charset="0"/>
                        </a:rPr>
                        <a:t>Ortodoncia</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871377"/>
                  </a:ext>
                </a:extLst>
              </a:tr>
              <a:tr h="485352">
                <a:tc>
                  <a:txBody>
                    <a:bodyPr/>
                    <a:lstStyle/>
                    <a:p>
                      <a:pPr algn="l" fontAlgn="ctr"/>
                      <a:r>
                        <a:rPr lang="es-US" sz="1100" b="0" i="0" u="none" strike="noStrike">
                          <a:solidFill>
                            <a:srgbClr val="000000"/>
                          </a:solidFill>
                          <a:effectLst/>
                          <a:latin typeface="Segoe UI" panose="020B0502040204020203" pitchFamily="34" charset="0"/>
                        </a:rPr>
                        <a:t>Reembolsos fuera de la red</a:t>
                      </a:r>
                    </a:p>
                  </a:txBody>
                  <a:tcPr marL="85725" marR="9525" marT="9525"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Percentil 90 del UCR</a:t>
                      </a:r>
                    </a:p>
                  </a:txBody>
                  <a:tcPr marL="9525" marR="9525" marT="9525"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Percentil 90 del UCR</a:t>
                      </a:r>
                    </a:p>
                  </a:txBody>
                  <a:tcPr marL="9525" marR="9525" marT="9525" marB="0" anchor="ctr">
                    <a:lnL>
                      <a:noFill/>
                    </a:lnL>
                    <a:lnR>
                      <a:noFill/>
                    </a:lnR>
                    <a:lnT>
                      <a:noFill/>
                    </a:lnT>
                    <a:lnB>
                      <a:noFill/>
                    </a:lnB>
                  </a:tcPr>
                </a:tc>
                <a:extLst>
                  <a:ext uri="{0D108BD9-81ED-4DB2-BD59-A6C34878D82A}">
                    <a16:rowId xmlns:a16="http://schemas.microsoft.com/office/drawing/2014/main" val="549012547"/>
                  </a:ext>
                </a:extLst>
              </a:tr>
              <a:tr h="408513">
                <a:tc>
                  <a:txBody>
                    <a:bodyPr/>
                    <a:lstStyle/>
                    <a:p>
                      <a:pPr algn="l" fontAlgn="ctr"/>
                      <a:r>
                        <a:rPr lang="es-US" sz="1100" b="0" i="0" u="none" strike="noStrike">
                          <a:solidFill>
                            <a:srgbClr val="000000"/>
                          </a:solidFill>
                          <a:effectLst/>
                          <a:latin typeface="Segoe UI" panose="020B0502040204020203" pitchFamily="34" charset="0"/>
                        </a:rPr>
                        <a:t>Coaseguro</a:t>
                      </a:r>
                    </a:p>
                  </a:txBody>
                  <a:tcPr marL="857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50% después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deducible </a:t>
                      </a:r>
                    </a:p>
                  </a:txBody>
                  <a:tcPr marL="9525" marR="9525" marT="9525" marB="0" anchor="ctr">
                    <a:lnL>
                      <a:noFill/>
                    </a:lnL>
                    <a:lnR>
                      <a:noFill/>
                    </a:lnR>
                    <a:lnT>
                      <a:noFill/>
                    </a:lnT>
                    <a:lnB>
                      <a:noFill/>
                    </a:lnB>
                  </a:tcPr>
                </a:tc>
                <a:tc>
                  <a:txBody>
                    <a:bodyPr/>
                    <a:lstStyle/>
                    <a:p>
                      <a:pPr algn="ctr" fontAlgn="b"/>
                      <a:r>
                        <a:rPr lang="es-US" sz="1100" b="0" i="0" u="none" strike="noStrike" dirty="0">
                          <a:solidFill>
                            <a:srgbClr val="000000"/>
                          </a:solidFill>
                          <a:effectLst/>
                          <a:latin typeface="Segoe UI" panose="020B0502040204020203" pitchFamily="34" charset="0"/>
                        </a:rPr>
                        <a:t>50% después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del deducible </a:t>
                      </a:r>
                    </a:p>
                  </a:txBody>
                  <a:tcPr marL="9525" marR="9525" marT="9525" marB="0" anchor="ctr">
                    <a:lnL>
                      <a:noFill/>
                    </a:lnL>
                    <a:lnR>
                      <a:noFill/>
                    </a:lnR>
                    <a:lnT>
                      <a:noFill/>
                    </a:lnT>
                    <a:lnB>
                      <a:noFill/>
                    </a:lnB>
                  </a:tcPr>
                </a:tc>
                <a:extLst>
                  <a:ext uri="{0D108BD9-81ED-4DB2-BD59-A6C34878D82A}">
                    <a16:rowId xmlns:a16="http://schemas.microsoft.com/office/drawing/2014/main" val="719951292"/>
                  </a:ext>
                </a:extLst>
              </a:tr>
              <a:tr h="408513">
                <a:tc>
                  <a:txBody>
                    <a:bodyPr/>
                    <a:lstStyle/>
                    <a:p>
                      <a:pPr algn="l" fontAlgn="ctr"/>
                      <a:r>
                        <a:rPr lang="es-US" sz="1100" b="0" i="0" u="none" strike="noStrike">
                          <a:solidFill>
                            <a:srgbClr val="000000"/>
                          </a:solidFill>
                          <a:effectLst/>
                          <a:latin typeface="Segoe UI" panose="020B0502040204020203" pitchFamily="34" charset="0"/>
                        </a:rPr>
                        <a:t>Máximo vitalicio</a:t>
                      </a:r>
                    </a:p>
                  </a:txBody>
                  <a:tcPr marL="85725" marR="9525" marT="9525"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$1,000 </a:t>
                      </a:r>
                    </a:p>
                  </a:txBody>
                  <a:tcPr marL="9525" marR="9525" marT="9525"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$2,500 </a:t>
                      </a:r>
                    </a:p>
                  </a:txBody>
                  <a:tcPr marL="9525" marR="9525" marT="9525" marB="0" anchor="ctr">
                    <a:lnL>
                      <a:noFill/>
                    </a:lnL>
                    <a:lnR>
                      <a:noFill/>
                    </a:lnR>
                    <a:lnT>
                      <a:noFill/>
                    </a:lnT>
                    <a:lnB>
                      <a:noFill/>
                    </a:lnB>
                  </a:tcPr>
                </a:tc>
                <a:extLst>
                  <a:ext uri="{0D108BD9-81ED-4DB2-BD59-A6C34878D82A}">
                    <a16:rowId xmlns:a16="http://schemas.microsoft.com/office/drawing/2014/main" val="3694128718"/>
                  </a:ext>
                </a:extLst>
              </a:tr>
              <a:tr h="408513">
                <a:tc>
                  <a:txBody>
                    <a:bodyPr/>
                    <a:lstStyle/>
                    <a:p>
                      <a:pPr algn="l" fontAlgn="ctr"/>
                      <a:r>
                        <a:rPr lang="es-US" sz="1100" b="0" i="0" u="none" strike="noStrike" dirty="0">
                          <a:solidFill>
                            <a:srgbClr val="000000"/>
                          </a:solidFill>
                          <a:effectLst/>
                          <a:latin typeface="Segoe UI" panose="020B0502040204020203" pitchFamily="34" charset="0"/>
                        </a:rPr>
                        <a:t>Beneficio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aplicable para</a:t>
                      </a:r>
                    </a:p>
                  </a:txBody>
                  <a:tcPr marL="85725" marR="9525" marT="9525"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Hijos</a:t>
                      </a:r>
                    </a:p>
                  </a:txBody>
                  <a:tcPr marL="9525" marR="9525" marT="9525"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Hijos</a:t>
                      </a:r>
                    </a:p>
                  </a:txBody>
                  <a:tcPr marL="9525" marR="9525" marT="9525" marB="0" anchor="ctr">
                    <a:lnL>
                      <a:noFill/>
                    </a:lnL>
                    <a:lnR>
                      <a:noFill/>
                    </a:lnR>
                    <a:lnT>
                      <a:noFill/>
                    </a:lnT>
                    <a:lnB>
                      <a:noFill/>
                    </a:lnB>
                  </a:tcPr>
                </a:tc>
                <a:extLst>
                  <a:ext uri="{0D108BD9-81ED-4DB2-BD59-A6C34878D82A}">
                    <a16:rowId xmlns:a16="http://schemas.microsoft.com/office/drawing/2014/main" val="3480188732"/>
                  </a:ext>
                </a:extLst>
              </a:tr>
            </a:tbl>
          </a:graphicData>
        </a:graphic>
      </p:graphicFrame>
      <p:sp>
        <p:nvSpPr>
          <p:cNvPr id="2" name="TextBox 1">
            <a:extLst>
              <a:ext uri="{FF2B5EF4-FFF2-40B4-BE49-F238E27FC236}">
                <a16:creationId xmlns:a16="http://schemas.microsoft.com/office/drawing/2014/main" id="{9252CAED-37F5-1CB0-6AA9-2999BBF92441}"/>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5" name="TextBox 4">
            <a:extLst>
              <a:ext uri="{FF2B5EF4-FFF2-40B4-BE49-F238E27FC236}">
                <a16:creationId xmlns:a16="http://schemas.microsoft.com/office/drawing/2014/main" id="{D38BF63E-DCDB-8394-E21A-2A2C5804A917}"/>
              </a:ext>
            </a:extLst>
          </p:cNvPr>
          <p:cNvSpPr txBox="1"/>
          <p:nvPr/>
        </p:nvSpPr>
        <p:spPr>
          <a:xfrm>
            <a:off x="6341571" y="79467"/>
            <a:ext cx="1201420" cy="369332"/>
          </a:xfrm>
          <a:prstGeom prst="rect">
            <a:avLst/>
          </a:prstGeom>
          <a:noFill/>
        </p:spPr>
        <p:txBody>
          <a:bodyPr wrap="square" rtlCol="0">
            <a:spAutoFit/>
          </a:bodyPr>
          <a:lstStyle/>
          <a:p>
            <a:pPr algn="ctr"/>
            <a:r>
              <a:rPr lang="es-US" b="0" dirty="0">
                <a:solidFill>
                  <a:schemeClr val="bg1"/>
                </a:solidFill>
              </a:rPr>
              <a:t>Beneficios</a:t>
            </a:r>
          </a:p>
        </p:txBody>
      </p:sp>
    </p:spTree>
    <p:extLst>
      <p:ext uri="{BB962C8B-B14F-4D97-AF65-F5344CB8AC3E}">
        <p14:creationId xmlns:p14="http://schemas.microsoft.com/office/powerpoint/2010/main" val="95055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A7B6-0805-4011-BA6E-70B17A295416}"/>
              </a:ext>
            </a:extLst>
          </p:cNvPr>
          <p:cNvSpPr>
            <a:spLocks noGrp="1"/>
          </p:cNvSpPr>
          <p:nvPr>
            <p:ph type="title"/>
          </p:nvPr>
        </p:nvSpPr>
        <p:spPr/>
        <p:txBody>
          <a:bodyPr/>
          <a:lstStyle/>
          <a:p>
            <a:r>
              <a:rPr lang="es-US"/>
              <a:t>Beneficios de la vista</a:t>
            </a:r>
          </a:p>
        </p:txBody>
      </p:sp>
      <p:pic>
        <p:nvPicPr>
          <p:cNvPr id="8" name="Picture Placeholder 7">
            <a:extLst>
              <a:ext uri="{FF2B5EF4-FFF2-40B4-BE49-F238E27FC236}">
                <a16:creationId xmlns:a16="http://schemas.microsoft.com/office/drawing/2014/main" id="{117DDB4D-333A-D351-1C94-BD0ACDD1FD6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266738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EF7DD8-C6CC-484E-B7DD-80C37A0D8B6B}"/>
              </a:ext>
            </a:extLst>
          </p:cNvPr>
          <p:cNvSpPr>
            <a:spLocks noGrp="1"/>
          </p:cNvSpPr>
          <p:nvPr>
            <p:ph type="title"/>
          </p:nvPr>
        </p:nvSpPr>
        <p:spPr>
          <a:xfrm>
            <a:off x="493776" y="448056"/>
            <a:ext cx="7886700" cy="1060704"/>
          </a:xfrm>
        </p:spPr>
        <p:txBody>
          <a:bodyPr/>
          <a:lstStyle/>
          <a:p>
            <a:r>
              <a:rPr lang="es-US">
                <a:solidFill>
                  <a:srgbClr val="415364"/>
                </a:solidFill>
              </a:rPr>
              <a:t>Plan de la vista</a:t>
            </a:r>
          </a:p>
        </p:txBody>
      </p:sp>
      <p:pic>
        <p:nvPicPr>
          <p:cNvPr id="8" name="Graphic 7" descr="Doctor">
            <a:extLst>
              <a:ext uri="{FF2B5EF4-FFF2-40B4-BE49-F238E27FC236}">
                <a16:creationId xmlns:a16="http://schemas.microsoft.com/office/drawing/2014/main" id="{5A0CD1B6-B652-4827-88D8-871431DC53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4328" y="3406650"/>
            <a:ext cx="914400" cy="914400"/>
          </a:xfrm>
          <a:prstGeom prst="rect">
            <a:avLst/>
          </a:prstGeom>
        </p:spPr>
      </p:pic>
      <p:sp>
        <p:nvSpPr>
          <p:cNvPr id="10" name="TextBox 9">
            <a:extLst>
              <a:ext uri="{FF2B5EF4-FFF2-40B4-BE49-F238E27FC236}">
                <a16:creationId xmlns:a16="http://schemas.microsoft.com/office/drawing/2014/main" id="{A782FB59-3F36-492C-8016-9DC97310D723}"/>
              </a:ext>
            </a:extLst>
          </p:cNvPr>
          <p:cNvSpPr txBox="1"/>
          <p:nvPr/>
        </p:nvSpPr>
        <p:spPr>
          <a:xfrm>
            <a:off x="6910837" y="3406650"/>
            <a:ext cx="2077045" cy="1169551"/>
          </a:xfrm>
          <a:prstGeom prst="rect">
            <a:avLst/>
          </a:prstGeom>
          <a:noFill/>
        </p:spPr>
        <p:txBody>
          <a:bodyPr wrap="square" rtlCol="0">
            <a:spAutoFit/>
          </a:bodyPr>
          <a:lstStyle/>
          <a:p>
            <a:pPr algn="l"/>
            <a:r>
              <a:rPr lang="es-US" sz="1400" dirty="0">
                <a:latin typeface="Segoe UI" panose="020B0502040204020203" pitchFamily="34" charset="0"/>
                <a:cs typeface="Segoe UI" panose="020B0502040204020203" pitchFamily="34" charset="0"/>
              </a:rPr>
              <a:t>Encuentre a un proveedor visitando </a:t>
            </a:r>
            <a:r>
              <a:rPr lang="es-US" sz="1400" u="sng" dirty="0">
                <a:solidFill>
                  <a:srgbClr val="00B0F0"/>
                </a:solidFill>
                <a:latin typeface="Segoe UI" panose="020B0502040204020203" pitchFamily="34" charset="0"/>
                <a:cs typeface="Segoe UI" panose="020B0502040204020203" pitchFamily="34" charset="0"/>
              </a:rPr>
              <a:t>www.myuhcvision.com</a:t>
            </a:r>
            <a:r>
              <a:rPr lang="es-US" sz="1400" dirty="0">
                <a:latin typeface="Segoe UI" panose="020B0502040204020203" pitchFamily="34" charset="0"/>
                <a:cs typeface="Segoe UI" panose="020B0502040204020203" pitchFamily="34" charset="0"/>
              </a:rPr>
              <a:t> o llame al </a:t>
            </a:r>
            <a:r>
              <a:rPr lang="es-US" sz="1400" dirty="0">
                <a:solidFill>
                  <a:srgbClr val="FF6B00"/>
                </a:solidFill>
                <a:latin typeface="Segoe UI" panose="020B0502040204020203" pitchFamily="34" charset="0"/>
                <a:cs typeface="Segoe UI" panose="020B0502040204020203" pitchFamily="34" charset="0"/>
              </a:rPr>
              <a:t>800.638.3120</a:t>
            </a:r>
            <a:r>
              <a:rPr lang="es-US" sz="1400" dirty="0">
                <a:latin typeface="Segoe UI" panose="020B0502040204020203" pitchFamily="34" charset="0"/>
                <a:cs typeface="Segoe UI" panose="020B0502040204020203" pitchFamily="34" charset="0"/>
              </a:rPr>
              <a:t>.</a:t>
            </a:r>
          </a:p>
          <a:p>
            <a:endParaRPr lang="en-US" sz="140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6F9068E9-613D-4DAB-A41E-2594E3B8774B}"/>
              </a:ext>
            </a:extLst>
          </p:cNvPr>
          <p:cNvSpPr/>
          <p:nvPr/>
        </p:nvSpPr>
        <p:spPr>
          <a:xfrm>
            <a:off x="5914329" y="3288910"/>
            <a:ext cx="2962042" cy="1149880"/>
          </a:xfrm>
          <a:prstGeom prst="rect">
            <a:avLst/>
          </a:prstGeom>
          <a:no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73FD86A5-8DDA-4899-8E23-3D1E8C69EC40}"/>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33</a:t>
            </a:fld>
            <a:endParaRPr lang="en-US"/>
          </a:p>
        </p:txBody>
      </p:sp>
      <p:graphicFrame>
        <p:nvGraphicFramePr>
          <p:cNvPr id="2" name="Table 1">
            <a:extLst>
              <a:ext uri="{FF2B5EF4-FFF2-40B4-BE49-F238E27FC236}">
                <a16:creationId xmlns:a16="http://schemas.microsoft.com/office/drawing/2014/main" id="{6D908632-5A38-DA86-2DF2-5665D2635F49}"/>
              </a:ext>
            </a:extLst>
          </p:cNvPr>
          <p:cNvGraphicFramePr>
            <a:graphicFrameLocks noGrp="1"/>
          </p:cNvGraphicFramePr>
          <p:nvPr>
            <p:extLst>
              <p:ext uri="{D42A27DB-BD31-4B8C-83A1-F6EECF244321}">
                <p14:modId xmlns:p14="http://schemas.microsoft.com/office/powerpoint/2010/main" val="2557729262"/>
              </p:ext>
            </p:extLst>
          </p:nvPr>
        </p:nvGraphicFramePr>
        <p:xfrm>
          <a:off x="347775" y="1508760"/>
          <a:ext cx="5250138" cy="5057406"/>
        </p:xfrm>
        <a:graphic>
          <a:graphicData uri="http://schemas.openxmlformats.org/drawingml/2006/table">
            <a:tbl>
              <a:tblPr/>
              <a:tblGrid>
                <a:gridCol w="1750046">
                  <a:extLst>
                    <a:ext uri="{9D8B030D-6E8A-4147-A177-3AD203B41FA5}">
                      <a16:colId xmlns:a16="http://schemas.microsoft.com/office/drawing/2014/main" val="1976063936"/>
                    </a:ext>
                  </a:extLst>
                </a:gridCol>
                <a:gridCol w="1750046">
                  <a:extLst>
                    <a:ext uri="{9D8B030D-6E8A-4147-A177-3AD203B41FA5}">
                      <a16:colId xmlns:a16="http://schemas.microsoft.com/office/drawing/2014/main" val="3531173855"/>
                    </a:ext>
                  </a:extLst>
                </a:gridCol>
                <a:gridCol w="1750046">
                  <a:extLst>
                    <a:ext uri="{9D8B030D-6E8A-4147-A177-3AD203B41FA5}">
                      <a16:colId xmlns:a16="http://schemas.microsoft.com/office/drawing/2014/main" val="1544276736"/>
                    </a:ext>
                  </a:extLst>
                </a:gridCol>
              </a:tblGrid>
              <a:tr h="189848">
                <a:tc>
                  <a:txBody>
                    <a:bodyPr/>
                    <a:lstStyle/>
                    <a:p>
                      <a:pPr algn="l" fontAlgn="b"/>
                      <a:r>
                        <a:rPr lang="es-US" sz="1100" b="1" i="0" u="none" strike="noStrike">
                          <a:solidFill>
                            <a:srgbClr val="FFFFFF"/>
                          </a:solidFill>
                          <a:effectLst/>
                          <a:latin typeface="Segoe UI" panose="020B0502040204020203" pitchFamily="34" charset="0"/>
                        </a:rPr>
                        <a:t> </a:t>
                      </a:r>
                    </a:p>
                  </a:txBody>
                  <a:tcPr marL="9418" marR="9418" marT="9418" marB="0" anchor="b">
                    <a:lnL>
                      <a:noFill/>
                    </a:lnL>
                    <a:lnR>
                      <a:noFill/>
                    </a:lnR>
                    <a:lnT>
                      <a:noFill/>
                    </a:lnT>
                    <a:lnB>
                      <a:noFill/>
                    </a:lnB>
                    <a:solidFill>
                      <a:srgbClr val="000000"/>
                    </a:solidFill>
                  </a:tcPr>
                </a:tc>
                <a:tc>
                  <a:txBody>
                    <a:bodyPr/>
                    <a:lstStyle/>
                    <a:p>
                      <a:pPr algn="ctr" fontAlgn="ctr"/>
                      <a:r>
                        <a:rPr lang="es-US" sz="1100" b="1" i="0" u="none" strike="noStrike">
                          <a:solidFill>
                            <a:srgbClr val="FFFFFF"/>
                          </a:solidFill>
                          <a:effectLst/>
                          <a:latin typeface="Segoe UI" panose="020B0502040204020203" pitchFamily="34" charset="0"/>
                        </a:rPr>
                        <a:t>Dentro de la red</a:t>
                      </a:r>
                    </a:p>
                  </a:txBody>
                  <a:tcPr marL="9418" marR="9418" marT="9418" marB="0" anchor="ctr">
                    <a:lnL>
                      <a:noFill/>
                    </a:lnL>
                    <a:lnR>
                      <a:noFill/>
                    </a:lnR>
                    <a:lnT>
                      <a:noFill/>
                    </a:lnT>
                    <a:lnB>
                      <a:noFill/>
                    </a:lnB>
                    <a:solidFill>
                      <a:srgbClr val="000000"/>
                    </a:solidFill>
                  </a:tcPr>
                </a:tc>
                <a:tc>
                  <a:txBody>
                    <a:bodyPr/>
                    <a:lstStyle/>
                    <a:p>
                      <a:pPr algn="ctr" fontAlgn="ctr"/>
                      <a:r>
                        <a:rPr lang="es-US" sz="1100" b="1" i="0" u="none" strike="noStrike">
                          <a:solidFill>
                            <a:srgbClr val="FFFFFF"/>
                          </a:solidFill>
                          <a:effectLst/>
                          <a:latin typeface="Segoe UI" panose="020B0502040204020203" pitchFamily="34" charset="0"/>
                        </a:rPr>
                        <a:t>Fuera de la red</a:t>
                      </a:r>
                    </a:p>
                  </a:txBody>
                  <a:tcPr marL="9418" marR="9418" marT="9418" marB="0" anchor="ctr">
                    <a:lnL>
                      <a:noFill/>
                    </a:lnL>
                    <a:lnR>
                      <a:noFill/>
                    </a:lnR>
                    <a:lnT>
                      <a:noFill/>
                    </a:lnT>
                    <a:lnB>
                      <a:noFill/>
                    </a:lnB>
                    <a:solidFill>
                      <a:srgbClr val="000000"/>
                    </a:solidFill>
                  </a:tcPr>
                </a:tc>
                <a:extLst>
                  <a:ext uri="{0D108BD9-81ED-4DB2-BD59-A6C34878D82A}">
                    <a16:rowId xmlns:a16="http://schemas.microsoft.com/office/drawing/2014/main" val="3793071461"/>
                  </a:ext>
                </a:extLst>
              </a:tr>
              <a:tr h="163831">
                <a:tc gridSpan="3">
                  <a:txBody>
                    <a:bodyPr/>
                    <a:lstStyle/>
                    <a:p>
                      <a:pPr algn="l" fontAlgn="b"/>
                      <a:r>
                        <a:rPr lang="es-US" sz="1100" b="1" i="0" u="none" strike="noStrike">
                          <a:solidFill>
                            <a:srgbClr val="000000"/>
                          </a:solidFill>
                          <a:effectLst/>
                          <a:latin typeface="Segoe UI" panose="020B0502040204020203" pitchFamily="34" charset="0"/>
                        </a:rPr>
                        <a:t>Copago</a:t>
                      </a:r>
                    </a:p>
                  </a:txBody>
                  <a:tcPr marL="9418" marR="9418" marT="9418"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9906745"/>
                  </a:ext>
                </a:extLst>
              </a:tr>
              <a:tr h="163831">
                <a:tc>
                  <a:txBody>
                    <a:bodyPr/>
                    <a:lstStyle/>
                    <a:p>
                      <a:pPr algn="l" fontAlgn="ctr"/>
                      <a:r>
                        <a:rPr lang="es-US" sz="1100" b="0" i="0" u="none" strike="noStrike">
                          <a:solidFill>
                            <a:srgbClr val="000000"/>
                          </a:solidFill>
                          <a:effectLst/>
                          <a:latin typeface="Segoe UI" panose="020B0502040204020203" pitchFamily="34" charset="0"/>
                        </a:rPr>
                        <a:t>Examen</a:t>
                      </a:r>
                    </a:p>
                  </a:txBody>
                  <a:tcPr marL="84766"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Copago de $10</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Hasta $40</a:t>
                      </a:r>
                    </a:p>
                  </a:txBody>
                  <a:tcPr marL="9418" marR="9418" marT="9418" marB="0" anchor="ctr">
                    <a:lnL>
                      <a:noFill/>
                    </a:lnL>
                    <a:lnR>
                      <a:noFill/>
                    </a:lnR>
                    <a:lnT>
                      <a:noFill/>
                    </a:lnT>
                    <a:lnB>
                      <a:noFill/>
                    </a:lnB>
                  </a:tcPr>
                </a:tc>
                <a:extLst>
                  <a:ext uri="{0D108BD9-81ED-4DB2-BD59-A6C34878D82A}">
                    <a16:rowId xmlns:a16="http://schemas.microsoft.com/office/drawing/2014/main" val="3422882938"/>
                  </a:ext>
                </a:extLst>
              </a:tr>
              <a:tr h="398679">
                <a:tc>
                  <a:txBody>
                    <a:bodyPr/>
                    <a:lstStyle/>
                    <a:p>
                      <a:pPr algn="l" fontAlgn="ctr"/>
                      <a:r>
                        <a:rPr lang="es-US" sz="1100" b="0" i="0" u="none" strike="noStrike">
                          <a:solidFill>
                            <a:srgbClr val="000000"/>
                          </a:solidFill>
                          <a:effectLst/>
                          <a:latin typeface="Segoe UI" panose="020B0502040204020203" pitchFamily="34" charset="0"/>
                        </a:rPr>
                        <a:t>Materiales</a:t>
                      </a:r>
                    </a:p>
                  </a:txBody>
                  <a:tcPr marL="84766" marR="9418" marT="9418"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$25 (100% de la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cantidad facturada hasta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un máximo de $130)</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Hasta $45</a:t>
                      </a:r>
                    </a:p>
                  </a:txBody>
                  <a:tcPr marL="9418" marR="9418" marT="9418" marB="0" anchor="ctr">
                    <a:lnL>
                      <a:noFill/>
                    </a:lnL>
                    <a:lnR>
                      <a:noFill/>
                    </a:lnR>
                    <a:lnT>
                      <a:noFill/>
                    </a:lnT>
                    <a:lnB>
                      <a:noFill/>
                    </a:lnB>
                  </a:tcPr>
                </a:tc>
                <a:extLst>
                  <a:ext uri="{0D108BD9-81ED-4DB2-BD59-A6C34878D82A}">
                    <a16:rowId xmlns:a16="http://schemas.microsoft.com/office/drawing/2014/main" val="1120799592"/>
                  </a:ext>
                </a:extLst>
              </a:tr>
              <a:tr h="163831">
                <a:tc gridSpan="3">
                  <a:txBody>
                    <a:bodyPr/>
                    <a:lstStyle/>
                    <a:p>
                      <a:pPr algn="l" fontAlgn="ctr"/>
                      <a:r>
                        <a:rPr lang="es-US" sz="1100" b="1" i="0" u="none" strike="noStrike">
                          <a:solidFill>
                            <a:srgbClr val="000000"/>
                          </a:solidFill>
                          <a:effectLst/>
                          <a:latin typeface="Segoe UI" panose="020B0502040204020203" pitchFamily="34" charset="0"/>
                        </a:rPr>
                        <a:t>Lentes</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5038317"/>
                  </a:ext>
                </a:extLst>
              </a:tr>
              <a:tr h="265785">
                <a:tc>
                  <a:txBody>
                    <a:bodyPr/>
                    <a:lstStyle/>
                    <a:p>
                      <a:pPr algn="l" fontAlgn="ctr"/>
                      <a:r>
                        <a:rPr lang="es-US" sz="1100" b="0" i="0" u="none" strike="noStrike">
                          <a:solidFill>
                            <a:srgbClr val="000000"/>
                          </a:solidFill>
                          <a:effectLst/>
                          <a:latin typeface="Segoe UI" panose="020B0502040204020203" pitchFamily="34" charset="0"/>
                        </a:rPr>
                        <a:t>Monofocales</a:t>
                      </a:r>
                    </a:p>
                  </a:txBody>
                  <a:tcPr marL="84766"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Copago de $25</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Reembolso de hasta $40</a:t>
                      </a:r>
                    </a:p>
                  </a:txBody>
                  <a:tcPr marL="9418" marR="9418" marT="9418" marB="0" anchor="ctr">
                    <a:lnL>
                      <a:noFill/>
                    </a:lnL>
                    <a:lnR>
                      <a:noFill/>
                    </a:lnR>
                    <a:lnT>
                      <a:noFill/>
                    </a:lnT>
                    <a:lnB>
                      <a:noFill/>
                    </a:lnB>
                  </a:tcPr>
                </a:tc>
                <a:extLst>
                  <a:ext uri="{0D108BD9-81ED-4DB2-BD59-A6C34878D82A}">
                    <a16:rowId xmlns:a16="http://schemas.microsoft.com/office/drawing/2014/main" val="43867285"/>
                  </a:ext>
                </a:extLst>
              </a:tr>
              <a:tr h="265785">
                <a:tc>
                  <a:txBody>
                    <a:bodyPr/>
                    <a:lstStyle/>
                    <a:p>
                      <a:pPr algn="l" fontAlgn="ctr"/>
                      <a:r>
                        <a:rPr lang="es-US" sz="1100" b="0" i="0" u="none" strike="noStrike">
                          <a:solidFill>
                            <a:srgbClr val="000000"/>
                          </a:solidFill>
                          <a:effectLst/>
                          <a:latin typeface="Segoe UI" panose="020B0502040204020203" pitchFamily="34" charset="0"/>
                        </a:rPr>
                        <a:t>Bifocales</a:t>
                      </a:r>
                    </a:p>
                  </a:txBody>
                  <a:tcPr marL="84766"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Copago de $25</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Reembolso de hasta $60</a:t>
                      </a:r>
                    </a:p>
                  </a:txBody>
                  <a:tcPr marL="9418" marR="9418" marT="9418" marB="0" anchor="ctr">
                    <a:lnL>
                      <a:noFill/>
                    </a:lnL>
                    <a:lnR>
                      <a:noFill/>
                    </a:lnR>
                    <a:lnT>
                      <a:noFill/>
                    </a:lnT>
                    <a:lnB>
                      <a:noFill/>
                    </a:lnB>
                  </a:tcPr>
                </a:tc>
                <a:extLst>
                  <a:ext uri="{0D108BD9-81ED-4DB2-BD59-A6C34878D82A}">
                    <a16:rowId xmlns:a16="http://schemas.microsoft.com/office/drawing/2014/main" val="2413310144"/>
                  </a:ext>
                </a:extLst>
              </a:tr>
              <a:tr h="265785">
                <a:tc>
                  <a:txBody>
                    <a:bodyPr/>
                    <a:lstStyle/>
                    <a:p>
                      <a:pPr algn="l" fontAlgn="ctr"/>
                      <a:r>
                        <a:rPr lang="es-US" sz="1100" b="0" i="0" u="none" strike="noStrike">
                          <a:solidFill>
                            <a:srgbClr val="000000"/>
                          </a:solidFill>
                          <a:effectLst/>
                          <a:latin typeface="Segoe UI" panose="020B0502040204020203" pitchFamily="34" charset="0"/>
                        </a:rPr>
                        <a:t>Trifocales</a:t>
                      </a:r>
                    </a:p>
                  </a:txBody>
                  <a:tcPr marL="84766"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Copago de $25</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Reembolso de hasta $80</a:t>
                      </a:r>
                    </a:p>
                  </a:txBody>
                  <a:tcPr marL="9418" marR="9418" marT="9418" marB="0" anchor="ctr">
                    <a:lnL>
                      <a:noFill/>
                    </a:lnL>
                    <a:lnR>
                      <a:noFill/>
                    </a:lnR>
                    <a:lnT>
                      <a:noFill/>
                    </a:lnT>
                    <a:lnB>
                      <a:noFill/>
                    </a:lnB>
                  </a:tcPr>
                </a:tc>
                <a:extLst>
                  <a:ext uri="{0D108BD9-81ED-4DB2-BD59-A6C34878D82A}">
                    <a16:rowId xmlns:a16="http://schemas.microsoft.com/office/drawing/2014/main" val="3480029226"/>
                  </a:ext>
                </a:extLst>
              </a:tr>
              <a:tr h="265785">
                <a:tc>
                  <a:txBody>
                    <a:bodyPr/>
                    <a:lstStyle/>
                    <a:p>
                      <a:pPr algn="l" fontAlgn="ctr"/>
                      <a:r>
                        <a:rPr lang="es-US" sz="1100" b="0" i="0" u="none" strike="noStrike">
                          <a:solidFill>
                            <a:srgbClr val="000000"/>
                          </a:solidFill>
                          <a:effectLst/>
                          <a:latin typeface="Segoe UI" panose="020B0502040204020203" pitchFamily="34" charset="0"/>
                        </a:rPr>
                        <a:t>Lenticulares</a:t>
                      </a:r>
                    </a:p>
                  </a:txBody>
                  <a:tcPr marL="84766"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Copago de $25</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Reembolso de hasta $80</a:t>
                      </a:r>
                    </a:p>
                  </a:txBody>
                  <a:tcPr marL="9418" marR="9418" marT="9418" marB="0" anchor="ctr">
                    <a:lnL>
                      <a:noFill/>
                    </a:lnL>
                    <a:lnR>
                      <a:noFill/>
                    </a:lnR>
                    <a:lnT>
                      <a:noFill/>
                    </a:lnT>
                    <a:lnB>
                      <a:noFill/>
                    </a:lnB>
                  </a:tcPr>
                </a:tc>
                <a:extLst>
                  <a:ext uri="{0D108BD9-81ED-4DB2-BD59-A6C34878D82A}">
                    <a16:rowId xmlns:a16="http://schemas.microsoft.com/office/drawing/2014/main" val="1031213676"/>
                  </a:ext>
                </a:extLst>
              </a:tr>
              <a:tr h="163831">
                <a:tc gridSpan="3">
                  <a:txBody>
                    <a:bodyPr/>
                    <a:lstStyle/>
                    <a:p>
                      <a:pPr algn="l" fontAlgn="ctr"/>
                      <a:r>
                        <a:rPr lang="es-US" sz="1100" b="1" i="0" u="none" strike="noStrike">
                          <a:solidFill>
                            <a:srgbClr val="000000"/>
                          </a:solidFill>
                          <a:effectLst/>
                          <a:latin typeface="Segoe UI" panose="020B0502040204020203" pitchFamily="34" charset="0"/>
                        </a:rPr>
                        <a:t>Armazones</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8234494"/>
                  </a:ext>
                </a:extLst>
              </a:tr>
              <a:tr h="265785">
                <a:tc>
                  <a:txBody>
                    <a:bodyPr/>
                    <a:lstStyle/>
                    <a:p>
                      <a:pPr algn="l" fontAlgn="ctr"/>
                      <a:endParaRPr lang="en-US" sz="1100" b="0" i="0" u="none" strike="noStrike" dirty="0">
                        <a:solidFill>
                          <a:srgbClr val="000000"/>
                        </a:solidFill>
                        <a:effectLst/>
                        <a:latin typeface="Segoe UI" panose="020B0502040204020203" pitchFamily="34" charset="0"/>
                      </a:endParaRP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Subsidio de hasta $130</a:t>
                      </a:r>
                    </a:p>
                  </a:txBody>
                  <a:tcPr marL="9418"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Hasta $45</a:t>
                      </a:r>
                    </a:p>
                  </a:txBody>
                  <a:tcPr marL="9418" marR="9418" marT="9418" marB="0" anchor="ctr">
                    <a:lnL>
                      <a:noFill/>
                    </a:lnL>
                    <a:lnR>
                      <a:noFill/>
                    </a:lnR>
                    <a:lnT>
                      <a:noFill/>
                    </a:lnT>
                    <a:lnB>
                      <a:noFill/>
                    </a:lnB>
                  </a:tcPr>
                </a:tc>
                <a:extLst>
                  <a:ext uri="{0D108BD9-81ED-4DB2-BD59-A6C34878D82A}">
                    <a16:rowId xmlns:a16="http://schemas.microsoft.com/office/drawing/2014/main" val="406125748"/>
                  </a:ext>
                </a:extLst>
              </a:tr>
              <a:tr h="163831">
                <a:tc gridSpan="3">
                  <a:txBody>
                    <a:bodyPr/>
                    <a:lstStyle/>
                    <a:p>
                      <a:pPr algn="l" fontAlgn="ctr"/>
                      <a:r>
                        <a:rPr lang="es-US" sz="1100" b="1" i="0" u="none" strike="noStrike">
                          <a:solidFill>
                            <a:srgbClr val="000000"/>
                          </a:solidFill>
                          <a:effectLst/>
                          <a:latin typeface="Segoe UI" panose="020B0502040204020203" pitchFamily="34" charset="0"/>
                        </a:rPr>
                        <a:t>Lentes de contacto</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956582"/>
                  </a:ext>
                </a:extLst>
              </a:tr>
              <a:tr h="265785">
                <a:tc>
                  <a:txBody>
                    <a:bodyPr/>
                    <a:lstStyle/>
                    <a:p>
                      <a:pPr algn="l" fontAlgn="ctr"/>
                      <a:r>
                        <a:rPr lang="es-US" sz="1100" b="0" i="0" u="none" strike="noStrike" dirty="0">
                          <a:solidFill>
                            <a:srgbClr val="000000"/>
                          </a:solidFill>
                          <a:effectLst/>
                          <a:latin typeface="Segoe UI" panose="020B0502040204020203" pitchFamily="34" charset="0"/>
                        </a:rPr>
                        <a:t>Selección de lentes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 contacto cubiertos</a:t>
                      </a:r>
                    </a:p>
                  </a:txBody>
                  <a:tcPr marL="84766" marR="9418" marT="9418"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100% después de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un copago de $25</a:t>
                      </a:r>
                    </a:p>
                  </a:txBody>
                  <a:tcPr marL="9418" marR="9418" marT="9418"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Reembolso de hasta $125</a:t>
                      </a:r>
                    </a:p>
                  </a:txBody>
                  <a:tcPr marL="9418" marR="9418" marT="9418" marB="0" anchor="ctr">
                    <a:lnL>
                      <a:noFill/>
                    </a:lnL>
                    <a:lnR>
                      <a:noFill/>
                    </a:lnR>
                    <a:lnT>
                      <a:noFill/>
                    </a:lnT>
                    <a:lnB>
                      <a:noFill/>
                    </a:lnB>
                  </a:tcPr>
                </a:tc>
                <a:extLst>
                  <a:ext uri="{0D108BD9-81ED-4DB2-BD59-A6C34878D82A}">
                    <a16:rowId xmlns:a16="http://schemas.microsoft.com/office/drawing/2014/main" val="1886344558"/>
                  </a:ext>
                </a:extLst>
              </a:tr>
              <a:tr h="265785">
                <a:tc>
                  <a:txBody>
                    <a:bodyPr/>
                    <a:lstStyle/>
                    <a:p>
                      <a:pPr algn="l" fontAlgn="ctr"/>
                      <a:r>
                        <a:rPr lang="es-US" sz="1100" b="0" i="0" u="none" strike="noStrike" dirty="0">
                          <a:solidFill>
                            <a:srgbClr val="000000"/>
                          </a:solidFill>
                          <a:effectLst/>
                          <a:latin typeface="Segoe UI" panose="020B0502040204020203" pitchFamily="34" charset="0"/>
                        </a:rPr>
                        <a:t>Otra opción de lentes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de contacto</a:t>
                      </a:r>
                    </a:p>
                  </a:txBody>
                  <a:tcPr marL="84766" marR="9418" marT="9418" marB="0" anchor="ctr">
                    <a:lnL>
                      <a:noFill/>
                    </a:lnL>
                    <a:lnR>
                      <a:noFill/>
                    </a:lnR>
                    <a:lnT>
                      <a:noFill/>
                    </a:lnT>
                    <a:lnB>
                      <a:noFill/>
                    </a:lnB>
                  </a:tcPr>
                </a:tc>
                <a:tc>
                  <a:txBody>
                    <a:bodyPr/>
                    <a:lstStyle/>
                    <a:p>
                      <a:pPr algn="ctr" fontAlgn="ctr"/>
                      <a:r>
                        <a:rPr lang="es-US" sz="1100" b="0" i="0" u="none" strike="noStrike">
                          <a:solidFill>
                            <a:srgbClr val="000000"/>
                          </a:solidFill>
                          <a:effectLst/>
                          <a:latin typeface="Segoe UI" panose="020B0502040204020203" pitchFamily="34" charset="0"/>
                        </a:rPr>
                        <a:t>Subsidio de hasta $125</a:t>
                      </a:r>
                    </a:p>
                  </a:txBody>
                  <a:tcPr marL="9418" marR="9418" marT="9418"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Reembolso de hasta $125</a:t>
                      </a:r>
                    </a:p>
                  </a:txBody>
                  <a:tcPr marL="9418" marR="9418" marT="9418" marB="0" anchor="ctr">
                    <a:lnL>
                      <a:noFill/>
                    </a:lnL>
                    <a:lnR>
                      <a:noFill/>
                    </a:lnR>
                    <a:lnT>
                      <a:noFill/>
                    </a:lnT>
                    <a:lnB>
                      <a:noFill/>
                    </a:lnB>
                  </a:tcPr>
                </a:tc>
                <a:extLst>
                  <a:ext uri="{0D108BD9-81ED-4DB2-BD59-A6C34878D82A}">
                    <a16:rowId xmlns:a16="http://schemas.microsoft.com/office/drawing/2014/main" val="2540445311"/>
                  </a:ext>
                </a:extLst>
              </a:tr>
              <a:tr h="398679">
                <a:tc>
                  <a:txBody>
                    <a:bodyPr/>
                    <a:lstStyle/>
                    <a:p>
                      <a:pPr algn="l" fontAlgn="ctr"/>
                      <a:r>
                        <a:rPr lang="es-US" sz="1100" b="0" i="0" u="none" strike="noStrike">
                          <a:solidFill>
                            <a:srgbClr val="000000"/>
                          </a:solidFill>
                          <a:effectLst/>
                          <a:latin typeface="Segoe UI" panose="020B0502040204020203" pitchFamily="34" charset="0"/>
                        </a:rPr>
                        <a:t>Lentes de contacto médicamente necesarios</a:t>
                      </a:r>
                    </a:p>
                  </a:txBody>
                  <a:tcPr marL="84766" marR="9418" marT="9418"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100% después de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un copago de $25</a:t>
                      </a:r>
                    </a:p>
                  </a:txBody>
                  <a:tcPr marL="9418" marR="9418" marT="9418" marB="0" anchor="ctr">
                    <a:lnL>
                      <a:noFill/>
                    </a:lnL>
                    <a:lnR>
                      <a:noFill/>
                    </a:lnR>
                    <a:lnT>
                      <a:noFill/>
                    </a:lnT>
                    <a:lnB>
                      <a:noFill/>
                    </a:lnB>
                  </a:tcPr>
                </a:tc>
                <a:tc>
                  <a:txBody>
                    <a:bodyPr/>
                    <a:lstStyle/>
                    <a:p>
                      <a:pPr algn="ctr" fontAlgn="ctr"/>
                      <a:r>
                        <a:rPr lang="es-US" sz="1100" b="0" i="0" u="none" strike="noStrike" dirty="0">
                          <a:solidFill>
                            <a:srgbClr val="000000"/>
                          </a:solidFill>
                          <a:effectLst/>
                          <a:latin typeface="Segoe UI" panose="020B0502040204020203" pitchFamily="34" charset="0"/>
                        </a:rPr>
                        <a:t>Reembolso de hasta $210</a:t>
                      </a:r>
                    </a:p>
                  </a:txBody>
                  <a:tcPr marL="9418" marR="9418" marT="9418" marB="0" anchor="ctr">
                    <a:lnL>
                      <a:noFill/>
                    </a:lnL>
                    <a:lnR>
                      <a:noFill/>
                    </a:lnR>
                    <a:lnT>
                      <a:noFill/>
                    </a:lnT>
                    <a:lnB>
                      <a:noFill/>
                    </a:lnB>
                  </a:tcPr>
                </a:tc>
                <a:extLst>
                  <a:ext uri="{0D108BD9-81ED-4DB2-BD59-A6C34878D82A}">
                    <a16:rowId xmlns:a16="http://schemas.microsoft.com/office/drawing/2014/main" val="1670196548"/>
                  </a:ext>
                </a:extLst>
              </a:tr>
              <a:tr h="163831">
                <a:tc gridSpan="3">
                  <a:txBody>
                    <a:bodyPr/>
                    <a:lstStyle/>
                    <a:p>
                      <a:pPr algn="l" fontAlgn="ctr"/>
                      <a:r>
                        <a:rPr lang="es-US" sz="1100" b="1" i="0" u="none" strike="noStrike">
                          <a:solidFill>
                            <a:srgbClr val="000000"/>
                          </a:solidFill>
                          <a:effectLst/>
                          <a:latin typeface="Segoe UI" panose="020B0502040204020203" pitchFamily="34" charset="0"/>
                        </a:rPr>
                        <a:t>Frecuencia</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4669236"/>
                  </a:ext>
                </a:extLst>
              </a:tr>
              <a:tr h="163831">
                <a:tc>
                  <a:txBody>
                    <a:bodyPr/>
                    <a:lstStyle/>
                    <a:p>
                      <a:pPr algn="l" fontAlgn="ctr"/>
                      <a:r>
                        <a:rPr lang="es-US" sz="1100" b="0" i="0" u="none" strike="noStrike">
                          <a:solidFill>
                            <a:srgbClr val="000000"/>
                          </a:solidFill>
                          <a:effectLst/>
                          <a:latin typeface="Segoe UI" panose="020B0502040204020203" pitchFamily="34" charset="0"/>
                        </a:rPr>
                        <a:t>Examen</a:t>
                      </a:r>
                    </a:p>
                  </a:txBody>
                  <a:tcPr marL="84766" marR="9418" marT="9418" marB="0" anchor="ctr">
                    <a:lnL>
                      <a:noFill/>
                    </a:lnL>
                    <a:lnR>
                      <a:noFill/>
                    </a:lnR>
                    <a:lnT>
                      <a:noFill/>
                    </a:lnT>
                    <a:lnB>
                      <a:noFill/>
                    </a:lnB>
                  </a:tcPr>
                </a:tc>
                <a:tc gridSpan="2">
                  <a:txBody>
                    <a:bodyPr/>
                    <a:lstStyle/>
                    <a:p>
                      <a:pPr algn="ctr" fontAlgn="ctr"/>
                      <a:r>
                        <a:rPr lang="es-US" sz="1100" b="0" i="0" u="none" strike="noStrike">
                          <a:solidFill>
                            <a:srgbClr val="000000"/>
                          </a:solidFill>
                          <a:effectLst/>
                          <a:latin typeface="Segoe UI" panose="020B0502040204020203" pitchFamily="34" charset="0"/>
                        </a:rPr>
                        <a:t>Cada 12 meses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780018175"/>
                  </a:ext>
                </a:extLst>
              </a:tr>
              <a:tr h="175373">
                <a:tc>
                  <a:txBody>
                    <a:bodyPr/>
                    <a:lstStyle/>
                    <a:p>
                      <a:pPr algn="l" fontAlgn="ctr"/>
                      <a:r>
                        <a:rPr lang="es-US" sz="1100" b="0" i="0" u="none" strike="noStrike">
                          <a:solidFill>
                            <a:srgbClr val="000000"/>
                          </a:solidFill>
                          <a:effectLst/>
                          <a:latin typeface="Segoe UI" panose="020B0502040204020203" pitchFamily="34" charset="0"/>
                        </a:rPr>
                        <a:t>Lentes</a:t>
                      </a:r>
                    </a:p>
                  </a:txBody>
                  <a:tcPr marL="84766" marR="9418" marT="9418" marB="0" anchor="ctr">
                    <a:lnL>
                      <a:noFill/>
                    </a:lnL>
                    <a:lnR>
                      <a:noFill/>
                    </a:lnR>
                    <a:lnT>
                      <a:noFill/>
                    </a:lnT>
                    <a:lnB>
                      <a:noFill/>
                    </a:lnB>
                  </a:tcPr>
                </a:tc>
                <a:tc gridSpan="2">
                  <a:txBody>
                    <a:bodyPr/>
                    <a:lstStyle/>
                    <a:p>
                      <a:pPr algn="ctr" fontAlgn="ctr"/>
                      <a:r>
                        <a:rPr lang="es-US" sz="1100" b="0" i="0" u="none" strike="noStrike">
                          <a:solidFill>
                            <a:srgbClr val="000000"/>
                          </a:solidFill>
                          <a:effectLst/>
                          <a:latin typeface="Segoe UI" panose="020B0502040204020203" pitchFamily="34" charset="0"/>
                        </a:rPr>
                        <a:t>Cada 12 meses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91832484"/>
                  </a:ext>
                </a:extLst>
              </a:tr>
              <a:tr h="265785">
                <a:tc>
                  <a:txBody>
                    <a:bodyPr/>
                    <a:lstStyle/>
                    <a:p>
                      <a:pPr algn="l" fontAlgn="ctr"/>
                      <a:r>
                        <a:rPr lang="es-US" sz="1100" b="0" i="0" u="none" strike="noStrike" dirty="0">
                          <a:solidFill>
                            <a:srgbClr val="000000"/>
                          </a:solidFill>
                          <a:effectLst/>
                          <a:latin typeface="Segoe UI" panose="020B0502040204020203" pitchFamily="34" charset="0"/>
                        </a:rPr>
                        <a:t>Lentes de contacto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(en lugar de anteojos)</a:t>
                      </a:r>
                    </a:p>
                  </a:txBody>
                  <a:tcPr marL="84766" marR="9418" marT="9418" marB="0" anchor="ctr">
                    <a:lnL>
                      <a:noFill/>
                    </a:lnL>
                    <a:lnR>
                      <a:noFill/>
                    </a:lnR>
                    <a:lnT>
                      <a:noFill/>
                    </a:lnT>
                    <a:lnB>
                      <a:noFill/>
                    </a:lnB>
                  </a:tcPr>
                </a:tc>
                <a:tc gridSpan="2">
                  <a:txBody>
                    <a:bodyPr/>
                    <a:lstStyle/>
                    <a:p>
                      <a:pPr algn="ctr" fontAlgn="ctr"/>
                      <a:r>
                        <a:rPr lang="es-US" sz="1100" b="0" i="0" u="none" strike="noStrike">
                          <a:solidFill>
                            <a:srgbClr val="000000"/>
                          </a:solidFill>
                          <a:effectLst/>
                          <a:latin typeface="Segoe UI" panose="020B0502040204020203" pitchFamily="34" charset="0"/>
                        </a:rPr>
                        <a:t>Cada 12 meses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59980003"/>
                  </a:ext>
                </a:extLst>
              </a:tr>
              <a:tr h="163831">
                <a:tc>
                  <a:txBody>
                    <a:bodyPr/>
                    <a:lstStyle/>
                    <a:p>
                      <a:pPr algn="l" fontAlgn="ctr"/>
                      <a:r>
                        <a:rPr lang="es-US" sz="1100" b="0" i="0" u="none" strike="noStrike">
                          <a:solidFill>
                            <a:srgbClr val="000000"/>
                          </a:solidFill>
                          <a:effectLst/>
                          <a:latin typeface="Segoe UI" panose="020B0502040204020203" pitchFamily="34" charset="0"/>
                        </a:rPr>
                        <a:t>Armazones</a:t>
                      </a:r>
                    </a:p>
                  </a:txBody>
                  <a:tcPr marL="84766" marR="9418" marT="9418" marB="0" anchor="ctr">
                    <a:lnL>
                      <a:noFill/>
                    </a:lnL>
                    <a:lnR>
                      <a:noFill/>
                    </a:lnR>
                    <a:lnT>
                      <a:noFill/>
                    </a:lnT>
                    <a:lnB>
                      <a:noFill/>
                    </a:lnB>
                  </a:tcPr>
                </a:tc>
                <a:tc gridSpan="2">
                  <a:txBody>
                    <a:bodyPr/>
                    <a:lstStyle/>
                    <a:p>
                      <a:pPr algn="ctr" fontAlgn="ctr"/>
                      <a:r>
                        <a:rPr lang="es-US" sz="1100" b="0" i="0" u="none" strike="noStrike" dirty="0">
                          <a:solidFill>
                            <a:srgbClr val="000000"/>
                          </a:solidFill>
                          <a:effectLst/>
                          <a:latin typeface="Segoe UI" panose="020B0502040204020203" pitchFamily="34" charset="0"/>
                        </a:rPr>
                        <a:t>Cada 24 meses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70396868"/>
                  </a:ext>
                </a:extLst>
              </a:tr>
            </a:tbl>
          </a:graphicData>
        </a:graphic>
      </p:graphicFrame>
      <p:sp>
        <p:nvSpPr>
          <p:cNvPr id="3" name="TextBox 2">
            <a:extLst>
              <a:ext uri="{FF2B5EF4-FFF2-40B4-BE49-F238E27FC236}">
                <a16:creationId xmlns:a16="http://schemas.microsoft.com/office/drawing/2014/main" id="{6D0CCF80-198D-EECE-A980-432923F144F1}"/>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5ED6BEA5-9F1B-A335-24B3-08BEA852FA2D}"/>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2771303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08F21-E269-75D2-0279-E52D61AD184B}"/>
              </a:ext>
            </a:extLst>
          </p:cNvPr>
          <p:cNvSpPr>
            <a:spLocks noGrp="1"/>
          </p:cNvSpPr>
          <p:nvPr>
            <p:ph type="title"/>
          </p:nvPr>
        </p:nvSpPr>
        <p:spPr>
          <a:xfrm>
            <a:off x="513813" y="4829176"/>
            <a:ext cx="8115299" cy="1630876"/>
          </a:xfrm>
        </p:spPr>
        <p:txBody>
          <a:bodyPr/>
          <a:lstStyle/>
          <a:p>
            <a:r>
              <a:rPr lang="es-US" dirty="0"/>
              <a:t>Seguro de vida y </a:t>
            </a:r>
            <a:br>
              <a:rPr lang="es-US" dirty="0"/>
            </a:br>
            <a:r>
              <a:rPr lang="es-US" dirty="0"/>
              <a:t>por incapacidad</a:t>
            </a:r>
          </a:p>
        </p:txBody>
      </p:sp>
      <p:pic>
        <p:nvPicPr>
          <p:cNvPr id="8" name="Picture Placeholder 7">
            <a:extLst>
              <a:ext uri="{FF2B5EF4-FFF2-40B4-BE49-F238E27FC236}">
                <a16:creationId xmlns:a16="http://schemas.microsoft.com/office/drawing/2014/main" id="{AE5E668F-46DA-A003-050B-B4B12649DCA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282744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EA7587-5601-4A68-A438-55448F2C6FC9}"/>
              </a:ext>
            </a:extLst>
          </p:cNvPr>
          <p:cNvSpPr/>
          <p:nvPr/>
        </p:nvSpPr>
        <p:spPr bwMode="auto">
          <a:xfrm>
            <a:off x="1911646" y="1431556"/>
            <a:ext cx="6956204" cy="1477328"/>
          </a:xfrm>
          <a:prstGeom prst="rect">
            <a:avLst/>
          </a:prstGeom>
          <a:noFill/>
          <a:ln w="2857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ahoma" pitchFamily="34" charset="0"/>
            </a:endParaRPr>
          </a:p>
        </p:txBody>
      </p:sp>
      <p:sp>
        <p:nvSpPr>
          <p:cNvPr id="5" name="Title 4">
            <a:extLst>
              <a:ext uri="{FF2B5EF4-FFF2-40B4-BE49-F238E27FC236}">
                <a16:creationId xmlns:a16="http://schemas.microsoft.com/office/drawing/2014/main" id="{0F37DBB5-B538-4986-9B1B-BB9D2AA30EE2}"/>
              </a:ext>
            </a:extLst>
          </p:cNvPr>
          <p:cNvSpPr>
            <a:spLocks noGrp="1"/>
          </p:cNvSpPr>
          <p:nvPr>
            <p:ph type="title"/>
          </p:nvPr>
        </p:nvSpPr>
        <p:spPr>
          <a:xfrm>
            <a:off x="493776" y="318023"/>
            <a:ext cx="7886700" cy="1056621"/>
          </a:xfrm>
        </p:spPr>
        <p:txBody>
          <a:bodyPr>
            <a:normAutofit fontScale="90000"/>
          </a:bodyPr>
          <a:lstStyle/>
          <a:p>
            <a:r>
              <a:rPr lang="es-US" dirty="0">
                <a:solidFill>
                  <a:srgbClr val="415364"/>
                </a:solidFill>
              </a:rPr>
              <a:t>Planes de seguro de vida </a:t>
            </a:r>
            <a:br>
              <a:rPr lang="es-US" dirty="0">
                <a:solidFill>
                  <a:srgbClr val="415364"/>
                </a:solidFill>
              </a:rPr>
            </a:br>
            <a:r>
              <a:rPr lang="es-US" dirty="0">
                <a:solidFill>
                  <a:srgbClr val="415364"/>
                </a:solidFill>
              </a:rPr>
              <a:t>e incapacidad</a:t>
            </a:r>
          </a:p>
        </p:txBody>
      </p:sp>
      <p:sp>
        <p:nvSpPr>
          <p:cNvPr id="6" name="Rectangle 5">
            <a:extLst>
              <a:ext uri="{FF2B5EF4-FFF2-40B4-BE49-F238E27FC236}">
                <a16:creationId xmlns:a16="http://schemas.microsoft.com/office/drawing/2014/main" id="{1CDCD987-DF2A-4899-8481-0396B112FC21}"/>
              </a:ext>
            </a:extLst>
          </p:cNvPr>
          <p:cNvSpPr/>
          <p:nvPr/>
        </p:nvSpPr>
        <p:spPr>
          <a:xfrm>
            <a:off x="2193027" y="1515379"/>
            <a:ext cx="6590971" cy="1323439"/>
          </a:xfrm>
          <a:prstGeom prst="rect">
            <a:avLst/>
          </a:prstGeom>
        </p:spPr>
        <p:txBody>
          <a:bodyPr wrap="square">
            <a:spAutoFit/>
          </a:bodyPr>
          <a:lstStyle/>
          <a:p>
            <a:pPr marL="171450" indent="-171450">
              <a:buFont typeface="Arial" panose="020B0604020202020204" pitchFamily="34" charset="0"/>
              <a:buChar char="•"/>
            </a:pPr>
            <a:r>
              <a:rPr lang="es-US" sz="1600" b="0" dirty="0">
                <a:latin typeface="Calibri" panose="020F0502020204030204" pitchFamily="34" charset="0"/>
                <a:cs typeface="Calibri" panose="020F0502020204030204" pitchFamily="34" charset="0"/>
              </a:rPr>
              <a:t>La empresa le proporciona automáticamente un beneficio de $50,000 fijo sin costo para usted, para seguro de vida y por muerte accidental y perdida de extremidades</a:t>
            </a:r>
          </a:p>
          <a:p>
            <a:pPr marL="171450" indent="-171450">
              <a:buFont typeface="Arial" panose="020B0604020202020204" pitchFamily="34" charset="0"/>
              <a:buChar char="•"/>
            </a:pPr>
            <a:r>
              <a:rPr lang="es-US" sz="1600" b="0" dirty="0">
                <a:latin typeface="Calibri" panose="020F0502020204030204" pitchFamily="34" charset="0"/>
                <a:cs typeface="Calibri" panose="020F0502020204030204" pitchFamily="34" charset="0"/>
              </a:rPr>
              <a:t>Las opciones de seguro de vida y por AD&amp;D voluntario están disponibles para todos los empleados, cónyuges y sus dependientes</a:t>
            </a:r>
          </a:p>
        </p:txBody>
      </p:sp>
      <p:sp>
        <p:nvSpPr>
          <p:cNvPr id="7" name="Rectangle 6">
            <a:extLst>
              <a:ext uri="{FF2B5EF4-FFF2-40B4-BE49-F238E27FC236}">
                <a16:creationId xmlns:a16="http://schemas.microsoft.com/office/drawing/2014/main" id="{5A270A9F-62BA-4500-B984-345635925721}"/>
              </a:ext>
            </a:extLst>
          </p:cNvPr>
          <p:cNvSpPr/>
          <p:nvPr/>
        </p:nvSpPr>
        <p:spPr bwMode="auto">
          <a:xfrm>
            <a:off x="1923573" y="3081975"/>
            <a:ext cx="6956204" cy="1477328"/>
          </a:xfrm>
          <a:prstGeom prst="rect">
            <a:avLst/>
          </a:prstGeom>
          <a:noFill/>
          <a:ln w="28575" cap="flat" cmpd="sng" algn="ctr">
            <a:solidFill>
              <a:srgbClr val="41536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ahoma" pitchFamily="34" charset="0"/>
            </a:endParaRPr>
          </a:p>
        </p:txBody>
      </p:sp>
      <p:sp>
        <p:nvSpPr>
          <p:cNvPr id="9" name="Rectangle 8">
            <a:extLst>
              <a:ext uri="{FF2B5EF4-FFF2-40B4-BE49-F238E27FC236}">
                <a16:creationId xmlns:a16="http://schemas.microsoft.com/office/drawing/2014/main" id="{0D9666C1-7915-4580-B00F-152B750945F4}"/>
              </a:ext>
            </a:extLst>
          </p:cNvPr>
          <p:cNvSpPr/>
          <p:nvPr/>
        </p:nvSpPr>
        <p:spPr>
          <a:xfrm>
            <a:off x="1733199" y="3276054"/>
            <a:ext cx="7313097" cy="1238801"/>
          </a:xfrm>
          <a:prstGeom prst="rect">
            <a:avLst/>
          </a:prstGeom>
        </p:spPr>
        <p:txBody>
          <a:bodyPr wrap="square">
            <a:spAutoFit/>
          </a:bodyPr>
          <a:lstStyle/>
          <a:p>
            <a:pPr marL="628650" lvl="1" indent="-171450">
              <a:buFont typeface="Arial" panose="020B0604020202020204" pitchFamily="34" charset="0"/>
              <a:buChar char="•"/>
            </a:pPr>
            <a:r>
              <a:rPr lang="es-US" sz="1600" b="0" dirty="0">
                <a:latin typeface="Calibri" panose="020F0502020204030204" pitchFamily="34" charset="0"/>
                <a:cs typeface="Calibri" panose="020F0502020204030204" pitchFamily="34" charset="0"/>
              </a:rPr>
              <a:t>Pagado por el empleado</a:t>
            </a:r>
          </a:p>
          <a:p>
            <a:pPr marL="628650" lvl="1" indent="-171450">
              <a:buFont typeface="Arial" panose="020B0604020202020204" pitchFamily="34" charset="0"/>
              <a:buChar char="•"/>
            </a:pPr>
            <a:r>
              <a:rPr lang="es-US" sz="1600" dirty="0">
                <a:latin typeface="Calibri" panose="020F0502020204030204" pitchFamily="34" charset="0"/>
                <a:cs typeface="Calibri" panose="020F0502020204030204" pitchFamily="34" charset="0"/>
              </a:rPr>
              <a:t>60</a:t>
            </a:r>
            <a:r>
              <a:rPr lang="es-US" sz="1600" b="0" dirty="0">
                <a:latin typeface="Calibri" panose="020F0502020204030204" pitchFamily="34" charset="0"/>
                <a:cs typeface="Calibri" panose="020F0502020204030204" pitchFamily="34" charset="0"/>
              </a:rPr>
              <a:t>% de sus ingresos antes de su incapacidad hasta $</a:t>
            </a:r>
            <a:r>
              <a:rPr lang="es-US" sz="1600" dirty="0">
                <a:latin typeface="Calibri" panose="020F0502020204030204" pitchFamily="34" charset="0"/>
                <a:cs typeface="Calibri" panose="020F0502020204030204" pitchFamily="34" charset="0"/>
              </a:rPr>
              <a:t>1,0</a:t>
            </a:r>
            <a:r>
              <a:rPr lang="es-US" sz="1600" b="0" dirty="0">
                <a:latin typeface="Calibri" panose="020F0502020204030204" pitchFamily="34" charset="0"/>
                <a:cs typeface="Calibri" panose="020F0502020204030204" pitchFamily="34" charset="0"/>
              </a:rPr>
              <a:t>00 por semana </a:t>
            </a:r>
          </a:p>
          <a:p>
            <a:pPr marL="628650" lvl="1" indent="-171450">
              <a:buFont typeface="Arial" panose="020B0604020202020204" pitchFamily="34" charset="0"/>
              <a:buChar char="•"/>
            </a:pPr>
            <a:r>
              <a:rPr lang="es-US" sz="1600" b="0" dirty="0">
                <a:latin typeface="Calibri" panose="020F0502020204030204" pitchFamily="34" charset="0"/>
                <a:cs typeface="Calibri" panose="020F0502020204030204" pitchFamily="34" charset="0"/>
              </a:rPr>
              <a:t>Período de eliminación por accidente/enfermedad: 0 día/8 días</a:t>
            </a:r>
          </a:p>
          <a:p>
            <a:pPr marL="628650" lvl="1" indent="-171450">
              <a:buFont typeface="Arial" panose="020B0604020202020204" pitchFamily="34" charset="0"/>
              <a:buChar char="•"/>
            </a:pPr>
            <a:r>
              <a:rPr lang="es-US" sz="1600" b="0" dirty="0">
                <a:latin typeface="Calibri" panose="020F0502020204030204" pitchFamily="34" charset="0"/>
                <a:cs typeface="Calibri" panose="020F0502020204030204" pitchFamily="34" charset="0"/>
              </a:rPr>
              <a:t>Duración del beneficio: 13 semanas</a:t>
            </a:r>
          </a:p>
          <a:p>
            <a:endParaRPr lang="en-US" sz="1050" b="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518E066-96C6-4821-AC8C-D81F979C1DF3}"/>
              </a:ext>
            </a:extLst>
          </p:cNvPr>
          <p:cNvSpPr/>
          <p:nvPr/>
        </p:nvSpPr>
        <p:spPr>
          <a:xfrm>
            <a:off x="2193027" y="4950748"/>
            <a:ext cx="6590971" cy="746358"/>
          </a:xfrm>
          <a:prstGeom prst="rect">
            <a:avLst/>
          </a:prstGeom>
        </p:spPr>
        <p:txBody>
          <a:bodyPr wrap="square">
            <a:spAutoFit/>
          </a:bodyPr>
          <a:lstStyle/>
          <a:p>
            <a:pPr marL="171450" indent="-171450">
              <a:buFont typeface="Arial" panose="020B0604020202020204" pitchFamily="34" charset="0"/>
              <a:buChar char="•"/>
            </a:pPr>
            <a:r>
              <a:rPr lang="es-US" sz="1600" b="0">
                <a:latin typeface="Calibri" panose="020F0502020204030204" pitchFamily="34" charset="0"/>
                <a:cs typeface="Calibri" panose="020F0502020204030204" pitchFamily="34" charset="0"/>
              </a:rPr>
              <a:t>Porcentaje de pago: 60% </a:t>
            </a:r>
          </a:p>
          <a:p>
            <a:pPr marL="171450" indent="-171450">
              <a:buFont typeface="Arial" panose="020B0604020202020204" pitchFamily="34" charset="0"/>
              <a:buChar char="•"/>
            </a:pPr>
            <a:r>
              <a:rPr lang="es-US" sz="1600" b="0">
                <a:latin typeface="Calibri" panose="020F0502020204030204" pitchFamily="34" charset="0"/>
                <a:cs typeface="Calibri" panose="020F0502020204030204" pitchFamily="34" charset="0"/>
              </a:rPr>
              <a:t>Beneficio máximo mensual: $5,000</a:t>
            </a:r>
          </a:p>
          <a:p>
            <a:endParaRPr lang="en-US" sz="1050" b="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99C67169-6333-4C08-A9BA-BCD6B5CCC599}"/>
              </a:ext>
            </a:extLst>
          </p:cNvPr>
          <p:cNvSpPr/>
          <p:nvPr/>
        </p:nvSpPr>
        <p:spPr bwMode="auto">
          <a:xfrm>
            <a:off x="259308" y="3159649"/>
            <a:ext cx="1849868" cy="1321980"/>
          </a:xfrm>
          <a:prstGeom prst="roundRect">
            <a:avLst/>
          </a:prstGeom>
          <a:solidFill>
            <a:schemeClr val="bg1"/>
          </a:solidFill>
          <a:ln w="28575" cap="flat" cmpd="sng" algn="ctr">
            <a:solidFill>
              <a:srgbClr val="41536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t>Seguro por </a:t>
            </a:r>
            <a:br>
              <a:rPr kumimoji="0" lang="es-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br>
            <a:r>
              <a:rPr kumimoji="0" lang="es-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t>incapacidad a </a:t>
            </a:r>
            <a:br>
              <a:rPr kumimoji="0" lang="es-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br>
            <a:r>
              <a:rPr kumimoji="0" lang="es-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t>corto plazo (STD)</a:t>
            </a:r>
            <a:r>
              <a:rPr lang="es-US" b="1" dirty="0">
                <a:solidFill>
                  <a:srgbClr val="415364"/>
                </a:solidFill>
                <a:latin typeface="Calibri" panose="020F0502020204030204" pitchFamily="34" charset="0"/>
                <a:cs typeface="Calibri" panose="020F0502020204030204" pitchFamily="34" charset="0"/>
              </a:rPr>
              <a:t> </a:t>
            </a:r>
            <a:br>
              <a:rPr lang="es-US" b="1" dirty="0">
                <a:solidFill>
                  <a:srgbClr val="415364"/>
                </a:solidFill>
                <a:latin typeface="Calibri" panose="020F0502020204030204" pitchFamily="34" charset="0"/>
                <a:cs typeface="Calibri" panose="020F0502020204030204" pitchFamily="34" charset="0"/>
              </a:rPr>
            </a:br>
            <a:r>
              <a:rPr lang="es-US" b="1" dirty="0">
                <a:solidFill>
                  <a:srgbClr val="415364"/>
                </a:solidFill>
                <a:latin typeface="Calibri" panose="020F0502020204030204" pitchFamily="34" charset="0"/>
                <a:cs typeface="Calibri" panose="020F0502020204030204" pitchFamily="34" charset="0"/>
              </a:rPr>
              <a:t>voluntario</a:t>
            </a:r>
          </a:p>
        </p:txBody>
      </p:sp>
      <p:sp>
        <p:nvSpPr>
          <p:cNvPr id="14" name="Rectangle 13">
            <a:extLst>
              <a:ext uri="{FF2B5EF4-FFF2-40B4-BE49-F238E27FC236}">
                <a16:creationId xmlns:a16="http://schemas.microsoft.com/office/drawing/2014/main" id="{F7150B55-6640-43BB-8F5E-0F299F478F52}"/>
              </a:ext>
            </a:extLst>
          </p:cNvPr>
          <p:cNvSpPr/>
          <p:nvPr/>
        </p:nvSpPr>
        <p:spPr bwMode="auto">
          <a:xfrm>
            <a:off x="1923573" y="4737106"/>
            <a:ext cx="6956204" cy="1376631"/>
          </a:xfrm>
          <a:prstGeom prst="rect">
            <a:avLst/>
          </a:prstGeom>
          <a:noFill/>
          <a:ln w="28575" cap="flat" cmpd="sng" algn="ctr">
            <a:solidFill>
              <a:srgbClr val="00255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ahoma" pitchFamily="34" charset="0"/>
            </a:endParaRPr>
          </a:p>
        </p:txBody>
      </p:sp>
      <p:sp>
        <p:nvSpPr>
          <p:cNvPr id="15" name="Rectangle: Rounded Corners 14">
            <a:extLst>
              <a:ext uri="{FF2B5EF4-FFF2-40B4-BE49-F238E27FC236}">
                <a16:creationId xmlns:a16="http://schemas.microsoft.com/office/drawing/2014/main" id="{3F7964C3-426D-44D0-9F1D-C3FD94855BFB}"/>
              </a:ext>
            </a:extLst>
          </p:cNvPr>
          <p:cNvSpPr/>
          <p:nvPr/>
        </p:nvSpPr>
        <p:spPr bwMode="auto">
          <a:xfrm>
            <a:off x="259308" y="4813952"/>
            <a:ext cx="1849868" cy="1238216"/>
          </a:xfrm>
          <a:prstGeom prst="roundRect">
            <a:avLst/>
          </a:prstGeom>
          <a:solidFill>
            <a:schemeClr val="bg1"/>
          </a:solidFill>
          <a:ln w="28575" cap="flat" cmpd="sng" algn="ctr">
            <a:solidFill>
              <a:srgbClr val="00255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t>Seguro por </a:t>
            </a:r>
            <a:b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br>
            <a: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t>incapacidad a </a:t>
            </a:r>
            <a:b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br>
            <a: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t>largo plazo (LTD) </a:t>
            </a:r>
            <a:b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br>
            <a:r>
              <a:rPr kumimoji="0" lang="es-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t>voluntario</a:t>
            </a:r>
          </a:p>
        </p:txBody>
      </p:sp>
      <p:sp>
        <p:nvSpPr>
          <p:cNvPr id="16" name="Rectangle: Rounded Corners 15">
            <a:extLst>
              <a:ext uri="{FF2B5EF4-FFF2-40B4-BE49-F238E27FC236}">
                <a16:creationId xmlns:a16="http://schemas.microsoft.com/office/drawing/2014/main" id="{1D38E693-AF05-4F08-B630-CCD6E22607E2}"/>
              </a:ext>
            </a:extLst>
          </p:cNvPr>
          <p:cNvSpPr/>
          <p:nvPr/>
        </p:nvSpPr>
        <p:spPr bwMode="auto">
          <a:xfrm>
            <a:off x="259308" y="1804460"/>
            <a:ext cx="1849868" cy="731520"/>
          </a:xfrm>
          <a:prstGeom prst="roundRect">
            <a:avLst/>
          </a:prstGeom>
          <a:solidFill>
            <a:schemeClr val="bg1"/>
          </a:solidFill>
          <a:ln w="2857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US" b="1" i="0" u="none" strike="noStrike" cap="none" normalizeH="0" baseline="0" dirty="0">
                <a:ln>
                  <a:noFill/>
                </a:ln>
                <a:solidFill>
                  <a:srgbClr val="FF6B00"/>
                </a:solidFill>
                <a:effectLst/>
                <a:latin typeface="Calibri" panose="020F0502020204030204" pitchFamily="34" charset="0"/>
                <a:cs typeface="Calibri" panose="020F0502020204030204" pitchFamily="34" charset="0"/>
              </a:rPr>
              <a:t>Seguro de vida </a:t>
            </a:r>
            <a:br>
              <a:rPr kumimoji="0" lang="es-US" b="1" i="0" u="none" strike="noStrike" cap="none" normalizeH="0" baseline="0" dirty="0">
                <a:ln>
                  <a:noFill/>
                </a:ln>
                <a:solidFill>
                  <a:srgbClr val="FF6B00"/>
                </a:solidFill>
                <a:effectLst/>
                <a:latin typeface="Calibri" panose="020F0502020204030204" pitchFamily="34" charset="0"/>
                <a:cs typeface="Calibri" panose="020F0502020204030204" pitchFamily="34" charset="0"/>
              </a:rPr>
            </a:br>
            <a:r>
              <a:rPr kumimoji="0" lang="es-US" b="1" i="0" u="none" strike="noStrike" cap="none" normalizeH="0" baseline="0" dirty="0">
                <a:ln>
                  <a:noFill/>
                </a:ln>
                <a:solidFill>
                  <a:srgbClr val="FF6B00"/>
                </a:solidFill>
                <a:effectLst/>
                <a:latin typeface="Calibri" panose="020F0502020204030204" pitchFamily="34" charset="0"/>
                <a:cs typeface="Calibri" panose="020F0502020204030204" pitchFamily="34" charset="0"/>
              </a:rPr>
              <a:t>y por AD&amp;D</a:t>
            </a:r>
          </a:p>
        </p:txBody>
      </p:sp>
      <p:sp>
        <p:nvSpPr>
          <p:cNvPr id="18" name="Slide Number Placeholder 5">
            <a:extLst>
              <a:ext uri="{FF2B5EF4-FFF2-40B4-BE49-F238E27FC236}">
                <a16:creationId xmlns:a16="http://schemas.microsoft.com/office/drawing/2014/main" id="{2C140D9C-3689-4FF2-98F7-A9AE727604C1}"/>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35</a:t>
            </a:fld>
            <a:endParaRPr lang="en-US"/>
          </a:p>
        </p:txBody>
      </p:sp>
      <p:pic>
        <p:nvPicPr>
          <p:cNvPr id="19" name="Picture 18">
            <a:extLst>
              <a:ext uri="{FF2B5EF4-FFF2-40B4-BE49-F238E27FC236}">
                <a16:creationId xmlns:a16="http://schemas.microsoft.com/office/drawing/2014/main" id="{C2FF6626-9CE0-40F9-8776-156400C2B88E}"/>
              </a:ext>
            </a:extLst>
          </p:cNvPr>
          <p:cNvPicPr>
            <a:picLocks noChangeAspect="1"/>
          </p:cNvPicPr>
          <p:nvPr/>
        </p:nvPicPr>
        <p:blipFill>
          <a:blip r:embed="rId3"/>
          <a:stretch>
            <a:fillRect/>
          </a:stretch>
        </p:blipFill>
        <p:spPr>
          <a:xfrm>
            <a:off x="6759203" y="690961"/>
            <a:ext cx="1820798" cy="562792"/>
          </a:xfrm>
          <a:prstGeom prst="rect">
            <a:avLst/>
          </a:prstGeom>
        </p:spPr>
      </p:pic>
      <p:sp>
        <p:nvSpPr>
          <p:cNvPr id="3" name="TextBox 2">
            <a:extLst>
              <a:ext uri="{FF2B5EF4-FFF2-40B4-BE49-F238E27FC236}">
                <a16:creationId xmlns:a16="http://schemas.microsoft.com/office/drawing/2014/main" id="{0FE343E4-816A-3F62-7528-9398833447B0}"/>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61E0C833-F2A9-3C80-93E8-49B71368D3AB}"/>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9099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8B206-8D73-067F-2F38-3BE7D5C0C3B0}"/>
              </a:ext>
            </a:extLst>
          </p:cNvPr>
          <p:cNvSpPr>
            <a:spLocks noGrp="1"/>
          </p:cNvSpPr>
          <p:nvPr>
            <p:ph type="title"/>
          </p:nvPr>
        </p:nvSpPr>
        <p:spPr/>
        <p:txBody>
          <a:bodyPr/>
          <a:lstStyle/>
          <a:p>
            <a:r>
              <a:rPr lang="es-US"/>
              <a:t>Beneficios adicionales</a:t>
            </a:r>
          </a:p>
        </p:txBody>
      </p:sp>
      <p:pic>
        <p:nvPicPr>
          <p:cNvPr id="8" name="Picture Placeholder 7">
            <a:extLst>
              <a:ext uri="{FF2B5EF4-FFF2-40B4-BE49-F238E27FC236}">
                <a16:creationId xmlns:a16="http://schemas.microsoft.com/office/drawing/2014/main" id="{8D9033C8-5FE6-FB5E-4C79-C2BB9F3DBF4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653509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6BDF6-1BFB-4830-86ED-A42089E027A8}"/>
              </a:ext>
            </a:extLst>
          </p:cNvPr>
          <p:cNvSpPr>
            <a:spLocks noGrp="1"/>
          </p:cNvSpPr>
          <p:nvPr>
            <p:ph type="title"/>
          </p:nvPr>
        </p:nvSpPr>
        <p:spPr>
          <a:xfrm>
            <a:off x="493776" y="448056"/>
            <a:ext cx="7886700" cy="1056621"/>
          </a:xfrm>
        </p:spPr>
        <p:txBody>
          <a:bodyPr>
            <a:normAutofit/>
          </a:bodyPr>
          <a:lstStyle/>
          <a:p>
            <a:r>
              <a:rPr lang="es-US">
                <a:solidFill>
                  <a:srgbClr val="415364"/>
                </a:solidFill>
              </a:rPr>
              <a:t>Beneficios voluntarios</a:t>
            </a:r>
          </a:p>
        </p:txBody>
      </p:sp>
      <p:sp>
        <p:nvSpPr>
          <p:cNvPr id="11" name="Slide Number Placeholder 5">
            <a:extLst>
              <a:ext uri="{FF2B5EF4-FFF2-40B4-BE49-F238E27FC236}">
                <a16:creationId xmlns:a16="http://schemas.microsoft.com/office/drawing/2014/main" id="{39C40D31-573A-4A2B-A7C3-BD80B0D59D3A}"/>
              </a:ext>
            </a:extLst>
          </p:cNvPr>
          <p:cNvSpPr txBox="1">
            <a:spLocks/>
          </p:cNvSpPr>
          <p:nvPr/>
        </p:nvSpPr>
        <p:spPr>
          <a:xfrm>
            <a:off x="8088036" y="6412106"/>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37</a:t>
            </a:fld>
            <a:endParaRPr lang="en-US"/>
          </a:p>
        </p:txBody>
      </p:sp>
      <p:sp>
        <p:nvSpPr>
          <p:cNvPr id="9" name="Rectangle 8">
            <a:extLst>
              <a:ext uri="{FF2B5EF4-FFF2-40B4-BE49-F238E27FC236}">
                <a16:creationId xmlns:a16="http://schemas.microsoft.com/office/drawing/2014/main" id="{35EAEE03-E9EB-4E2B-B9D7-E230801A8AB2}"/>
              </a:ext>
            </a:extLst>
          </p:cNvPr>
          <p:cNvSpPr/>
          <p:nvPr/>
        </p:nvSpPr>
        <p:spPr>
          <a:xfrm>
            <a:off x="82560" y="2849697"/>
            <a:ext cx="2955280" cy="1877437"/>
          </a:xfrm>
          <a:prstGeom prst="rect">
            <a:avLst/>
          </a:prstGeom>
        </p:spPr>
        <p:txBody>
          <a:bodyPr wrap="square">
            <a:spAutoFit/>
          </a:bodyPr>
          <a:lstStyle/>
          <a:p>
            <a:r>
              <a:rPr lang="es-US" sz="2000" dirty="0">
                <a:solidFill>
                  <a:srgbClr val="002554"/>
                </a:solidFill>
                <a:latin typeface="Calibri" panose="020F0502020204030204" pitchFamily="34" charset="0"/>
                <a:cs typeface="Calibri" panose="020F0502020204030204" pitchFamily="34" charset="0"/>
              </a:rPr>
              <a:t>Seguro de accidentes </a:t>
            </a:r>
          </a:p>
          <a:p>
            <a:r>
              <a:rPr lang="es-US" sz="1200" b="0" dirty="0">
                <a:latin typeface="Calibri" panose="020F0502020204030204" pitchFamily="34" charset="0"/>
                <a:cs typeface="Calibri" panose="020F0502020204030204" pitchFamily="34" charset="0"/>
              </a:rPr>
              <a:t>El seguro de accidentes le ofrece pagos directos en caso de un accidente fuera </a:t>
            </a:r>
            <a:br>
              <a:rPr lang="es-US" sz="1200" b="0" dirty="0">
                <a:latin typeface="Calibri" panose="020F0502020204030204" pitchFamily="34" charset="0"/>
                <a:cs typeface="Calibri" panose="020F0502020204030204" pitchFamily="34" charset="0"/>
              </a:rPr>
            </a:br>
            <a:r>
              <a:rPr lang="es-US" sz="1200" b="0" dirty="0">
                <a:latin typeface="Calibri" panose="020F0502020204030204" pitchFamily="34" charset="0"/>
                <a:cs typeface="Calibri" panose="020F0502020204030204" pitchFamily="34" charset="0"/>
              </a:rPr>
              <a:t>del trabajo dé lugar a lo siguiente:</a:t>
            </a:r>
          </a:p>
          <a:p>
            <a:pPr marL="628650" lvl="1" indent="-171450">
              <a:buFont typeface="Arial" panose="020B0604020202020204" pitchFamily="34" charset="0"/>
              <a:buChar char="•"/>
            </a:pPr>
            <a:r>
              <a:rPr lang="es-US" sz="1200" dirty="0">
                <a:latin typeface="Calibri" panose="020F0502020204030204" pitchFamily="34" charset="0"/>
                <a:cs typeface="Calibri" panose="020F0502020204030204" pitchFamily="34" charset="0"/>
              </a:rPr>
              <a:t>Atención de emergencia</a:t>
            </a:r>
          </a:p>
          <a:p>
            <a:pPr marL="628650" lvl="1" indent="-171450">
              <a:buFont typeface="Arial" panose="020B0604020202020204" pitchFamily="34" charset="0"/>
              <a:buChar char="•"/>
            </a:pPr>
            <a:r>
              <a:rPr lang="es-US" sz="1200" b="0" dirty="0">
                <a:latin typeface="Calibri" panose="020F0502020204030204" pitchFamily="34" charset="0"/>
                <a:cs typeface="Calibri" panose="020F0502020204030204" pitchFamily="34" charset="0"/>
              </a:rPr>
              <a:t>Atención de seguimiento</a:t>
            </a:r>
          </a:p>
          <a:p>
            <a:pPr marL="628650" lvl="1" indent="-171450">
              <a:buFont typeface="Arial" panose="020B0604020202020204" pitchFamily="34" charset="0"/>
              <a:buChar char="•"/>
            </a:pPr>
            <a:r>
              <a:rPr lang="es-US" sz="1200" dirty="0">
                <a:latin typeface="Calibri" panose="020F0502020204030204" pitchFamily="34" charset="0"/>
                <a:cs typeface="Calibri" panose="020F0502020204030204" pitchFamily="34" charset="0"/>
              </a:rPr>
              <a:t>Admisión hospitalaria</a:t>
            </a:r>
          </a:p>
          <a:p>
            <a:pPr marL="628650" lvl="1" indent="-171450">
              <a:buFont typeface="Arial" panose="020B0604020202020204" pitchFamily="34" charset="0"/>
              <a:buChar char="•"/>
            </a:pPr>
            <a:r>
              <a:rPr lang="es-US" sz="1200" b="0" dirty="0">
                <a:latin typeface="Calibri" panose="020F0502020204030204" pitchFamily="34" charset="0"/>
                <a:cs typeface="Calibri" panose="020F0502020204030204" pitchFamily="34" charset="0"/>
              </a:rPr>
              <a:t>Hospitalización</a:t>
            </a:r>
          </a:p>
          <a:p>
            <a:pPr marL="628650" lvl="1" indent="-171450">
              <a:buFont typeface="Arial" panose="020B0604020202020204" pitchFamily="34" charset="0"/>
              <a:buChar char="•"/>
            </a:pPr>
            <a:r>
              <a:rPr lang="es-US" sz="1200" dirty="0">
                <a:latin typeface="Calibri" panose="020F0502020204030204" pitchFamily="34" charset="0"/>
                <a:cs typeface="Calibri" panose="020F0502020204030204" pitchFamily="34" charset="0"/>
              </a:rPr>
              <a:t>Muerte accidental</a:t>
            </a:r>
          </a:p>
        </p:txBody>
      </p:sp>
      <p:sp>
        <p:nvSpPr>
          <p:cNvPr id="12" name="Rectangle 11">
            <a:extLst>
              <a:ext uri="{FF2B5EF4-FFF2-40B4-BE49-F238E27FC236}">
                <a16:creationId xmlns:a16="http://schemas.microsoft.com/office/drawing/2014/main" id="{C955EA3A-070B-423A-A120-5204007C3466}"/>
              </a:ext>
            </a:extLst>
          </p:cNvPr>
          <p:cNvSpPr/>
          <p:nvPr/>
        </p:nvSpPr>
        <p:spPr>
          <a:xfrm>
            <a:off x="359228" y="1454880"/>
            <a:ext cx="8335108" cy="1200329"/>
          </a:xfrm>
          <a:prstGeom prst="rect">
            <a:avLst/>
          </a:prstGeom>
        </p:spPr>
        <p:txBody>
          <a:bodyPr wrap="square">
            <a:spAutoFit/>
          </a:bodyPr>
          <a:lstStyle/>
          <a:p>
            <a:r>
              <a:rPr lang="es-US" b="0" dirty="0">
                <a:latin typeface="Calibri" panose="020F0502020204030204" pitchFamily="34" charset="0"/>
                <a:cs typeface="Calibri" panose="020F0502020204030204" pitchFamily="34" charset="0"/>
              </a:rPr>
              <a:t>Los beneficios voluntarios pueden proporcionar una capa adicional de protección financiera para usted y su familia. Estos beneficios pueden ayudar a cubrir cualquier gasto de desembolso adicional que ocurra como resultado de una enfermedad </a:t>
            </a:r>
            <a:br>
              <a:rPr lang="es-US" b="0" dirty="0">
                <a:latin typeface="Calibri" panose="020F0502020204030204" pitchFamily="34" charset="0"/>
                <a:cs typeface="Calibri" panose="020F0502020204030204" pitchFamily="34" charset="0"/>
              </a:rPr>
            </a:br>
            <a:r>
              <a:rPr lang="es-US" b="0" dirty="0">
                <a:latin typeface="Calibri" panose="020F0502020204030204" pitchFamily="34" charset="0"/>
                <a:cs typeface="Calibri" panose="020F0502020204030204" pitchFamily="34" charset="0"/>
              </a:rPr>
              <a:t>o accidente calificado inesperado. </a:t>
            </a:r>
          </a:p>
        </p:txBody>
      </p:sp>
      <p:sp>
        <p:nvSpPr>
          <p:cNvPr id="15" name="Rectangle 14">
            <a:extLst>
              <a:ext uri="{FF2B5EF4-FFF2-40B4-BE49-F238E27FC236}">
                <a16:creationId xmlns:a16="http://schemas.microsoft.com/office/drawing/2014/main" id="{176B7E79-5429-4886-B7B4-A4ADA5939640}"/>
              </a:ext>
            </a:extLst>
          </p:cNvPr>
          <p:cNvSpPr/>
          <p:nvPr/>
        </p:nvSpPr>
        <p:spPr>
          <a:xfrm>
            <a:off x="3147219" y="2849028"/>
            <a:ext cx="2765902" cy="2785378"/>
          </a:xfrm>
          <a:prstGeom prst="rect">
            <a:avLst/>
          </a:prstGeom>
        </p:spPr>
        <p:txBody>
          <a:bodyPr wrap="square">
            <a:spAutoFit/>
          </a:bodyPr>
          <a:lstStyle/>
          <a:p>
            <a:r>
              <a:rPr lang="es-US" sz="2000" dirty="0">
                <a:solidFill>
                  <a:srgbClr val="002554"/>
                </a:solidFill>
                <a:latin typeface="Calibri" panose="020F0502020204030204" pitchFamily="34" charset="0"/>
                <a:cs typeface="Calibri" panose="020F0502020204030204" pitchFamily="34" charset="0"/>
              </a:rPr>
              <a:t>Seguro de </a:t>
            </a:r>
            <a:br>
              <a:rPr lang="es-US" sz="2000" dirty="0">
                <a:solidFill>
                  <a:srgbClr val="002554"/>
                </a:solidFill>
                <a:latin typeface="Calibri" panose="020F0502020204030204" pitchFamily="34" charset="0"/>
                <a:cs typeface="Calibri" panose="020F0502020204030204" pitchFamily="34" charset="0"/>
              </a:rPr>
            </a:br>
            <a:r>
              <a:rPr lang="es-US" sz="2000" dirty="0">
                <a:solidFill>
                  <a:srgbClr val="002554"/>
                </a:solidFill>
                <a:latin typeface="Calibri" panose="020F0502020204030204" pitchFamily="34" charset="0"/>
                <a:cs typeface="Calibri" panose="020F0502020204030204" pitchFamily="34" charset="0"/>
              </a:rPr>
              <a:t>enfermedades graves </a:t>
            </a:r>
          </a:p>
          <a:p>
            <a:r>
              <a:rPr lang="es-US" sz="1200" b="0" dirty="0">
                <a:latin typeface="Calibri" panose="020F0502020204030204" pitchFamily="34" charset="0"/>
                <a:cs typeface="Calibri" panose="020F0502020204030204" pitchFamily="34" charset="0"/>
              </a:rPr>
              <a:t>El seguro de enfermedades graves le ofrece un pago directo en caso de que </a:t>
            </a:r>
            <a:br>
              <a:rPr lang="es-US" sz="1200" b="0" dirty="0">
                <a:latin typeface="Calibri" panose="020F0502020204030204" pitchFamily="34" charset="0"/>
                <a:cs typeface="Calibri" panose="020F0502020204030204" pitchFamily="34" charset="0"/>
              </a:rPr>
            </a:br>
            <a:r>
              <a:rPr lang="es-US" sz="1200" b="0" dirty="0">
                <a:latin typeface="Calibri" panose="020F0502020204030204" pitchFamily="34" charset="0"/>
                <a:cs typeface="Calibri" panose="020F0502020204030204" pitchFamily="34" charset="0"/>
              </a:rPr>
              <a:t>se le diagnostique una enfermedad </a:t>
            </a:r>
            <a:br>
              <a:rPr lang="es-US" sz="1200" b="0" dirty="0">
                <a:latin typeface="Calibri" panose="020F0502020204030204" pitchFamily="34" charset="0"/>
                <a:cs typeface="Calibri" panose="020F0502020204030204" pitchFamily="34" charset="0"/>
              </a:rPr>
            </a:br>
            <a:r>
              <a:rPr lang="es-US" sz="1200" b="0" dirty="0">
                <a:latin typeface="Calibri" panose="020F0502020204030204" pitchFamily="34" charset="0"/>
                <a:cs typeface="Calibri" panose="020F0502020204030204" pitchFamily="34" charset="0"/>
              </a:rPr>
              <a:t>grave cubierta, como las siguientes:</a:t>
            </a:r>
          </a:p>
          <a:p>
            <a:pPr marL="742950" lvl="1" indent="-285750">
              <a:buFont typeface="Arial" panose="020B0604020202020204" pitchFamily="34" charset="0"/>
              <a:buChar char="•"/>
            </a:pPr>
            <a:r>
              <a:rPr lang="es-US" sz="1200" dirty="0">
                <a:latin typeface="Calibri" panose="020F0502020204030204" pitchFamily="34" charset="0"/>
                <a:cs typeface="Calibri" panose="020F0502020204030204" pitchFamily="34" charset="0"/>
              </a:rPr>
              <a:t>Cáncer</a:t>
            </a:r>
          </a:p>
          <a:p>
            <a:pPr marL="742950" lvl="1" indent="-285750">
              <a:buFont typeface="Arial" panose="020B0604020202020204" pitchFamily="34" charset="0"/>
              <a:buChar char="•"/>
            </a:pPr>
            <a:r>
              <a:rPr lang="es-US" sz="1200" dirty="0">
                <a:latin typeface="Calibri" panose="020F0502020204030204" pitchFamily="34" charset="0"/>
                <a:cs typeface="Calibri" panose="020F0502020204030204" pitchFamily="34" charset="0"/>
              </a:rPr>
              <a:t>Ataque cardíaco</a:t>
            </a:r>
          </a:p>
          <a:p>
            <a:pPr marL="742950" lvl="1" indent="-285750">
              <a:buFont typeface="Arial" panose="020B0604020202020204" pitchFamily="34" charset="0"/>
              <a:buChar char="•"/>
            </a:pPr>
            <a:r>
              <a:rPr lang="es-US" sz="1200" dirty="0">
                <a:latin typeface="Calibri" panose="020F0502020204030204" pitchFamily="34" charset="0"/>
                <a:cs typeface="Calibri" panose="020F0502020204030204" pitchFamily="34" charset="0"/>
              </a:rPr>
              <a:t>Accidente cerebrovascular</a:t>
            </a:r>
          </a:p>
          <a:p>
            <a:pPr marL="742950" lvl="1" indent="-285750">
              <a:buFont typeface="Arial" panose="020B0604020202020204" pitchFamily="34" charset="0"/>
              <a:buChar char="•"/>
            </a:pPr>
            <a:r>
              <a:rPr lang="es-US" sz="1200" dirty="0">
                <a:latin typeface="Calibri" panose="020F0502020204030204" pitchFamily="34" charset="0"/>
                <a:cs typeface="Calibri" panose="020F0502020204030204" pitchFamily="34" charset="0"/>
              </a:rPr>
              <a:t>Trasplante de órgano vital</a:t>
            </a:r>
          </a:p>
          <a:p>
            <a:pPr marL="742950" lvl="1" indent="-285750">
              <a:buFont typeface="Arial" panose="020B0604020202020204" pitchFamily="34" charset="0"/>
              <a:buChar char="•"/>
            </a:pPr>
            <a:r>
              <a:rPr lang="es-US" sz="1200" dirty="0">
                <a:latin typeface="Calibri" panose="020F0502020204030204" pitchFamily="34" charset="0"/>
                <a:cs typeface="Calibri" panose="020F0502020204030204" pitchFamily="34" charset="0"/>
              </a:rPr>
              <a:t>Insuficiencia renal en </a:t>
            </a:r>
            <a:br>
              <a:rPr lang="es-US" sz="1200" dirty="0">
                <a:latin typeface="Calibri" panose="020F0502020204030204" pitchFamily="34" charset="0"/>
                <a:cs typeface="Calibri" panose="020F0502020204030204" pitchFamily="34" charset="0"/>
              </a:rPr>
            </a:br>
            <a:r>
              <a:rPr lang="es-US" sz="1200" dirty="0">
                <a:latin typeface="Calibri" panose="020F0502020204030204" pitchFamily="34" charset="0"/>
                <a:cs typeface="Calibri" panose="020F0502020204030204" pitchFamily="34" charset="0"/>
              </a:rPr>
              <a:t>etapa terminal</a:t>
            </a:r>
          </a:p>
          <a:p>
            <a:endParaRPr lang="en-US" sz="1500" b="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03507A6-F129-422E-BF95-E55F794F9B71}"/>
              </a:ext>
            </a:extLst>
          </p:cNvPr>
          <p:cNvSpPr/>
          <p:nvPr/>
        </p:nvSpPr>
        <p:spPr>
          <a:xfrm>
            <a:off x="5951882" y="2864537"/>
            <a:ext cx="3146400" cy="2231380"/>
          </a:xfrm>
          <a:prstGeom prst="rect">
            <a:avLst/>
          </a:prstGeom>
        </p:spPr>
        <p:txBody>
          <a:bodyPr wrap="square">
            <a:spAutoFit/>
          </a:bodyPr>
          <a:lstStyle/>
          <a:p>
            <a:r>
              <a:rPr lang="es-US" sz="2000" dirty="0">
                <a:solidFill>
                  <a:srgbClr val="002554"/>
                </a:solidFill>
                <a:latin typeface="Calibri" panose="020F0502020204030204" pitchFamily="34" charset="0"/>
                <a:cs typeface="Calibri" panose="020F0502020204030204" pitchFamily="34" charset="0"/>
              </a:rPr>
              <a:t>Seguro de </a:t>
            </a:r>
            <a:br>
              <a:rPr lang="es-US" sz="2000" dirty="0">
                <a:solidFill>
                  <a:srgbClr val="002554"/>
                </a:solidFill>
                <a:latin typeface="Calibri" panose="020F0502020204030204" pitchFamily="34" charset="0"/>
                <a:cs typeface="Calibri" panose="020F0502020204030204" pitchFamily="34" charset="0"/>
              </a:rPr>
            </a:br>
            <a:r>
              <a:rPr lang="es-US" sz="2000" dirty="0">
                <a:solidFill>
                  <a:srgbClr val="002554"/>
                </a:solidFill>
                <a:latin typeface="Calibri" panose="020F0502020204030204" pitchFamily="34" charset="0"/>
                <a:cs typeface="Calibri" panose="020F0502020204030204" pitchFamily="34" charset="0"/>
              </a:rPr>
              <a:t>indemnidad hospitalaria</a:t>
            </a:r>
          </a:p>
          <a:p>
            <a:r>
              <a:rPr lang="es-US" sz="1200" b="0" i="0" u="none" strike="noStrike" baseline="0" dirty="0">
                <a:solidFill>
                  <a:srgbClr val="000000"/>
                </a:solidFill>
              </a:rPr>
              <a:t>El seguro del plan de indemnidad hospitalaria le ofrece pagos directos si está hospitalizado. Incluye cantidades separadas para eventos, como los siguientes: </a:t>
            </a:r>
          </a:p>
          <a:p>
            <a:pPr marL="171450" indent="-171450">
              <a:buFont typeface="Arial" panose="020B0604020202020204" pitchFamily="34" charset="0"/>
              <a:buChar char="•"/>
            </a:pPr>
            <a:r>
              <a:rPr lang="es-US" sz="1200" b="0" i="0" u="none" strike="noStrike" baseline="0" dirty="0">
                <a:solidFill>
                  <a:srgbClr val="000000"/>
                </a:solidFill>
              </a:rPr>
              <a:t>Admisión hospitalaria </a:t>
            </a:r>
          </a:p>
          <a:p>
            <a:pPr marL="171450" indent="-171450">
              <a:buFont typeface="Arial" panose="020B0604020202020204" pitchFamily="34" charset="0"/>
              <a:buChar char="•"/>
            </a:pPr>
            <a:r>
              <a:rPr lang="es-US" sz="1200" b="0" i="0" u="none" strike="noStrike" baseline="0" dirty="0">
                <a:solidFill>
                  <a:srgbClr val="000000"/>
                </a:solidFill>
              </a:rPr>
              <a:t>Hospitalización </a:t>
            </a:r>
          </a:p>
          <a:p>
            <a:pPr marL="171450" indent="-171450">
              <a:buFont typeface="Arial" panose="020B0604020202020204" pitchFamily="34" charset="0"/>
              <a:buChar char="•"/>
            </a:pPr>
            <a:r>
              <a:rPr lang="es-US" sz="1200" b="0" i="0" u="none" strike="noStrike" baseline="0" dirty="0">
                <a:solidFill>
                  <a:srgbClr val="000000"/>
                </a:solidFill>
              </a:rPr>
              <a:t>Cuidados intensivos hospitalarios </a:t>
            </a:r>
          </a:p>
          <a:p>
            <a:endParaRPr lang="en-US" sz="1500" b="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85F6113B-B305-4E26-B813-E016D4EDCC54}"/>
              </a:ext>
            </a:extLst>
          </p:cNvPr>
          <p:cNvSpPr/>
          <p:nvPr/>
        </p:nvSpPr>
        <p:spPr bwMode="auto">
          <a:xfrm>
            <a:off x="3043252" y="2857717"/>
            <a:ext cx="45719" cy="3204376"/>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D766E579-5B26-4223-8762-1AA27B33BBED}"/>
              </a:ext>
            </a:extLst>
          </p:cNvPr>
          <p:cNvSpPr/>
          <p:nvPr/>
        </p:nvSpPr>
        <p:spPr bwMode="auto">
          <a:xfrm flipH="1">
            <a:off x="5906163" y="2902263"/>
            <a:ext cx="45719" cy="315983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CFFD782A-48DF-8717-89D7-0ADEF073FB49}"/>
              </a:ext>
            </a:extLst>
          </p:cNvPr>
          <p:cNvPicPr>
            <a:picLocks noChangeAspect="1"/>
          </p:cNvPicPr>
          <p:nvPr/>
        </p:nvPicPr>
        <p:blipFill>
          <a:blip r:embed="rId3"/>
          <a:stretch>
            <a:fillRect/>
          </a:stretch>
        </p:blipFill>
        <p:spPr>
          <a:xfrm>
            <a:off x="6759203" y="690961"/>
            <a:ext cx="1820798" cy="562792"/>
          </a:xfrm>
          <a:prstGeom prst="rect">
            <a:avLst/>
          </a:prstGeom>
        </p:spPr>
      </p:pic>
      <p:sp>
        <p:nvSpPr>
          <p:cNvPr id="2" name="TextBox 1">
            <a:extLst>
              <a:ext uri="{FF2B5EF4-FFF2-40B4-BE49-F238E27FC236}">
                <a16:creationId xmlns:a16="http://schemas.microsoft.com/office/drawing/2014/main" id="{A4920132-D217-1CBB-39A9-805B842A5085}"/>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231F1904-9BA5-D8DC-D884-4E7E7A993107}"/>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73304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6BDF6-1BFB-4830-86ED-A42089E027A8}"/>
              </a:ext>
            </a:extLst>
          </p:cNvPr>
          <p:cNvSpPr>
            <a:spLocks noGrp="1"/>
          </p:cNvSpPr>
          <p:nvPr>
            <p:ph type="title"/>
          </p:nvPr>
        </p:nvSpPr>
        <p:spPr>
          <a:xfrm>
            <a:off x="493776" y="448056"/>
            <a:ext cx="7886700" cy="1056621"/>
          </a:xfrm>
        </p:spPr>
        <p:txBody>
          <a:bodyPr>
            <a:normAutofit/>
          </a:bodyPr>
          <a:lstStyle/>
          <a:p>
            <a:r>
              <a:rPr lang="es-US">
                <a:solidFill>
                  <a:srgbClr val="415364"/>
                </a:solidFill>
              </a:rPr>
              <a:t>Beneficios voluntarios</a:t>
            </a:r>
          </a:p>
        </p:txBody>
      </p:sp>
      <p:sp>
        <p:nvSpPr>
          <p:cNvPr id="8" name="Rectangle 7">
            <a:extLst>
              <a:ext uri="{FF2B5EF4-FFF2-40B4-BE49-F238E27FC236}">
                <a16:creationId xmlns:a16="http://schemas.microsoft.com/office/drawing/2014/main" id="{3C4D5A96-03A5-49E7-859A-BD169CC9ACEE}"/>
              </a:ext>
            </a:extLst>
          </p:cNvPr>
          <p:cNvSpPr/>
          <p:nvPr/>
        </p:nvSpPr>
        <p:spPr bwMode="auto">
          <a:xfrm>
            <a:off x="4526281" y="2938939"/>
            <a:ext cx="45719" cy="36720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1" name="Slide Number Placeholder 5">
            <a:extLst>
              <a:ext uri="{FF2B5EF4-FFF2-40B4-BE49-F238E27FC236}">
                <a16:creationId xmlns:a16="http://schemas.microsoft.com/office/drawing/2014/main" id="{39C40D31-573A-4A2B-A7C3-BD80B0D59D3A}"/>
              </a:ext>
            </a:extLst>
          </p:cNvPr>
          <p:cNvSpPr txBox="1">
            <a:spLocks/>
          </p:cNvSpPr>
          <p:nvPr/>
        </p:nvSpPr>
        <p:spPr>
          <a:xfrm>
            <a:off x="8088036" y="6434408"/>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38</a:t>
            </a:fld>
            <a:endParaRPr lang="en-US"/>
          </a:p>
        </p:txBody>
      </p:sp>
      <p:sp>
        <p:nvSpPr>
          <p:cNvPr id="9" name="Rectangle 8">
            <a:extLst>
              <a:ext uri="{FF2B5EF4-FFF2-40B4-BE49-F238E27FC236}">
                <a16:creationId xmlns:a16="http://schemas.microsoft.com/office/drawing/2014/main" id="{35EAEE03-E9EB-4E2B-B9D7-E230801A8AB2}"/>
              </a:ext>
            </a:extLst>
          </p:cNvPr>
          <p:cNvSpPr/>
          <p:nvPr/>
        </p:nvSpPr>
        <p:spPr>
          <a:xfrm>
            <a:off x="803708" y="3018690"/>
            <a:ext cx="3622074" cy="3431709"/>
          </a:xfrm>
          <a:prstGeom prst="rect">
            <a:avLst/>
          </a:prstGeom>
        </p:spPr>
        <p:txBody>
          <a:bodyPr wrap="square">
            <a:spAutoFit/>
          </a:bodyPr>
          <a:lstStyle/>
          <a:p>
            <a:r>
              <a:rPr lang="es-US" sz="2000" dirty="0" err="1">
                <a:solidFill>
                  <a:srgbClr val="002554"/>
                </a:solidFill>
                <a:cs typeface="Calibri" panose="020F0502020204030204" pitchFamily="34" charset="0"/>
              </a:rPr>
              <a:t>LegalShield</a:t>
            </a:r>
            <a:endParaRPr lang="es-US" sz="2000" dirty="0">
              <a:solidFill>
                <a:srgbClr val="002554"/>
              </a:solidFill>
              <a:cs typeface="Calibri" panose="020F0502020204030204" pitchFamily="34" charset="0"/>
            </a:endParaRPr>
          </a:p>
          <a:p>
            <a:r>
              <a:rPr lang="es-US" sz="1400" b="0" i="0" u="none" strike="noStrike" baseline="0" dirty="0">
                <a:solidFill>
                  <a:srgbClr val="000000"/>
                </a:solidFill>
              </a:rPr>
              <a:t>Se incluyen los siguientes servicios: </a:t>
            </a:r>
          </a:p>
          <a:p>
            <a:pPr marL="285750" indent="-285750">
              <a:buFont typeface="Arial" panose="020B0604020202020204" pitchFamily="34" charset="0"/>
              <a:buChar char="•"/>
            </a:pPr>
            <a:r>
              <a:rPr lang="es-US" sz="1400" b="0" i="0" u="none" strike="noStrike" baseline="0" dirty="0">
                <a:solidFill>
                  <a:srgbClr val="000000"/>
                </a:solidFill>
              </a:rPr>
              <a:t>Consultas y consejos legales </a:t>
            </a:r>
          </a:p>
          <a:p>
            <a:pPr marL="285750" indent="-285750">
              <a:buFont typeface="Arial" panose="020B0604020202020204" pitchFamily="34" charset="0"/>
              <a:buChar char="•"/>
            </a:pPr>
            <a:r>
              <a:rPr lang="es-US" sz="1400" b="0" i="0" u="none" strike="noStrike" baseline="0" dirty="0">
                <a:solidFill>
                  <a:srgbClr val="000000"/>
                </a:solidFill>
              </a:rPr>
              <a:t>Representación judicial </a:t>
            </a:r>
          </a:p>
          <a:p>
            <a:pPr marL="285750" indent="-285750">
              <a:buFont typeface="Arial" panose="020B0604020202020204" pitchFamily="34" charset="0"/>
              <a:buChar char="•"/>
            </a:pPr>
            <a:r>
              <a:rPr lang="es-US" sz="1400" b="0" i="0" u="none" strike="noStrike" baseline="0" dirty="0">
                <a:solidFill>
                  <a:srgbClr val="000000"/>
                </a:solidFill>
              </a:rPr>
              <a:t>Firma de abogados especializada </a:t>
            </a:r>
          </a:p>
          <a:p>
            <a:pPr marL="285750" indent="-285750">
              <a:buFont typeface="Arial" panose="020B0604020202020204" pitchFamily="34" charset="0"/>
              <a:buChar char="•"/>
            </a:pPr>
            <a:r>
              <a:rPr lang="es-US" sz="1400" b="0" i="0" u="none" strike="noStrike" baseline="0" dirty="0">
                <a:solidFill>
                  <a:srgbClr val="000000"/>
                </a:solidFill>
              </a:rPr>
              <a:t>Preparación y revisión de </a:t>
            </a:r>
            <a:br>
              <a:rPr lang="es-US" sz="1400" b="0" i="0" u="none" strike="noStrike" baseline="0" dirty="0">
                <a:solidFill>
                  <a:srgbClr val="000000"/>
                </a:solidFill>
              </a:rPr>
            </a:br>
            <a:r>
              <a:rPr lang="es-US" sz="1400" b="0" i="0" u="none" strike="noStrike" baseline="0" dirty="0">
                <a:solidFill>
                  <a:srgbClr val="000000"/>
                </a:solidFill>
              </a:rPr>
              <a:t>documentos legales </a:t>
            </a:r>
          </a:p>
          <a:p>
            <a:pPr marL="285750" indent="-285750">
              <a:buFont typeface="Arial" panose="020B0604020202020204" pitchFamily="34" charset="0"/>
              <a:buChar char="•"/>
            </a:pPr>
            <a:r>
              <a:rPr lang="es-US" sz="1400" b="0" i="0" u="none" strike="noStrike" baseline="0" dirty="0">
                <a:solidFill>
                  <a:srgbClr val="000000"/>
                </a:solidFill>
              </a:rPr>
              <a:t>Preparación de testamentos </a:t>
            </a:r>
          </a:p>
          <a:p>
            <a:pPr marL="285750" indent="-285750">
              <a:buFont typeface="Arial" panose="020B0604020202020204" pitchFamily="34" charset="0"/>
              <a:buChar char="•"/>
            </a:pPr>
            <a:r>
              <a:rPr lang="es-US" sz="1400" b="0" i="0" u="none" strike="noStrike" baseline="0" dirty="0">
                <a:solidFill>
                  <a:srgbClr val="000000"/>
                </a:solidFill>
              </a:rPr>
              <a:t>Cartas y llamadas telefónicas hechas </a:t>
            </a:r>
            <a:br>
              <a:rPr lang="es-US" sz="1400" b="0" i="0" u="none" strike="noStrike" baseline="0" dirty="0">
                <a:solidFill>
                  <a:srgbClr val="000000"/>
                </a:solidFill>
              </a:rPr>
            </a:br>
            <a:r>
              <a:rPr lang="es-US" sz="1400" b="0" i="0" u="none" strike="noStrike" baseline="0" dirty="0">
                <a:solidFill>
                  <a:srgbClr val="000000"/>
                </a:solidFill>
              </a:rPr>
              <a:t>en su nombre </a:t>
            </a:r>
          </a:p>
          <a:p>
            <a:pPr marL="285750" indent="-285750">
              <a:buFont typeface="Arial" panose="020B0604020202020204" pitchFamily="34" charset="0"/>
              <a:buChar char="•"/>
            </a:pPr>
            <a:r>
              <a:rPr lang="es-US" sz="1400" b="0" i="0" u="none" strike="noStrike" baseline="0" dirty="0">
                <a:solidFill>
                  <a:srgbClr val="000000"/>
                </a:solidFill>
              </a:rPr>
              <a:t>Asistencia con multas por exceso </a:t>
            </a:r>
            <a:br>
              <a:rPr lang="es-US" sz="1400" b="0" i="0" u="none" strike="noStrike" baseline="0" dirty="0">
                <a:solidFill>
                  <a:srgbClr val="000000"/>
                </a:solidFill>
              </a:rPr>
            </a:br>
            <a:r>
              <a:rPr lang="es-US" sz="1400" b="0" i="0" u="none" strike="noStrike" baseline="0" dirty="0">
                <a:solidFill>
                  <a:srgbClr val="000000"/>
                </a:solidFill>
              </a:rPr>
              <a:t>de velocidad </a:t>
            </a:r>
          </a:p>
          <a:p>
            <a:pPr marL="285750" indent="-285750">
              <a:buFont typeface="Arial" panose="020B0604020202020204" pitchFamily="34" charset="0"/>
              <a:buChar char="•"/>
            </a:pPr>
            <a:r>
              <a:rPr lang="es-US" sz="1400" b="0" i="0" u="none" strike="noStrike" baseline="0" dirty="0">
                <a:solidFill>
                  <a:srgbClr val="000000"/>
                </a:solidFill>
              </a:rPr>
              <a:t>Acceso 24/7 en caso de </a:t>
            </a:r>
            <a:br>
              <a:rPr lang="es-US" sz="1400" b="0" i="0" u="none" strike="noStrike" baseline="0" dirty="0">
                <a:solidFill>
                  <a:srgbClr val="000000"/>
                </a:solidFill>
              </a:rPr>
            </a:br>
            <a:r>
              <a:rPr lang="es-US" sz="1400" b="0" i="0" u="none" strike="noStrike" baseline="0" dirty="0">
                <a:solidFill>
                  <a:srgbClr val="000000"/>
                </a:solidFill>
              </a:rPr>
              <a:t>emergencias legales </a:t>
            </a:r>
          </a:p>
          <a:p>
            <a:pPr marL="628650" lvl="1" indent="-171450">
              <a:buFont typeface="Arial" panose="020B0604020202020204" pitchFamily="34" charset="0"/>
              <a:buChar char="•"/>
            </a:pPr>
            <a:endParaRPr lang="en-US" sz="1500" b="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55EA3A-070B-423A-A120-5204007C3466}"/>
              </a:ext>
            </a:extLst>
          </p:cNvPr>
          <p:cNvSpPr/>
          <p:nvPr/>
        </p:nvSpPr>
        <p:spPr>
          <a:xfrm>
            <a:off x="359228" y="1376823"/>
            <a:ext cx="8335108" cy="1477328"/>
          </a:xfrm>
          <a:prstGeom prst="rect">
            <a:avLst/>
          </a:prstGeom>
        </p:spPr>
        <p:txBody>
          <a:bodyPr wrap="square">
            <a:spAutoFit/>
          </a:bodyPr>
          <a:lstStyle/>
          <a:p>
            <a:r>
              <a:rPr lang="es-US" sz="1800" b="0" i="0" u="none" strike="noStrike" baseline="0" dirty="0">
                <a:solidFill>
                  <a:srgbClr val="000000"/>
                </a:solidFill>
              </a:rPr>
              <a:t>Durante estos tiempos sin precedentes, es importante proteger no solo nuestra salud física, sino también nuestra salud digital y financiera. Con un plan de protección contra el robo de identidad de </a:t>
            </a:r>
            <a:r>
              <a:rPr lang="es-US" sz="1800" b="0" i="0" u="none" strike="noStrike" baseline="0" dirty="0" err="1">
                <a:solidFill>
                  <a:srgbClr val="000000"/>
                </a:solidFill>
              </a:rPr>
              <a:t>IDShield</a:t>
            </a:r>
            <a:r>
              <a:rPr lang="es-US" sz="1800" b="0" i="0" u="none" strike="noStrike" baseline="0" dirty="0">
                <a:solidFill>
                  <a:srgbClr val="000000"/>
                </a:solidFill>
              </a:rPr>
              <a:t> y un plan de protección </a:t>
            </a:r>
            <a:br>
              <a:rPr lang="es-US" sz="1800" b="0" i="0" u="none" strike="noStrike" baseline="0" dirty="0">
                <a:solidFill>
                  <a:srgbClr val="000000"/>
                </a:solidFill>
              </a:rPr>
            </a:br>
            <a:r>
              <a:rPr lang="es-US" sz="1800" b="0" i="0" u="none" strike="noStrike" baseline="0" dirty="0">
                <a:solidFill>
                  <a:srgbClr val="000000"/>
                </a:solidFill>
              </a:rPr>
              <a:t>legal de </a:t>
            </a:r>
            <a:r>
              <a:rPr lang="es-US" sz="1800" b="0" i="0" u="none" strike="noStrike" baseline="0" dirty="0" err="1">
                <a:solidFill>
                  <a:srgbClr val="000000"/>
                </a:solidFill>
              </a:rPr>
              <a:t>LegalShield</a:t>
            </a:r>
            <a:r>
              <a:rPr lang="es-US" sz="1800" b="0" i="0" u="none" strike="noStrike" baseline="0" dirty="0">
                <a:solidFill>
                  <a:srgbClr val="000000"/>
                </a:solidFill>
              </a:rPr>
              <a:t>, puede tener la tranquilidad de saber que su identidad </a:t>
            </a:r>
            <a:br>
              <a:rPr lang="es-US" sz="1800" b="0" i="0" u="none" strike="noStrike" baseline="0" dirty="0">
                <a:solidFill>
                  <a:srgbClr val="000000"/>
                </a:solidFill>
              </a:rPr>
            </a:br>
            <a:r>
              <a:rPr lang="es-US" sz="1800" b="0" i="0" u="none" strike="noStrike" baseline="0" dirty="0">
                <a:solidFill>
                  <a:srgbClr val="000000"/>
                </a:solidFill>
              </a:rPr>
              <a:t>y derechos legales están a salvo. </a:t>
            </a:r>
          </a:p>
        </p:txBody>
      </p:sp>
      <p:sp>
        <p:nvSpPr>
          <p:cNvPr id="15" name="Rectangle 14">
            <a:extLst>
              <a:ext uri="{FF2B5EF4-FFF2-40B4-BE49-F238E27FC236}">
                <a16:creationId xmlns:a16="http://schemas.microsoft.com/office/drawing/2014/main" id="{176B7E79-5429-4886-B7B4-A4ADA5939640}"/>
              </a:ext>
            </a:extLst>
          </p:cNvPr>
          <p:cNvSpPr/>
          <p:nvPr/>
        </p:nvSpPr>
        <p:spPr>
          <a:xfrm>
            <a:off x="4808939" y="3018690"/>
            <a:ext cx="4131217" cy="3431709"/>
          </a:xfrm>
          <a:prstGeom prst="rect">
            <a:avLst/>
          </a:prstGeom>
        </p:spPr>
        <p:txBody>
          <a:bodyPr wrap="square">
            <a:spAutoFit/>
          </a:bodyPr>
          <a:lstStyle/>
          <a:p>
            <a:r>
              <a:rPr lang="es-US" sz="2000" dirty="0" err="1">
                <a:solidFill>
                  <a:srgbClr val="002554"/>
                </a:solidFill>
                <a:cs typeface="Calibri" panose="020F0502020204030204" pitchFamily="34" charset="0"/>
              </a:rPr>
              <a:t>IDShield</a:t>
            </a:r>
            <a:endParaRPr lang="es-US" sz="2000" dirty="0">
              <a:solidFill>
                <a:srgbClr val="002554"/>
              </a:solidFill>
              <a:cs typeface="Calibri" panose="020F0502020204030204" pitchFamily="34" charset="0"/>
            </a:endParaRPr>
          </a:p>
          <a:p>
            <a:r>
              <a:rPr lang="es-US" sz="1400" b="0" i="0" u="none" strike="noStrike" baseline="0" dirty="0">
                <a:solidFill>
                  <a:srgbClr val="000000"/>
                </a:solidFill>
              </a:rPr>
              <a:t>Oferta de beneficios: </a:t>
            </a:r>
          </a:p>
          <a:p>
            <a:pPr marL="285750" indent="-285750">
              <a:buFont typeface="Arial" panose="020B0604020202020204" pitchFamily="34" charset="0"/>
              <a:buChar char="•"/>
            </a:pPr>
            <a:r>
              <a:rPr lang="es-US" sz="1400" b="0" i="0" u="none" strike="noStrike" baseline="0" dirty="0">
                <a:solidFill>
                  <a:srgbClr val="000000"/>
                </a:solidFill>
              </a:rPr>
              <a:t>Consultas y consejos sobre identidad </a:t>
            </a:r>
          </a:p>
          <a:p>
            <a:pPr marL="285750" indent="-285750">
              <a:buFont typeface="Arial" panose="020B0604020202020204" pitchFamily="34" charset="0"/>
              <a:buChar char="•"/>
            </a:pPr>
            <a:r>
              <a:rPr lang="es-US" sz="1400" b="0" i="0" u="none" strike="noStrike" baseline="0" dirty="0">
                <a:solidFill>
                  <a:srgbClr val="000000"/>
                </a:solidFill>
              </a:rPr>
              <a:t>Investigadores privados especializados </a:t>
            </a:r>
            <a:br>
              <a:rPr lang="es-US" sz="1400" b="0" i="0" u="none" strike="noStrike" baseline="0" dirty="0">
                <a:solidFill>
                  <a:srgbClr val="000000"/>
                </a:solidFill>
              </a:rPr>
            </a:br>
            <a:r>
              <a:rPr lang="es-US" sz="1400" b="0" i="0" u="none" strike="noStrike" baseline="0" dirty="0">
                <a:solidFill>
                  <a:srgbClr val="000000"/>
                </a:solidFill>
              </a:rPr>
              <a:t>con licencia </a:t>
            </a:r>
          </a:p>
          <a:p>
            <a:pPr marL="285750" indent="-285750">
              <a:buFont typeface="Arial" panose="020B0604020202020204" pitchFamily="34" charset="0"/>
              <a:buChar char="•"/>
            </a:pPr>
            <a:r>
              <a:rPr lang="es-US" sz="1400" b="0" i="0" u="none" strike="noStrike" baseline="0" dirty="0">
                <a:solidFill>
                  <a:srgbClr val="000000"/>
                </a:solidFill>
              </a:rPr>
              <a:t>Monitoreo de identidad, créditos y </a:t>
            </a:r>
            <a:br>
              <a:rPr lang="es-US" sz="1400" b="0" i="0" u="none" strike="noStrike" baseline="0" dirty="0">
                <a:solidFill>
                  <a:srgbClr val="000000"/>
                </a:solidFill>
              </a:rPr>
            </a:br>
            <a:r>
              <a:rPr lang="es-US" sz="1400" b="0" i="0" u="none" strike="noStrike" baseline="0" dirty="0">
                <a:solidFill>
                  <a:srgbClr val="000000"/>
                </a:solidFill>
              </a:rPr>
              <a:t>cuentas financieras </a:t>
            </a:r>
          </a:p>
          <a:p>
            <a:pPr marL="285750" indent="-285750">
              <a:buFont typeface="Arial" panose="020B0604020202020204" pitchFamily="34" charset="0"/>
              <a:buChar char="•"/>
            </a:pPr>
            <a:r>
              <a:rPr lang="es-US" sz="1400" b="0" i="0" u="none" strike="noStrike" baseline="0" dirty="0">
                <a:solidFill>
                  <a:srgbClr val="000000"/>
                </a:solidFill>
              </a:rPr>
              <a:t>Supervisión de hijos (solo en el plan familiar) </a:t>
            </a:r>
          </a:p>
          <a:p>
            <a:pPr marL="285750" indent="-285750">
              <a:buFont typeface="Arial" panose="020B0604020202020204" pitchFamily="34" charset="0"/>
              <a:buChar char="•"/>
            </a:pPr>
            <a:r>
              <a:rPr lang="es-US" sz="1400" b="0" i="0" u="none" strike="noStrike" baseline="0" dirty="0">
                <a:solidFill>
                  <a:srgbClr val="000000"/>
                </a:solidFill>
              </a:rPr>
              <a:t>Restauración de identidad con </a:t>
            </a:r>
            <a:br>
              <a:rPr lang="es-US" sz="1400" b="0" i="0" u="none" strike="noStrike" baseline="0" dirty="0">
                <a:solidFill>
                  <a:srgbClr val="000000"/>
                </a:solidFill>
              </a:rPr>
            </a:br>
            <a:r>
              <a:rPr lang="es-US" sz="1400" b="0" i="0" u="none" strike="noStrike" baseline="0" dirty="0">
                <a:solidFill>
                  <a:srgbClr val="000000"/>
                </a:solidFill>
              </a:rPr>
              <a:t>servicio completo </a:t>
            </a:r>
          </a:p>
          <a:p>
            <a:pPr marL="285750" indent="-285750">
              <a:buFont typeface="Arial" panose="020B0604020202020204" pitchFamily="34" charset="0"/>
              <a:buChar char="•"/>
            </a:pPr>
            <a:r>
              <a:rPr lang="es-US" sz="1400" b="0" i="0" u="none" strike="noStrike" baseline="0" dirty="0">
                <a:solidFill>
                  <a:srgbClr val="000000"/>
                </a:solidFill>
              </a:rPr>
              <a:t>Alertas en tiempo real </a:t>
            </a:r>
          </a:p>
          <a:p>
            <a:pPr marL="285750" indent="-285750">
              <a:buFont typeface="Arial" panose="020B0604020202020204" pitchFamily="34" charset="0"/>
              <a:buChar char="•"/>
            </a:pPr>
            <a:r>
              <a:rPr lang="es-US" sz="1400" b="0" i="0" u="none" strike="noStrike" baseline="0" dirty="0">
                <a:solidFill>
                  <a:srgbClr val="000000"/>
                </a:solidFill>
              </a:rPr>
              <a:t>Acceso de emergencia 24/7 </a:t>
            </a:r>
          </a:p>
          <a:p>
            <a:pPr marL="285750" indent="-285750">
              <a:buFont typeface="Arial" panose="020B0604020202020204" pitchFamily="34" charset="0"/>
              <a:buChar char="•"/>
            </a:pPr>
            <a:r>
              <a:rPr lang="es-US" sz="1400" b="0" i="0" u="none" strike="noStrike" baseline="0" dirty="0">
                <a:solidFill>
                  <a:srgbClr val="000000"/>
                </a:solidFill>
              </a:rPr>
              <a:t>Supervisión de redes sociales, y gestión </a:t>
            </a:r>
            <a:br>
              <a:rPr lang="es-US" sz="1400" b="0" i="0" u="none" strike="noStrike" baseline="0" dirty="0">
                <a:solidFill>
                  <a:srgbClr val="000000"/>
                </a:solidFill>
              </a:rPr>
            </a:br>
            <a:r>
              <a:rPr lang="es-US" sz="1400" b="0" i="0" u="none" strike="noStrike" baseline="0" dirty="0">
                <a:solidFill>
                  <a:srgbClr val="000000"/>
                </a:solidFill>
              </a:rPr>
              <a:t>de reputación y de privacidad en línea </a:t>
            </a:r>
          </a:p>
          <a:p>
            <a:endParaRPr lang="en-US" sz="1500" b="0" dirty="0">
              <a:latin typeface="Calibri" panose="020F0502020204030204" pitchFamily="34" charset="0"/>
              <a:cs typeface="Calibri" panose="020F050202020403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289788A5-4216-4EA4-97F0-BAB50B1EE258}"/>
              </a:ext>
            </a:extLst>
          </p:cNvPr>
          <p:cNvPicPr/>
          <p:nvPr/>
        </p:nvPicPr>
        <p:blipFill>
          <a:blip r:embed="rId3" cstate="email">
            <a:extLst>
              <a:ext uri="{28A0092B-C50C-407E-A947-70E740481C1C}">
                <a14:useLocalDpi xmlns:a14="http://schemas.microsoft.com/office/drawing/2010/main" val="0"/>
              </a:ext>
            </a:extLst>
          </a:blip>
          <a:stretch>
            <a:fillRect/>
          </a:stretch>
        </p:blipFill>
        <p:spPr bwMode="auto">
          <a:xfrm>
            <a:off x="6166222" y="716337"/>
            <a:ext cx="2773934" cy="459859"/>
          </a:xfrm>
          <a:prstGeom prst="rect">
            <a:avLst/>
          </a:prstGeom>
          <a:noFill/>
          <a:ln>
            <a:noFill/>
          </a:ln>
        </p:spPr>
      </p:pic>
      <p:sp>
        <p:nvSpPr>
          <p:cNvPr id="2" name="TextBox 1">
            <a:extLst>
              <a:ext uri="{FF2B5EF4-FFF2-40B4-BE49-F238E27FC236}">
                <a16:creationId xmlns:a16="http://schemas.microsoft.com/office/drawing/2014/main" id="{3331036E-9665-20DA-5FB3-E25929C42154}"/>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A738F34E-E47F-D422-E4DB-A8652025F438}"/>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71347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FB2766-99D5-4F62-9C4C-0A4E58BCA49D}"/>
              </a:ext>
            </a:extLst>
          </p:cNvPr>
          <p:cNvSpPr/>
          <p:nvPr/>
        </p:nvSpPr>
        <p:spPr bwMode="auto">
          <a:xfrm>
            <a:off x="0" y="3309413"/>
            <a:ext cx="9144000" cy="2743200"/>
          </a:xfrm>
          <a:prstGeom prst="rect">
            <a:avLst/>
          </a:prstGeom>
          <a:solidFill>
            <a:srgbClr val="BFB2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15ADC6F-4233-4A81-B79C-557FDF4EBFF9}"/>
              </a:ext>
            </a:extLst>
          </p:cNvPr>
          <p:cNvSpPr/>
          <p:nvPr/>
        </p:nvSpPr>
        <p:spPr bwMode="auto">
          <a:xfrm>
            <a:off x="876300" y="3809541"/>
            <a:ext cx="3695700" cy="1981200"/>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2" name="Title 11">
            <a:extLst>
              <a:ext uri="{FF2B5EF4-FFF2-40B4-BE49-F238E27FC236}">
                <a16:creationId xmlns:a16="http://schemas.microsoft.com/office/drawing/2014/main" id="{93D339D6-EF86-4401-BC81-F901CAF5DDA0}"/>
              </a:ext>
            </a:extLst>
          </p:cNvPr>
          <p:cNvSpPr>
            <a:spLocks noGrp="1"/>
          </p:cNvSpPr>
          <p:nvPr>
            <p:ph type="title"/>
          </p:nvPr>
        </p:nvSpPr>
        <p:spPr>
          <a:xfrm>
            <a:off x="493776" y="448056"/>
            <a:ext cx="7886700" cy="1060704"/>
          </a:xfrm>
        </p:spPr>
        <p:txBody>
          <a:bodyPr>
            <a:normAutofit fontScale="90000"/>
          </a:bodyPr>
          <a:lstStyle/>
          <a:p>
            <a:r>
              <a:rPr lang="es-US" dirty="0">
                <a:solidFill>
                  <a:srgbClr val="415364"/>
                </a:solidFill>
              </a:rPr>
              <a:t>Programa de Asistencia </a:t>
            </a:r>
            <a:br>
              <a:rPr lang="es-US" dirty="0">
                <a:solidFill>
                  <a:srgbClr val="415364"/>
                </a:solidFill>
              </a:rPr>
            </a:br>
            <a:r>
              <a:rPr lang="es-US" dirty="0">
                <a:solidFill>
                  <a:srgbClr val="415364"/>
                </a:solidFill>
              </a:rPr>
              <a:t>al Empleado (EAP)</a:t>
            </a:r>
          </a:p>
        </p:txBody>
      </p:sp>
      <p:sp>
        <p:nvSpPr>
          <p:cNvPr id="2" name="Rectangle 1">
            <a:extLst>
              <a:ext uri="{FF2B5EF4-FFF2-40B4-BE49-F238E27FC236}">
                <a16:creationId xmlns:a16="http://schemas.microsoft.com/office/drawing/2014/main" id="{F2F5FE59-B5E6-42A3-8228-681ADA8F6D4A}"/>
              </a:ext>
            </a:extLst>
          </p:cNvPr>
          <p:cNvSpPr/>
          <p:nvPr/>
        </p:nvSpPr>
        <p:spPr>
          <a:xfrm>
            <a:off x="662940" y="1800092"/>
            <a:ext cx="7886700" cy="1200329"/>
          </a:xfrm>
          <a:prstGeom prst="rect">
            <a:avLst/>
          </a:prstGeom>
        </p:spPr>
        <p:txBody>
          <a:bodyPr wrap="square">
            <a:spAutoFit/>
          </a:bodyPr>
          <a:lstStyle/>
          <a:p>
            <a:r>
              <a:rPr lang="es-US" b="0" dirty="0">
                <a:latin typeface="Segoe UI" panose="020B0502040204020203" pitchFamily="34" charset="0"/>
                <a:cs typeface="Segoe UI" panose="020B0502040204020203" pitchFamily="34" charset="0"/>
              </a:rPr>
              <a:t>Desde preguntas sencillas como formas rápidas de desestresarse o cómo encontrar más tiempo en su agenda, hasta cuestiones más difíciles como encontrar apoyo después de la pérdida de un ser querido, el programa está ahí para trabajar con usted y ofrecerle sugerencias, opciones e información.</a:t>
            </a:r>
          </a:p>
        </p:txBody>
      </p:sp>
      <p:sp>
        <p:nvSpPr>
          <p:cNvPr id="5" name="Arrow: Pentagon 4">
            <a:extLst>
              <a:ext uri="{FF2B5EF4-FFF2-40B4-BE49-F238E27FC236}">
                <a16:creationId xmlns:a16="http://schemas.microsoft.com/office/drawing/2014/main" id="{ADB4E183-320B-4891-9AFA-B5C4A79CD389}"/>
              </a:ext>
            </a:extLst>
          </p:cNvPr>
          <p:cNvSpPr/>
          <p:nvPr/>
        </p:nvSpPr>
        <p:spPr bwMode="auto">
          <a:xfrm rot="5400000">
            <a:off x="2305049" y="2152192"/>
            <a:ext cx="838198" cy="3695700"/>
          </a:xfrm>
          <a:prstGeom prst="homePlate">
            <a:avLst/>
          </a:prstGeom>
          <a:solidFill>
            <a:srgbClr val="FF6B00"/>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0F7562F2-A5E4-43D5-8C48-6C8E26839B04}"/>
              </a:ext>
            </a:extLst>
          </p:cNvPr>
          <p:cNvSpPr txBox="1"/>
          <p:nvPr/>
        </p:nvSpPr>
        <p:spPr>
          <a:xfrm>
            <a:off x="876300" y="3652676"/>
            <a:ext cx="3695698" cy="461665"/>
          </a:xfrm>
          <a:prstGeom prst="rect">
            <a:avLst/>
          </a:prstGeom>
          <a:noFill/>
        </p:spPr>
        <p:txBody>
          <a:bodyPr wrap="square" rtlCol="0">
            <a:spAutoFit/>
          </a:bodyPr>
          <a:lstStyle/>
          <a:p>
            <a:pPr algn="ctr"/>
            <a:r>
              <a:rPr lang="es-US" sz="2400">
                <a:solidFill>
                  <a:schemeClr val="bg1"/>
                </a:solidFill>
                <a:latin typeface="Segoe UI" panose="020B0502040204020203" pitchFamily="34" charset="0"/>
                <a:cs typeface="Segoe UI" panose="020B0502040204020203" pitchFamily="34" charset="0"/>
              </a:rPr>
              <a:t>Acceder a su EAP:</a:t>
            </a:r>
          </a:p>
        </p:txBody>
      </p:sp>
      <p:sp>
        <p:nvSpPr>
          <p:cNvPr id="8" name="TextBox 7">
            <a:extLst>
              <a:ext uri="{FF2B5EF4-FFF2-40B4-BE49-F238E27FC236}">
                <a16:creationId xmlns:a16="http://schemas.microsoft.com/office/drawing/2014/main" id="{DBD050C5-D533-48BD-83BA-3B9AD43B5A44}"/>
              </a:ext>
            </a:extLst>
          </p:cNvPr>
          <p:cNvSpPr txBox="1"/>
          <p:nvPr/>
        </p:nvSpPr>
        <p:spPr>
          <a:xfrm>
            <a:off x="876298" y="4266741"/>
            <a:ext cx="3596642" cy="1477328"/>
          </a:xfrm>
          <a:prstGeom prst="rect">
            <a:avLst/>
          </a:prstGeom>
          <a:noFill/>
        </p:spPr>
        <p:txBody>
          <a:bodyPr wrap="square" rtlCol="0">
            <a:spAutoFit/>
          </a:bodyPr>
          <a:lstStyle/>
          <a:p>
            <a:endParaRPr lang="en-US" sz="1500" dirty="0">
              <a:latin typeface="Segoe UI" panose="020B0502040204020203" pitchFamily="34" charset="0"/>
              <a:cs typeface="Segoe UI" panose="020B0502040204020203" pitchFamily="34" charset="0"/>
            </a:endParaRPr>
          </a:p>
          <a:p>
            <a:pPr marL="285750" indent="-285750">
              <a:buFont typeface="Wingdings 3" panose="05040102010807070707" pitchFamily="18" charset="2"/>
              <a:buChar char=""/>
            </a:pPr>
            <a:r>
              <a:rPr lang="es-US" sz="1500" b="0">
                <a:latin typeface="Segoe UI" panose="020B0502040204020203" pitchFamily="34" charset="0"/>
                <a:cs typeface="Segoe UI" panose="020B0502040204020203" pitchFamily="34" charset="0"/>
              </a:rPr>
              <a:t>Consultas por teléfono:</a:t>
            </a:r>
            <a:r>
              <a:rPr lang="es-US" sz="1500">
                <a:latin typeface="Segoe UI" panose="020B0502040204020203" pitchFamily="34" charset="0"/>
                <a:cs typeface="Segoe UI" panose="020B0502040204020203" pitchFamily="34" charset="0"/>
              </a:rPr>
              <a:t> 888.628.4824 </a:t>
            </a:r>
          </a:p>
          <a:p>
            <a:pPr marL="285750" indent="-285750">
              <a:buFont typeface="Wingdings 3" panose="05040102010807070707" pitchFamily="18" charset="2"/>
              <a:buChar char=""/>
            </a:pPr>
            <a:r>
              <a:rPr lang="es-US" sz="1500" b="0">
                <a:latin typeface="Segoe UI" panose="020B0502040204020203" pitchFamily="34" charset="0"/>
                <a:cs typeface="Segoe UI" panose="020B0502040204020203" pitchFamily="34" charset="0"/>
              </a:rPr>
              <a:t>Recursos y herramientas en línea, visite: </a:t>
            </a:r>
            <a:r>
              <a:rPr lang="es-US" sz="1500">
                <a:latin typeface="Segoe UI" panose="020B0502040204020203" pitchFamily="34" charset="0"/>
                <a:cs typeface="Segoe UI" panose="020B0502040204020203" pitchFamily="34" charset="0"/>
              </a:rPr>
              <a:t>GuidanceResources.com</a:t>
            </a:r>
          </a:p>
          <a:p>
            <a:pPr marL="285750" indent="-285750">
              <a:buFont typeface="Wingdings 3" panose="05040102010807070707" pitchFamily="18" charset="2"/>
              <a:buChar char=""/>
            </a:pPr>
            <a:r>
              <a:rPr lang="es-US" sz="1500">
                <a:latin typeface="Segoe UI" panose="020B0502040204020203" pitchFamily="34" charset="0"/>
                <a:cs typeface="Segoe UI" panose="020B0502040204020203" pitchFamily="34" charset="0"/>
              </a:rPr>
              <a:t>Nombre de usuario: LFGSupport </a:t>
            </a:r>
          </a:p>
          <a:p>
            <a:pPr marL="285750" indent="-285750">
              <a:buFont typeface="Wingdings 3" panose="05040102010807070707" pitchFamily="18" charset="2"/>
              <a:buChar char=""/>
            </a:pPr>
            <a:r>
              <a:rPr lang="es-US" sz="1500">
                <a:latin typeface="Segoe UI" panose="020B0502040204020203" pitchFamily="34" charset="0"/>
                <a:cs typeface="Segoe UI" panose="020B0502040204020203" pitchFamily="34" charset="0"/>
              </a:rPr>
              <a:t>Contraseña: </a:t>
            </a:r>
            <a:r>
              <a:rPr lang="es-US" sz="1500" b="0">
                <a:latin typeface="Segoe UI" panose="020B0502040204020203" pitchFamily="34" charset="0"/>
                <a:cs typeface="Segoe UI" panose="020B0502040204020203" pitchFamily="34" charset="0"/>
              </a:rPr>
              <a:t>LFGSupport1</a:t>
            </a:r>
          </a:p>
        </p:txBody>
      </p:sp>
      <p:sp>
        <p:nvSpPr>
          <p:cNvPr id="9" name="Rectangle 8">
            <a:extLst>
              <a:ext uri="{FF2B5EF4-FFF2-40B4-BE49-F238E27FC236}">
                <a16:creationId xmlns:a16="http://schemas.microsoft.com/office/drawing/2014/main" id="{1DD7A1E3-387E-43B7-92C8-97E4AA153FBD}"/>
              </a:ext>
            </a:extLst>
          </p:cNvPr>
          <p:cNvSpPr/>
          <p:nvPr/>
        </p:nvSpPr>
        <p:spPr>
          <a:xfrm>
            <a:off x="5105400" y="3883508"/>
            <a:ext cx="3581400" cy="1631216"/>
          </a:xfrm>
          <a:prstGeom prst="rect">
            <a:avLst/>
          </a:prstGeom>
        </p:spPr>
        <p:txBody>
          <a:bodyPr wrap="square">
            <a:spAutoFit/>
          </a:bodyPr>
          <a:lstStyle/>
          <a:p>
            <a:r>
              <a:rPr lang="es-US" sz="2000" b="0" dirty="0">
                <a:latin typeface="Segoe UI" panose="020B0502040204020203" pitchFamily="34" charset="0"/>
                <a:cs typeface="Segoe UI" panose="020B0502040204020203" pitchFamily="34" charset="0"/>
              </a:rPr>
              <a:t>El Programa de Asistencia al Empleado (EAP) de </a:t>
            </a:r>
            <a:r>
              <a:rPr lang="es-US" sz="2000" b="0" dirty="0" err="1">
                <a:latin typeface="Segoe UI" panose="020B0502040204020203" pitchFamily="34" charset="0"/>
                <a:cs typeface="Segoe UI" panose="020B0502040204020203" pitchFamily="34" charset="0"/>
              </a:rPr>
              <a:t>ComPsych</a:t>
            </a:r>
            <a:r>
              <a:rPr lang="es-US" sz="2000" b="0" dirty="0">
                <a:latin typeface="Segoe UI" panose="020B0502040204020203" pitchFamily="34" charset="0"/>
                <a:cs typeface="Segoe UI" panose="020B0502040204020203" pitchFamily="34" charset="0"/>
              </a:rPr>
              <a:t> ofrece hasta </a:t>
            </a:r>
            <a:r>
              <a:rPr lang="es-US" sz="2000" dirty="0">
                <a:latin typeface="Segoe UI" panose="020B0502040204020203" pitchFamily="34" charset="0"/>
                <a:cs typeface="Segoe UI" panose="020B0502040204020203" pitchFamily="34" charset="0"/>
              </a:rPr>
              <a:t>5 sesiones de asesoramiento en persona</a:t>
            </a:r>
            <a:br>
              <a:rPr lang="es-US" sz="2000" dirty="0">
                <a:latin typeface="Segoe UI" panose="020B0502040204020203" pitchFamily="34" charset="0"/>
                <a:cs typeface="Segoe UI" panose="020B0502040204020203" pitchFamily="34" charset="0"/>
              </a:rPr>
            </a:br>
            <a:r>
              <a:rPr lang="es-US" sz="2000" dirty="0">
                <a:latin typeface="Segoe UI" panose="020B0502040204020203" pitchFamily="34" charset="0"/>
                <a:cs typeface="Segoe UI" panose="020B0502040204020203" pitchFamily="34" charset="0"/>
              </a:rPr>
              <a:t>por año</a:t>
            </a:r>
            <a:r>
              <a:rPr lang="es-US" sz="2000" b="0" dirty="0">
                <a:latin typeface="Segoe UI" panose="020B0502040204020203" pitchFamily="34" charset="0"/>
                <a:cs typeface="Segoe UI" panose="020B0502040204020203" pitchFamily="34" charset="0"/>
              </a:rPr>
              <a:t>.</a:t>
            </a:r>
          </a:p>
        </p:txBody>
      </p:sp>
      <p:sp>
        <p:nvSpPr>
          <p:cNvPr id="14" name="Slide Number Placeholder 5">
            <a:extLst>
              <a:ext uri="{FF2B5EF4-FFF2-40B4-BE49-F238E27FC236}">
                <a16:creationId xmlns:a16="http://schemas.microsoft.com/office/drawing/2014/main" id="{8310655A-ABC9-445A-93C1-4E822CD068BF}"/>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39</a:t>
            </a:fld>
            <a:endParaRPr lang="en-US"/>
          </a:p>
        </p:txBody>
      </p:sp>
      <p:sp>
        <p:nvSpPr>
          <p:cNvPr id="3" name="TextBox 2">
            <a:extLst>
              <a:ext uri="{FF2B5EF4-FFF2-40B4-BE49-F238E27FC236}">
                <a16:creationId xmlns:a16="http://schemas.microsoft.com/office/drawing/2014/main" id="{862B8F56-CCF3-CF0B-A628-0B8339629CC4}"/>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4D4533E0-0BAE-7E94-D0B3-0B189D6C1058}"/>
              </a:ext>
            </a:extLst>
          </p:cNvPr>
          <p:cNvSpPr txBox="1"/>
          <p:nvPr/>
        </p:nvSpPr>
        <p:spPr>
          <a:xfrm>
            <a:off x="6341571" y="79467"/>
            <a:ext cx="1201420" cy="369332"/>
          </a:xfrm>
          <a:prstGeom prst="rect">
            <a:avLst/>
          </a:prstGeom>
          <a:noFill/>
        </p:spPr>
        <p:txBody>
          <a:bodyPr wrap="square" rtlCol="0">
            <a:spAutoFit/>
          </a:bodyPr>
          <a:lstStyle/>
          <a:p>
            <a:pPr algn="ctr"/>
            <a:r>
              <a:rPr lang="es-US" b="0" dirty="0">
                <a:solidFill>
                  <a:schemeClr val="bg1"/>
                </a:solidFill>
              </a:rPr>
              <a:t>Beneficios</a:t>
            </a:r>
          </a:p>
        </p:txBody>
      </p:sp>
    </p:spTree>
    <p:extLst>
      <p:ext uri="{BB962C8B-B14F-4D97-AF65-F5344CB8AC3E}">
        <p14:creationId xmlns:p14="http://schemas.microsoft.com/office/powerpoint/2010/main" val="261118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10B76571-4651-430C-85E6-3781E8F81E7A}"/>
              </a:ext>
            </a:extLst>
          </p:cNvPr>
          <p:cNvSpPr txBox="1">
            <a:spLocks/>
          </p:cNvSpPr>
          <p:nvPr/>
        </p:nvSpPr>
        <p:spPr>
          <a:xfrm>
            <a:off x="272046" y="424788"/>
            <a:ext cx="8533001" cy="548640"/>
          </a:xfrm>
          <a:prstGeom prst="rect">
            <a:avLst/>
          </a:prstGeom>
        </p:spPr>
        <p:txBody>
          <a:bodyPr/>
          <a:lstStyle>
            <a:lvl1pPr algn="l" rtl="0" eaLnBrk="1" fontAlgn="base" hangingPunct="1">
              <a:spcBef>
                <a:spcPct val="0"/>
              </a:spcBef>
              <a:spcAft>
                <a:spcPct val="0"/>
              </a:spcAft>
              <a:defRPr sz="2400" baseline="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Tahoma" pitchFamily="34" charset="0"/>
              </a:defRPr>
            </a:lvl2pPr>
            <a:lvl3pPr algn="l" rtl="0" eaLnBrk="1" fontAlgn="base" hangingPunct="1">
              <a:spcBef>
                <a:spcPct val="0"/>
              </a:spcBef>
              <a:spcAft>
                <a:spcPct val="0"/>
              </a:spcAft>
              <a:defRPr sz="2400">
                <a:solidFill>
                  <a:schemeClr val="tx1"/>
                </a:solidFill>
                <a:latin typeface="Tahoma" pitchFamily="34" charset="0"/>
              </a:defRPr>
            </a:lvl3pPr>
            <a:lvl4pPr algn="l" rtl="0" eaLnBrk="1" fontAlgn="base" hangingPunct="1">
              <a:spcBef>
                <a:spcPct val="0"/>
              </a:spcBef>
              <a:spcAft>
                <a:spcPct val="0"/>
              </a:spcAft>
              <a:defRPr sz="2400">
                <a:solidFill>
                  <a:schemeClr val="tx1"/>
                </a:solidFill>
                <a:latin typeface="Tahoma" pitchFamily="34" charset="0"/>
              </a:defRPr>
            </a:lvl4pPr>
            <a:lvl5pPr algn="l" rtl="0" eaLnBrk="1" fontAlgn="base" hangingPunct="1">
              <a:spcBef>
                <a:spcPct val="0"/>
              </a:spcBef>
              <a:spcAft>
                <a:spcPct val="0"/>
              </a:spcAft>
              <a:defRPr sz="2400">
                <a:solidFill>
                  <a:schemeClr val="tx1"/>
                </a:solidFill>
                <a:latin typeface="Tahoma" pitchFamily="34" charset="0"/>
              </a:defRPr>
            </a:lvl5pPr>
            <a:lvl6pPr marL="457200" algn="l" rtl="0" eaLnBrk="1" fontAlgn="base" hangingPunct="1">
              <a:spcBef>
                <a:spcPct val="0"/>
              </a:spcBef>
              <a:spcAft>
                <a:spcPct val="0"/>
              </a:spcAft>
              <a:defRPr sz="2400">
                <a:solidFill>
                  <a:schemeClr val="tx1"/>
                </a:solidFill>
                <a:latin typeface="Tahoma" pitchFamily="34" charset="0"/>
              </a:defRPr>
            </a:lvl6pPr>
            <a:lvl7pPr marL="914400" algn="l" rtl="0" eaLnBrk="1" fontAlgn="base" hangingPunct="1">
              <a:spcBef>
                <a:spcPct val="0"/>
              </a:spcBef>
              <a:spcAft>
                <a:spcPct val="0"/>
              </a:spcAft>
              <a:defRPr sz="2400">
                <a:solidFill>
                  <a:schemeClr val="tx1"/>
                </a:solidFill>
                <a:latin typeface="Tahoma" pitchFamily="34" charset="0"/>
              </a:defRPr>
            </a:lvl7pPr>
            <a:lvl8pPr marL="1371600" algn="l" rtl="0" eaLnBrk="1" fontAlgn="base" hangingPunct="1">
              <a:spcBef>
                <a:spcPct val="0"/>
              </a:spcBef>
              <a:spcAft>
                <a:spcPct val="0"/>
              </a:spcAft>
              <a:defRPr sz="2400">
                <a:solidFill>
                  <a:schemeClr val="tx1"/>
                </a:solidFill>
                <a:latin typeface="Tahoma" pitchFamily="34" charset="0"/>
              </a:defRPr>
            </a:lvl8pPr>
            <a:lvl9pPr marL="1828800" algn="l" rtl="0" eaLnBrk="1" fontAlgn="base" hangingPunct="1">
              <a:spcBef>
                <a:spcPct val="0"/>
              </a:spcBef>
              <a:spcAft>
                <a:spcPct val="0"/>
              </a:spcAft>
              <a:defRPr sz="2400">
                <a:solidFill>
                  <a:schemeClr val="tx1"/>
                </a:solidFill>
                <a:latin typeface="Tahoma" pitchFamily="34" charset="0"/>
              </a:defRPr>
            </a:lvl9pPr>
          </a:lstStyle>
          <a:p>
            <a:r>
              <a:rPr lang="es-US" sz="3200">
                <a:solidFill>
                  <a:srgbClr val="415364"/>
                </a:solidFill>
                <a:latin typeface="Segoe UI" panose="020B0502040204020203" pitchFamily="34" charset="0"/>
                <a:cs typeface="Segoe UI" panose="020B0502040204020203" pitchFamily="34" charset="0"/>
              </a:rPr>
              <a:t>Proceso y recursos de inscripción abierta </a:t>
            </a:r>
          </a:p>
        </p:txBody>
      </p:sp>
      <p:sp>
        <p:nvSpPr>
          <p:cNvPr id="16" name="Slide Number Placeholder 5">
            <a:extLst>
              <a:ext uri="{FF2B5EF4-FFF2-40B4-BE49-F238E27FC236}">
                <a16:creationId xmlns:a16="http://schemas.microsoft.com/office/drawing/2014/main" id="{D3715E6D-B483-4548-AA8F-26036F14F8FA}"/>
              </a:ext>
            </a:extLst>
          </p:cNvPr>
          <p:cNvSpPr txBox="1">
            <a:spLocks/>
          </p:cNvSpPr>
          <p:nvPr/>
        </p:nvSpPr>
        <p:spPr>
          <a:xfrm>
            <a:off x="8088036" y="6412106"/>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4</a:t>
            </a:fld>
            <a:endParaRPr lang="en-US"/>
          </a:p>
        </p:txBody>
      </p:sp>
      <p:sp>
        <p:nvSpPr>
          <p:cNvPr id="9" name="TextBox 8">
            <a:extLst>
              <a:ext uri="{FF2B5EF4-FFF2-40B4-BE49-F238E27FC236}">
                <a16:creationId xmlns:a16="http://schemas.microsoft.com/office/drawing/2014/main" id="{FFA33DBA-8DCF-400C-9A09-EF266C669670}"/>
              </a:ext>
            </a:extLst>
          </p:cNvPr>
          <p:cNvSpPr txBox="1"/>
          <p:nvPr/>
        </p:nvSpPr>
        <p:spPr>
          <a:xfrm>
            <a:off x="305498" y="1534728"/>
            <a:ext cx="8533001" cy="2893100"/>
          </a:xfrm>
          <a:prstGeom prst="rect">
            <a:avLst/>
          </a:prstGeom>
          <a:noFill/>
        </p:spPr>
        <p:txBody>
          <a:bodyPr wrap="square">
            <a:spAutoFit/>
          </a:bodyPr>
          <a:lstStyle/>
          <a:p>
            <a:r>
              <a:rPr lang="es-US" sz="1800" b="0" i="0" u="none" strike="noStrike" baseline="0" dirty="0">
                <a:solidFill>
                  <a:srgbClr val="000000"/>
                </a:solidFill>
              </a:rPr>
              <a:t>INSTRUCCIONES DE INSCRIPCIÓN </a:t>
            </a:r>
          </a:p>
          <a:p>
            <a:endParaRPr lang="en-US" sz="1800" b="0" i="0" u="none" strike="noStrike" baseline="0" dirty="0">
              <a:solidFill>
                <a:srgbClr val="000000"/>
              </a:solidFill>
            </a:endParaRPr>
          </a:p>
          <a:p>
            <a:r>
              <a:rPr lang="es-US" sz="1600" b="1" dirty="0">
                <a:solidFill>
                  <a:srgbClr val="000000"/>
                </a:solidFill>
              </a:rPr>
              <a:t>La</a:t>
            </a:r>
            <a:r>
              <a:rPr lang="es-US" sz="1600" b="1" i="0" u="none" strike="noStrike" baseline="0" dirty="0">
                <a:solidFill>
                  <a:srgbClr val="000000"/>
                </a:solidFill>
              </a:rPr>
              <a:t> inscripción anual para elegir beneficios para el 1º de enero de 2026 se lleva a cabo del 3 de noviembre de 2025 al 17 de noviembre de 2025</a:t>
            </a:r>
          </a:p>
          <a:p>
            <a:endParaRPr lang="en-US" sz="1600" b="0" i="0" u="none" strike="noStrike" baseline="0" dirty="0">
              <a:solidFill>
                <a:srgbClr val="000000"/>
              </a:solidFill>
            </a:endParaRPr>
          </a:p>
          <a:p>
            <a:pPr marL="171450" indent="-171450">
              <a:buFont typeface="Arial" panose="020B0604020202020204" pitchFamily="34" charset="0"/>
              <a:buChar char="•"/>
            </a:pPr>
            <a:r>
              <a:rPr lang="es-US" sz="1600" b="0" i="0" u="none" strike="noStrike" baseline="0" dirty="0">
                <a:solidFill>
                  <a:srgbClr val="000000"/>
                </a:solidFill>
              </a:rPr>
              <a:t>Visite: </a:t>
            </a:r>
            <a:r>
              <a:rPr lang="es-US" sz="1600" b="1" i="0" u="sng" strike="noStrike" baseline="0" dirty="0">
                <a:solidFill>
                  <a:srgbClr val="000000"/>
                </a:solidFill>
                <a:hlinkClick r:id="rId4"/>
              </a:rPr>
              <a:t>www.awpsafety.com</a:t>
            </a:r>
            <a:r>
              <a:rPr lang="es-US" sz="1600" dirty="0">
                <a:solidFill>
                  <a:srgbClr val="000000"/>
                </a:solidFill>
              </a:rPr>
              <a:t> y consulte su guía de beneficios para ver los detalles y tarifas de plan.</a:t>
            </a:r>
          </a:p>
          <a:p>
            <a:pPr marL="171450" indent="-171450">
              <a:buFont typeface="Arial" panose="020B0604020202020204" pitchFamily="34" charset="0"/>
              <a:buChar char="•"/>
            </a:pPr>
            <a:endParaRPr lang="en-US" sz="1600" dirty="0">
              <a:solidFill>
                <a:srgbClr val="000000"/>
              </a:solidFill>
            </a:endParaRPr>
          </a:p>
          <a:p>
            <a:pPr marL="171450" indent="-171450">
              <a:buFont typeface="Arial" panose="020B0604020202020204" pitchFamily="34" charset="0"/>
              <a:buChar char="•"/>
            </a:pPr>
            <a:r>
              <a:rPr lang="es-US" sz="1600" b="0" i="0" u="none" strike="noStrike" baseline="0" dirty="0">
                <a:solidFill>
                  <a:srgbClr val="000000"/>
                </a:solidFill>
              </a:rPr>
              <a:t>Inscríbase a través de UKG y siga </a:t>
            </a:r>
            <a:r>
              <a:rPr lang="es-US" sz="1600" b="1" i="0" u="none" strike="noStrike" baseline="0" dirty="0">
                <a:solidFill>
                  <a:srgbClr val="000000"/>
                </a:solidFill>
              </a:rPr>
              <a:t>las instrucciones de UKG para la inscripción abierta </a:t>
            </a:r>
            <a:r>
              <a:rPr lang="es-US" sz="1600" b="0" i="0" u="none" strike="noStrike" baseline="0" dirty="0">
                <a:solidFill>
                  <a:srgbClr val="000000"/>
                </a:solidFill>
              </a:rPr>
              <a:t>para todas las elecciones anuales. </a:t>
            </a:r>
          </a:p>
          <a:p>
            <a:endParaRPr lang="en-US" sz="1600" b="1" i="0" u="none" strike="noStrike" baseline="0" dirty="0">
              <a:solidFill>
                <a:srgbClr val="000000"/>
              </a:solidFill>
            </a:endParaRPr>
          </a:p>
          <a:p>
            <a:endParaRPr lang="en-US" sz="1800" dirty="0"/>
          </a:p>
        </p:txBody>
      </p:sp>
      <p:sp>
        <p:nvSpPr>
          <p:cNvPr id="8" name="TextBox 7">
            <a:extLst>
              <a:ext uri="{FF2B5EF4-FFF2-40B4-BE49-F238E27FC236}">
                <a16:creationId xmlns:a16="http://schemas.microsoft.com/office/drawing/2014/main" id="{0AB47938-797E-4CCA-8D67-69AEDDB142E8}"/>
              </a:ext>
            </a:extLst>
          </p:cNvPr>
          <p:cNvSpPr txBox="1"/>
          <p:nvPr>
            <p:custDataLst>
              <p:tags r:id="rId1"/>
            </p:custDataLst>
          </p:nvPr>
        </p:nvSpPr>
        <p:spPr>
          <a:xfrm>
            <a:off x="465593" y="4427828"/>
            <a:ext cx="8145905" cy="1569660"/>
          </a:xfrm>
          <a:prstGeom prst="rect">
            <a:avLst/>
          </a:prstGeom>
          <a:noFill/>
          <a:ln w="19050">
            <a:solidFill>
              <a:schemeClr val="accent2"/>
            </a:solidFill>
          </a:ln>
        </p:spPr>
        <p:txBody>
          <a:bodyPr wrap="square">
            <a:spAutoFit/>
          </a:bodyPr>
          <a:lstStyle/>
          <a:p>
            <a:endParaRPr lang="en-US" sz="1600" dirty="0">
              <a:latin typeface="Segoe UI" panose="020B0502040204020203" pitchFamily="34" charset="0"/>
              <a:cs typeface="Segoe UI" panose="020B0502040204020203" pitchFamily="34" charset="0"/>
            </a:endParaRPr>
          </a:p>
          <a:p>
            <a:r>
              <a:rPr lang="es-US" sz="1600" dirty="0">
                <a:latin typeface="Segoe UI" panose="020B0502040204020203" pitchFamily="34" charset="0"/>
                <a:cs typeface="Segoe UI" panose="020B0502040204020203" pitchFamily="34" charset="0"/>
              </a:rPr>
              <a:t>Esta</a:t>
            </a:r>
            <a:r>
              <a:rPr lang="es-US" sz="1600" b="1" dirty="0">
                <a:latin typeface="Segoe UI" panose="020B0502040204020203" pitchFamily="34" charset="0"/>
                <a:cs typeface="Segoe UI" panose="020B0502040204020203" pitchFamily="34" charset="0"/>
              </a:rPr>
              <a:t> </a:t>
            </a:r>
            <a:r>
              <a:rPr lang="es-US" sz="1600" dirty="0">
                <a:latin typeface="Segoe UI" panose="020B0502040204020203" pitchFamily="34" charset="0"/>
                <a:cs typeface="Segoe UI" panose="020B0502040204020203" pitchFamily="34" charset="0"/>
              </a:rPr>
              <a:t>es una inscripción pasiva, lo que significa que sus elecciones actuales serán transferidas, </a:t>
            </a:r>
            <a:r>
              <a:rPr lang="es-US" sz="1600" b="1" dirty="0">
                <a:latin typeface="Segoe UI" panose="020B0502040204020203" pitchFamily="34" charset="0"/>
                <a:cs typeface="Segoe UI" panose="020B0502040204020203" pitchFamily="34" charset="0"/>
              </a:rPr>
              <a:t>excepto la cuenta FSA y la cuenta HSA. </a:t>
            </a:r>
            <a:r>
              <a:rPr lang="es-US" sz="1600" dirty="0">
                <a:latin typeface="Segoe UI" panose="020B0502040204020203" pitchFamily="34" charset="0"/>
                <a:cs typeface="Segoe UI" panose="020B0502040204020203" pitchFamily="34" charset="0"/>
              </a:rPr>
              <a:t>La</a:t>
            </a:r>
            <a:r>
              <a:rPr lang="es-US" sz="1600" b="1" dirty="0">
                <a:latin typeface="Segoe UI" panose="020B0502040204020203" pitchFamily="34" charset="0"/>
                <a:cs typeface="Segoe UI" panose="020B0502040204020203" pitchFamily="34" charset="0"/>
              </a:rPr>
              <a:t> cuenta FSA y la cuenta HSA requieren que vuelva a inscribirse para el año del plan que comienza el </a:t>
            </a:r>
            <a:br>
              <a:rPr lang="es-US" sz="1600" b="1" dirty="0">
                <a:latin typeface="Segoe UI" panose="020B0502040204020203" pitchFamily="34" charset="0"/>
                <a:cs typeface="Segoe UI" panose="020B0502040204020203" pitchFamily="34" charset="0"/>
              </a:rPr>
            </a:br>
            <a:r>
              <a:rPr lang="es-US" sz="1600" b="1" dirty="0">
                <a:latin typeface="Segoe UI" panose="020B0502040204020203" pitchFamily="34" charset="0"/>
                <a:cs typeface="Segoe UI" panose="020B0502040204020203" pitchFamily="34" charset="0"/>
              </a:rPr>
              <a:t>1º de enero de 2026.</a:t>
            </a:r>
            <a:r>
              <a:rPr lang="es-US" sz="1600" dirty="0">
                <a:latin typeface="Segoe UI" panose="020B0502040204020203" pitchFamily="34" charset="0"/>
                <a:cs typeface="Segoe UI" panose="020B0502040204020203" pitchFamily="34" charset="0"/>
              </a:rPr>
              <a:t> </a:t>
            </a:r>
          </a:p>
          <a:p>
            <a:endParaRPr lang="en-US" sz="1600"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8758D26C-5EE1-89B3-611E-E632610F7420}"/>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E76F74E6-4F7B-BB75-15F6-ADA80DB8C960}"/>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160235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EC1B9-8976-4920-8822-387B31B86D73}"/>
              </a:ext>
            </a:extLst>
          </p:cNvPr>
          <p:cNvSpPr>
            <a:spLocks noGrp="1"/>
          </p:cNvSpPr>
          <p:nvPr>
            <p:ph type="title"/>
          </p:nvPr>
        </p:nvSpPr>
        <p:spPr>
          <a:xfrm>
            <a:off x="628650" y="223071"/>
            <a:ext cx="7886700" cy="1325563"/>
          </a:xfrm>
          <a:noFill/>
        </p:spPr>
        <p:txBody>
          <a:bodyPr/>
          <a:lstStyle/>
          <a:p>
            <a:r>
              <a:rPr lang="es-US">
                <a:solidFill>
                  <a:srgbClr val="415364"/>
                </a:solidFill>
              </a:rPr>
              <a:t>Próximos pasos y preguntas</a:t>
            </a:r>
          </a:p>
        </p:txBody>
      </p:sp>
      <p:sp>
        <p:nvSpPr>
          <p:cNvPr id="3" name="Slide Number Placeholder 2">
            <a:extLst>
              <a:ext uri="{FF2B5EF4-FFF2-40B4-BE49-F238E27FC236}">
                <a16:creationId xmlns:a16="http://schemas.microsoft.com/office/drawing/2014/main" id="{447F54C8-FD8E-4B18-9E47-AC4D5292DA04}"/>
              </a:ext>
            </a:extLst>
          </p:cNvPr>
          <p:cNvSpPr>
            <a:spLocks noGrp="1"/>
          </p:cNvSpPr>
          <p:nvPr>
            <p:ph type="sldNum" sz="quarter" idx="12"/>
          </p:nvPr>
        </p:nvSpPr>
        <p:spPr/>
        <p:txBody>
          <a:bodyPr/>
          <a:lstStyle/>
          <a:p>
            <a:fld id="{6F4AE7F9-3E01-4E97-BC9A-A13DD2F3B4D8}" type="slidenum">
              <a:rPr lang="en-US" smtClean="0"/>
              <a:t>40</a:t>
            </a:fld>
            <a:endParaRPr lang="en-US"/>
          </a:p>
        </p:txBody>
      </p:sp>
      <p:sp>
        <p:nvSpPr>
          <p:cNvPr id="14" name="TextBox 13">
            <a:extLst>
              <a:ext uri="{FF2B5EF4-FFF2-40B4-BE49-F238E27FC236}">
                <a16:creationId xmlns:a16="http://schemas.microsoft.com/office/drawing/2014/main" id="{497D888C-E0A7-42EA-837C-E4368074B1B2}"/>
              </a:ext>
            </a:extLst>
          </p:cNvPr>
          <p:cNvSpPr txBox="1"/>
          <p:nvPr/>
        </p:nvSpPr>
        <p:spPr>
          <a:xfrm>
            <a:off x="338798" y="1526346"/>
            <a:ext cx="4881993" cy="1754326"/>
          </a:xfrm>
          <a:prstGeom prst="rect">
            <a:avLst/>
          </a:prstGeom>
          <a:noFill/>
        </p:spPr>
        <p:txBody>
          <a:bodyPr wrap="square" rtlCol="0">
            <a:spAutoFit/>
          </a:bodyPr>
          <a:lstStyle/>
          <a:p>
            <a:pPr marL="285750" indent="-285750">
              <a:buFont typeface="Arial" panose="020B0604020202020204" pitchFamily="34" charset="0"/>
              <a:buChar char="•"/>
            </a:pPr>
            <a:r>
              <a:rPr lang="es-US" u="sng"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Su período de inscripción abierta es </a:t>
            </a:r>
            <a:br>
              <a:rPr lang="es-US" u="sng"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br>
            <a:r>
              <a:rPr lang="es-US" u="sng"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del 3 de noviembre al </a:t>
            </a:r>
            <a:r>
              <a:rPr lang="es-US" u="sng" dirty="0">
                <a:latin typeface="Segoe UI" panose="020B0502040204020203" pitchFamily="34" charset="0"/>
                <a:cs typeface="Segoe UI" panose="020B0502040204020203" pitchFamily="34" charset="0"/>
              </a:rPr>
              <a:t>17 de noviembre</a:t>
            </a:r>
          </a:p>
          <a:p>
            <a:endParaRPr lang="en-US" u="sng"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US" b="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B8D786-16A8-4F89-92A2-EBC6D28E08DC}"/>
              </a:ext>
            </a:extLst>
          </p:cNvPr>
          <p:cNvSpPr txBox="1"/>
          <p:nvPr/>
        </p:nvSpPr>
        <p:spPr>
          <a:xfrm>
            <a:off x="628650" y="2310634"/>
            <a:ext cx="4132613" cy="1815882"/>
          </a:xfrm>
          <a:prstGeom prst="rect">
            <a:avLst/>
          </a:prstGeom>
          <a:noFill/>
        </p:spPr>
        <p:txBody>
          <a:bodyPr wrap="square">
            <a:spAutoFit/>
          </a:bodyPr>
          <a:lstStyle/>
          <a:p>
            <a:r>
              <a:rPr lang="es-US" sz="1400" b="0" i="0" u="none" strike="noStrike" baseline="0">
                <a:solidFill>
                  <a:srgbClr val="000000"/>
                </a:solidFill>
                <a:latin typeface="Open Sans" panose="020B0606030504020204" pitchFamily="34" charset="0"/>
              </a:rPr>
              <a:t>INSTRUCCIONES DE INSCRIPCIÓN </a:t>
            </a:r>
          </a:p>
          <a:p>
            <a:r>
              <a:rPr lang="es-US" sz="1400" b="1" i="0" u="none" strike="noStrike" baseline="0">
                <a:solidFill>
                  <a:srgbClr val="000000"/>
                </a:solidFill>
                <a:latin typeface="Open Sans" panose="020B0606030504020204" pitchFamily="34" charset="0"/>
              </a:rPr>
              <a:t>Inscripción anual en los beneficios </a:t>
            </a:r>
          </a:p>
          <a:p>
            <a:pPr marL="171450" indent="-171450">
              <a:buFont typeface="Arial" panose="020B0604020202020204" pitchFamily="34" charset="0"/>
              <a:buChar char="•"/>
            </a:pPr>
            <a:r>
              <a:rPr lang="es-US" sz="1400" b="0" i="0" u="none" strike="noStrike" baseline="0">
                <a:solidFill>
                  <a:srgbClr val="000000"/>
                </a:solidFill>
                <a:latin typeface="Segoe UI" panose="020B0502040204020203" pitchFamily="34" charset="0"/>
              </a:rPr>
              <a:t>Visite: </a:t>
            </a:r>
            <a:r>
              <a:rPr lang="es-US" sz="1400" b="1" i="0" u="sng" strike="noStrike" baseline="0">
                <a:solidFill>
                  <a:srgbClr val="000000"/>
                </a:solidFill>
                <a:latin typeface="Segoe UI" panose="020B0502040204020203" pitchFamily="34" charset="0"/>
              </a:rPr>
              <a:t>www.awpsafety.com</a:t>
            </a:r>
            <a:r>
              <a:rPr lang="es-US" sz="1400" b="0" i="0" u="none" strike="noStrike" baseline="0">
                <a:solidFill>
                  <a:srgbClr val="000000"/>
                </a:solidFill>
                <a:latin typeface="Segoe UI" panose="020B0502040204020203" pitchFamily="34" charset="0"/>
              </a:rPr>
              <a:t>. </a:t>
            </a:r>
          </a:p>
          <a:p>
            <a:pPr marL="171450" indent="-171450">
              <a:buFont typeface="Arial" panose="020B0604020202020204" pitchFamily="34" charset="0"/>
              <a:buChar char="•"/>
            </a:pPr>
            <a:endParaRPr lang="en-US" sz="1400" b="0" i="0" u="none" strike="noStrike" baseline="0" dirty="0">
              <a:solidFill>
                <a:srgbClr val="000000"/>
              </a:solidFill>
              <a:latin typeface="Segoe UI" panose="020B0502040204020203" pitchFamily="34" charset="0"/>
            </a:endParaRPr>
          </a:p>
          <a:p>
            <a:pPr marL="171450" indent="-171450">
              <a:buFont typeface="Arial" panose="020B0604020202020204" pitchFamily="34" charset="0"/>
              <a:buChar char="•"/>
            </a:pPr>
            <a:r>
              <a:rPr lang="es-US" sz="1400" b="0" i="0" u="none" strike="noStrike" baseline="0">
                <a:solidFill>
                  <a:srgbClr val="000000"/>
                </a:solidFill>
                <a:latin typeface="Segoe UI" panose="020B0502040204020203" pitchFamily="34" charset="0"/>
              </a:rPr>
              <a:t>Por favor, siga </a:t>
            </a:r>
            <a:r>
              <a:rPr lang="es-US" sz="1400" b="1" i="0" u="none" strike="noStrike" baseline="0">
                <a:solidFill>
                  <a:srgbClr val="000000"/>
                </a:solidFill>
                <a:latin typeface="Segoe UI" panose="020B0502040204020203" pitchFamily="34" charset="0"/>
              </a:rPr>
              <a:t>las instrucciones de la inscripción abierta de UKG </a:t>
            </a:r>
            <a:r>
              <a:rPr lang="es-US" sz="1400" b="0" i="0" u="none" strike="noStrike" baseline="0">
                <a:solidFill>
                  <a:srgbClr val="000000"/>
                </a:solidFill>
                <a:latin typeface="Segoe UI" panose="020B0502040204020203" pitchFamily="34" charset="0"/>
              </a:rPr>
              <a:t>para todas las elecciones anuales de inscripción abierta. </a:t>
            </a:r>
          </a:p>
          <a:p>
            <a:pPr marL="171450" indent="-171450">
              <a:buFont typeface="Arial" panose="020B0604020202020204" pitchFamily="34" charset="0"/>
              <a:buChar char="•"/>
            </a:pPr>
            <a:endParaRPr lang="en-US" sz="1400" dirty="0">
              <a:solidFill>
                <a:srgbClr val="000000"/>
              </a:solidFill>
              <a:latin typeface="Segoe UI" panose="020B0502040204020203" pitchFamily="34" charset="0"/>
            </a:endParaRPr>
          </a:p>
        </p:txBody>
      </p:sp>
      <p:sp>
        <p:nvSpPr>
          <p:cNvPr id="2" name="Speech Bubble: Oval 1">
            <a:extLst>
              <a:ext uri="{FF2B5EF4-FFF2-40B4-BE49-F238E27FC236}">
                <a16:creationId xmlns:a16="http://schemas.microsoft.com/office/drawing/2014/main" id="{1263A62E-E5A8-4A16-A501-C34CBEA1BD9A}"/>
              </a:ext>
            </a:extLst>
          </p:cNvPr>
          <p:cNvSpPr/>
          <p:nvPr/>
        </p:nvSpPr>
        <p:spPr>
          <a:xfrm>
            <a:off x="880533" y="4210149"/>
            <a:ext cx="3880730" cy="2243010"/>
          </a:xfrm>
          <a:prstGeom prst="wedgeEllipseCallou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600" b="1" i="0" u="none" strike="noStrike" baseline="0" dirty="0">
                <a:solidFill>
                  <a:schemeClr val="bg1"/>
                </a:solidFill>
                <a:latin typeface="Sarabun Light" panose="00000400000000000000" pitchFamily="2" charset="-34"/>
              </a:rPr>
              <a:t>Visite </a:t>
            </a:r>
            <a:r>
              <a:rPr lang="es-US" sz="1600" b="1" i="0" u="sng" strike="noStrike" baseline="0" dirty="0">
                <a:solidFill>
                  <a:schemeClr val="bg1"/>
                </a:solidFill>
                <a:latin typeface="Sarabun" panose="00000500000000000000" pitchFamily="2" charset="-34"/>
              </a:rPr>
              <a:t>https://awpbenefits.com</a:t>
            </a:r>
            <a:r>
              <a:rPr lang="es-US" sz="1600" b="1" i="0" strike="noStrike" baseline="0" dirty="0">
                <a:solidFill>
                  <a:schemeClr val="bg1"/>
                </a:solidFill>
                <a:latin typeface="Sarabun" panose="00000500000000000000" pitchFamily="2" charset="-34"/>
              </a:rPr>
              <a:t> </a:t>
            </a:r>
            <a:r>
              <a:rPr lang="es-US" sz="1600" b="1" i="0" u="none" strike="noStrike" baseline="0" dirty="0">
                <a:solidFill>
                  <a:schemeClr val="bg1"/>
                </a:solidFill>
                <a:latin typeface="Sarabun Light" panose="00000400000000000000" pitchFamily="2" charset="-34"/>
              </a:rPr>
              <a:t>para ver toda la información relacionada con los beneficios, incluida su guía ahora y durante todo el año</a:t>
            </a:r>
          </a:p>
        </p:txBody>
      </p:sp>
      <p:sp>
        <p:nvSpPr>
          <p:cNvPr id="4" name="Speech Bubble: Oval 3">
            <a:extLst>
              <a:ext uri="{FF2B5EF4-FFF2-40B4-BE49-F238E27FC236}">
                <a16:creationId xmlns:a16="http://schemas.microsoft.com/office/drawing/2014/main" id="{08FA98EA-0B5C-EED5-47A1-22152F734FE3}"/>
              </a:ext>
            </a:extLst>
          </p:cNvPr>
          <p:cNvSpPr/>
          <p:nvPr/>
        </p:nvSpPr>
        <p:spPr>
          <a:xfrm>
            <a:off x="4672589" y="1526346"/>
            <a:ext cx="4284598" cy="3193138"/>
          </a:xfrm>
          <a:prstGeom prst="wedgeEllipseCallout">
            <a:avLst>
              <a:gd name="adj1" fmla="val -20833"/>
              <a:gd name="adj2" fmla="val 62500"/>
            </a:avLst>
          </a:prstGeom>
          <a:solidFill>
            <a:srgbClr val="FF6B00"/>
          </a:solidFill>
        </p:spPr>
        <p:style>
          <a:lnRef idx="2">
            <a:schemeClr val="accent2">
              <a:shade val="50000"/>
            </a:schemeClr>
          </a:lnRef>
          <a:fillRef idx="1">
            <a:schemeClr val="accent2"/>
          </a:fillRef>
          <a:effectRef idx="0">
            <a:schemeClr val="accent2"/>
          </a:effectRef>
          <a:fontRef idx="minor">
            <a:schemeClr val="lt1"/>
          </a:fontRef>
        </p:style>
        <p:txBody>
          <a:bodyPr lIns="0" tIns="0" rIns="0" rtlCol="0" anchor="ctr"/>
          <a:lstStyle/>
          <a:p>
            <a:pPr algn="ctr"/>
            <a:r>
              <a:rPr lang="es-US" sz="2400" b="1" dirty="0">
                <a:solidFill>
                  <a:schemeClr val="bg1"/>
                </a:solidFill>
                <a:latin typeface="Sarabun Light" panose="00000400000000000000" pitchFamily="2" charset="-34"/>
              </a:rPr>
              <a:t>¿Tiene alguna pregunta? </a:t>
            </a:r>
          </a:p>
          <a:p>
            <a:pPr algn="ctr">
              <a:spcBef>
                <a:spcPts val="600"/>
              </a:spcBef>
            </a:pPr>
            <a:r>
              <a:rPr lang="es-US" sz="1600" b="1" dirty="0">
                <a:solidFill>
                  <a:schemeClr val="bg1"/>
                </a:solidFill>
                <a:latin typeface="Sarabun Light" panose="00000400000000000000" pitchFamily="2" charset="-34"/>
              </a:rPr>
              <a:t>Llame o envíe un </a:t>
            </a:r>
            <a:br>
              <a:rPr lang="es-US" sz="1600" b="1" dirty="0">
                <a:solidFill>
                  <a:schemeClr val="bg1"/>
                </a:solidFill>
                <a:latin typeface="Sarabun Light" panose="00000400000000000000" pitchFamily="2" charset="-34"/>
              </a:rPr>
            </a:br>
            <a:r>
              <a:rPr lang="es-US" sz="1600" b="1" dirty="0">
                <a:solidFill>
                  <a:schemeClr val="bg1"/>
                </a:solidFill>
                <a:latin typeface="Sarabun Light" panose="00000400000000000000" pitchFamily="2" charset="-34"/>
              </a:rPr>
              <a:t>correo electrónico a la línea </a:t>
            </a:r>
            <a:br>
              <a:rPr lang="es-US" sz="1600" b="1" dirty="0">
                <a:solidFill>
                  <a:schemeClr val="bg1"/>
                </a:solidFill>
                <a:latin typeface="Sarabun Light" panose="00000400000000000000" pitchFamily="2" charset="-34"/>
              </a:rPr>
            </a:br>
            <a:r>
              <a:rPr lang="es-US" sz="1600" b="1" dirty="0">
                <a:solidFill>
                  <a:schemeClr val="bg1"/>
                </a:solidFill>
                <a:latin typeface="Sarabun Light" panose="00000400000000000000" pitchFamily="2" charset="-34"/>
              </a:rPr>
              <a:t>de ayuda de beneficios </a:t>
            </a:r>
          </a:p>
          <a:p>
            <a:pPr algn="ctr">
              <a:spcBef>
                <a:spcPts val="600"/>
              </a:spcBef>
            </a:pPr>
            <a:r>
              <a:rPr lang="es-US" sz="1600" b="1" dirty="0">
                <a:solidFill>
                  <a:schemeClr val="bg1"/>
                </a:solidFill>
                <a:latin typeface="Sarabun Light" panose="00000400000000000000" pitchFamily="2" charset="-34"/>
              </a:rPr>
              <a:t>Lunes a viernes </a:t>
            </a:r>
          </a:p>
          <a:p>
            <a:pPr algn="ctr"/>
            <a:r>
              <a:rPr lang="es-US" sz="1600" b="1" dirty="0">
                <a:solidFill>
                  <a:schemeClr val="bg1"/>
                </a:solidFill>
                <a:latin typeface="Sarabun Light" panose="00000400000000000000" pitchFamily="2" charset="-34"/>
              </a:rPr>
              <a:t>De 8:30 a.m. a 5:00 p.m., CST</a:t>
            </a:r>
          </a:p>
          <a:p>
            <a:pPr algn="ctr"/>
            <a:r>
              <a:rPr lang="es-US" sz="1600" b="1" dirty="0">
                <a:solidFill>
                  <a:schemeClr val="bg1"/>
                </a:solidFill>
                <a:latin typeface="Sarabun Light" panose="00000400000000000000" pitchFamily="2" charset="-34"/>
              </a:rPr>
              <a:t>800-590-9857 </a:t>
            </a:r>
          </a:p>
          <a:p>
            <a:pPr algn="ctr"/>
            <a:r>
              <a:rPr lang="es-US" sz="1600" b="1" dirty="0">
                <a:solidFill>
                  <a:schemeClr val="bg1"/>
                </a:solidFill>
                <a:latin typeface="Sarabun Light" panose="00000400000000000000" pitchFamily="2" charset="-34"/>
                <a:hlinkClick r:id="rId5">
                  <a:extLst>
                    <a:ext uri="{A12FA001-AC4F-418D-AE19-62706E023703}">
                      <ahyp:hlinkClr xmlns:ahyp="http://schemas.microsoft.com/office/drawing/2018/hyperlinkcolor" val="tx"/>
                    </a:ext>
                  </a:extLst>
                </a:hlinkClick>
              </a:rPr>
              <a:t>AWPBenefits@lockton.com</a:t>
            </a:r>
            <a:r>
              <a:rPr lang="es-US" sz="1600" b="1" dirty="0">
                <a:solidFill>
                  <a:schemeClr val="bg1"/>
                </a:solidFill>
                <a:latin typeface="Sarabun Light" panose="00000400000000000000" pitchFamily="2" charset="-34"/>
              </a:rPr>
              <a:t> </a:t>
            </a:r>
          </a:p>
        </p:txBody>
      </p:sp>
      <p:sp>
        <p:nvSpPr>
          <p:cNvPr id="6" name="TextBox 5">
            <a:extLst>
              <a:ext uri="{FF2B5EF4-FFF2-40B4-BE49-F238E27FC236}">
                <a16:creationId xmlns:a16="http://schemas.microsoft.com/office/drawing/2014/main" id="{3A9324D8-5B2A-E769-2FD6-911B14F7FE85}"/>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7" name="TextBox 6">
            <a:extLst>
              <a:ext uri="{FF2B5EF4-FFF2-40B4-BE49-F238E27FC236}">
                <a16:creationId xmlns:a16="http://schemas.microsoft.com/office/drawing/2014/main" id="{C5996E9B-72CC-148E-B264-6DE06D531558}"/>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354610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725FA4F-729F-4A84-BE75-11C6F2B0284F}"/>
              </a:ext>
            </a:extLst>
          </p:cNvPr>
          <p:cNvGraphicFramePr>
            <a:graphicFrameLocks noGrp="1"/>
          </p:cNvGraphicFramePr>
          <p:nvPr>
            <p:extLst>
              <p:ext uri="{D42A27DB-BD31-4B8C-83A1-F6EECF244321}">
                <p14:modId xmlns:p14="http://schemas.microsoft.com/office/powerpoint/2010/main" val="1162982664"/>
              </p:ext>
            </p:extLst>
          </p:nvPr>
        </p:nvGraphicFramePr>
        <p:xfrm>
          <a:off x="460883" y="1597641"/>
          <a:ext cx="8222233" cy="5003996"/>
        </p:xfrm>
        <a:graphic>
          <a:graphicData uri="http://schemas.openxmlformats.org/drawingml/2006/table">
            <a:tbl>
              <a:tblPr firstRow="1" bandRow="1">
                <a:tableStyleId>{3B4B98B0-60AC-42C2-AFA5-B58CD77FA1E5}</a:tableStyleId>
              </a:tblPr>
              <a:tblGrid>
                <a:gridCol w="3844417">
                  <a:extLst>
                    <a:ext uri="{9D8B030D-6E8A-4147-A177-3AD203B41FA5}">
                      <a16:colId xmlns:a16="http://schemas.microsoft.com/office/drawing/2014/main" val="2318443652"/>
                    </a:ext>
                  </a:extLst>
                </a:gridCol>
                <a:gridCol w="4377816">
                  <a:extLst>
                    <a:ext uri="{9D8B030D-6E8A-4147-A177-3AD203B41FA5}">
                      <a16:colId xmlns:a16="http://schemas.microsoft.com/office/drawing/2014/main" val="12272946"/>
                    </a:ext>
                  </a:extLst>
                </a:gridCol>
              </a:tblGrid>
              <a:tr h="365060">
                <a:tc>
                  <a:txBody>
                    <a:bodyPr/>
                    <a:lstStyle/>
                    <a:p>
                      <a:r>
                        <a:rPr lang="es-US" sz="1450">
                          <a:solidFill>
                            <a:schemeClr val="bg1"/>
                          </a:solidFill>
                          <a:latin typeface="Segoe UI" panose="020B0502040204020203" pitchFamily="34" charset="0"/>
                          <a:cs typeface="Segoe UI" panose="020B0502040204020203" pitchFamily="34" charset="0"/>
                        </a:rPr>
                        <a:t>Beneficio</a:t>
                      </a:r>
                    </a:p>
                  </a:txBody>
                  <a:tcPr anchor="ctr">
                    <a:solidFill>
                      <a:schemeClr val="tx1"/>
                    </a:solidFill>
                  </a:tcPr>
                </a:tc>
                <a:tc>
                  <a:txBody>
                    <a:bodyPr/>
                    <a:lstStyle/>
                    <a:p>
                      <a:r>
                        <a:rPr lang="es-US" sz="1450">
                          <a:solidFill>
                            <a:schemeClr val="bg1"/>
                          </a:solidFill>
                          <a:latin typeface="Segoe UI" panose="020B0502040204020203" pitchFamily="34" charset="0"/>
                          <a:cs typeface="Segoe UI" panose="020B0502040204020203" pitchFamily="34" charset="0"/>
                        </a:rPr>
                        <a:t>Socio proveedor</a:t>
                      </a:r>
                    </a:p>
                  </a:txBody>
                  <a:tcPr anchor="ctr">
                    <a:solidFill>
                      <a:schemeClr val="tx1"/>
                    </a:solidFill>
                  </a:tcPr>
                </a:tc>
                <a:extLst>
                  <a:ext uri="{0D108BD9-81ED-4DB2-BD59-A6C34878D82A}">
                    <a16:rowId xmlns:a16="http://schemas.microsoft.com/office/drawing/2014/main" val="3032436182"/>
                  </a:ext>
                </a:extLst>
              </a:tr>
              <a:tr h="365060">
                <a:tc>
                  <a:txBody>
                    <a:bodyPr/>
                    <a:lstStyle/>
                    <a:p>
                      <a:r>
                        <a:rPr lang="es-US" sz="1450">
                          <a:latin typeface="Segoe UI" panose="020B0502040204020203" pitchFamily="34" charset="0"/>
                          <a:cs typeface="Segoe UI" panose="020B0502040204020203" pitchFamily="34" charset="0"/>
                        </a:rPr>
                        <a:t>Plan médico y de medicamentos recetados</a:t>
                      </a:r>
                    </a:p>
                  </a:txBody>
                  <a:tcPr anchor="ctr">
                    <a:solidFill>
                      <a:srgbClr val="FF6B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450">
                          <a:latin typeface="Segoe UI" panose="020B0502040204020203" pitchFamily="34" charset="0"/>
                          <a:cs typeface="Segoe UI" panose="020B0502040204020203" pitchFamily="34" charset="0"/>
                        </a:rPr>
                        <a:t>United Healthcare</a:t>
                      </a:r>
                    </a:p>
                  </a:txBody>
                  <a:tcPr anchor="ctr">
                    <a:solidFill>
                      <a:srgbClr val="FF6B00"/>
                    </a:solidFill>
                  </a:tcPr>
                </a:tc>
                <a:extLst>
                  <a:ext uri="{0D108BD9-81ED-4DB2-BD59-A6C34878D82A}">
                    <a16:rowId xmlns:a16="http://schemas.microsoft.com/office/drawing/2014/main" val="881144473"/>
                  </a:ext>
                </a:extLst>
              </a:tr>
              <a:tr h="365060">
                <a:tc>
                  <a:txBody>
                    <a:bodyPr/>
                    <a:lstStyle/>
                    <a:p>
                      <a:r>
                        <a:rPr lang="es-US" sz="1450">
                          <a:latin typeface="Segoe UI" panose="020B0502040204020203" pitchFamily="34" charset="0"/>
                          <a:cs typeface="Segoe UI" panose="020B0502040204020203" pitchFamily="34" charset="0"/>
                        </a:rPr>
                        <a:t>Plan médico y de medicamentos recetados</a:t>
                      </a:r>
                    </a:p>
                  </a:txBody>
                  <a:tcPr anchor="ctr"/>
                </a:tc>
                <a:tc>
                  <a:txBody>
                    <a:bodyPr/>
                    <a:lstStyle/>
                    <a:p>
                      <a:r>
                        <a:rPr lang="es-US" sz="1450">
                          <a:latin typeface="Segoe UI" panose="020B0502040204020203" pitchFamily="34" charset="0"/>
                          <a:cs typeface="Segoe UI" panose="020B0502040204020203" pitchFamily="34" charset="0"/>
                        </a:rPr>
                        <a:t>Kaiser: miembros del equipo de Hawái y California</a:t>
                      </a:r>
                    </a:p>
                  </a:txBody>
                  <a:tcPr anchor="ctr"/>
                </a:tc>
                <a:extLst>
                  <a:ext uri="{0D108BD9-81ED-4DB2-BD59-A6C34878D82A}">
                    <a16:rowId xmlns:a16="http://schemas.microsoft.com/office/drawing/2014/main" val="4268832673"/>
                  </a:ext>
                </a:extLst>
              </a:tr>
              <a:tr h="365060">
                <a:tc>
                  <a:txBody>
                    <a:bodyPr/>
                    <a:lstStyle/>
                    <a:p>
                      <a:r>
                        <a:rPr lang="es-US" sz="1450">
                          <a:latin typeface="Segoe UI" panose="020B0502040204020203" pitchFamily="34" charset="0"/>
                          <a:cs typeface="Segoe UI" panose="020B0502040204020203" pitchFamily="34" charset="0"/>
                        </a:rPr>
                        <a:t>Plan dental</a:t>
                      </a:r>
                    </a:p>
                  </a:txBody>
                  <a:tcPr anchor="ctr">
                    <a:solidFill>
                      <a:srgbClr val="FF6B00"/>
                    </a:solidFill>
                  </a:tcPr>
                </a:tc>
                <a:tc>
                  <a:txBody>
                    <a:bodyPr/>
                    <a:lstStyle/>
                    <a:p>
                      <a:r>
                        <a:rPr lang="es-US" sz="1450">
                          <a:latin typeface="Segoe UI" panose="020B0502040204020203" pitchFamily="34" charset="0"/>
                          <a:cs typeface="Segoe UI" panose="020B0502040204020203" pitchFamily="34" charset="0"/>
                        </a:rPr>
                        <a:t>Delta Dental</a:t>
                      </a:r>
                    </a:p>
                  </a:txBody>
                  <a:tcPr anchor="ctr">
                    <a:solidFill>
                      <a:srgbClr val="FF6B00"/>
                    </a:solidFill>
                  </a:tcPr>
                </a:tc>
                <a:extLst>
                  <a:ext uri="{0D108BD9-81ED-4DB2-BD59-A6C34878D82A}">
                    <a16:rowId xmlns:a16="http://schemas.microsoft.com/office/drawing/2014/main" val="3569864121"/>
                  </a:ext>
                </a:extLst>
              </a:tr>
              <a:tr h="365060">
                <a:tc>
                  <a:txBody>
                    <a:bodyPr/>
                    <a:lstStyle/>
                    <a:p>
                      <a:r>
                        <a:rPr lang="es-US" sz="1450">
                          <a:latin typeface="Segoe UI" panose="020B0502040204020203" pitchFamily="34" charset="0"/>
                          <a:cs typeface="Segoe UI" panose="020B0502040204020203" pitchFamily="34" charset="0"/>
                        </a:rPr>
                        <a:t>Plan de la vista</a:t>
                      </a:r>
                    </a:p>
                  </a:txBody>
                  <a:tcPr anchor="ctr"/>
                </a:tc>
                <a:tc>
                  <a:txBody>
                    <a:bodyPr/>
                    <a:lstStyle/>
                    <a:p>
                      <a:r>
                        <a:rPr lang="es-US" sz="1450">
                          <a:latin typeface="Segoe UI" panose="020B0502040204020203" pitchFamily="34" charset="0"/>
                          <a:cs typeface="Segoe UI" panose="020B0502040204020203" pitchFamily="34" charset="0"/>
                        </a:rPr>
                        <a:t>United Healthcare</a:t>
                      </a:r>
                    </a:p>
                  </a:txBody>
                  <a:tcPr anchor="ctr"/>
                </a:tc>
                <a:extLst>
                  <a:ext uri="{0D108BD9-81ED-4DB2-BD59-A6C34878D82A}">
                    <a16:rowId xmlns:a16="http://schemas.microsoft.com/office/drawing/2014/main" val="593170239"/>
                  </a:ext>
                </a:extLst>
              </a:tr>
              <a:tr h="365060">
                <a:tc>
                  <a:txBody>
                    <a:bodyPr/>
                    <a:lstStyle/>
                    <a:p>
                      <a:r>
                        <a:rPr lang="es-US" sz="1450">
                          <a:latin typeface="Segoe UI" panose="020B0502040204020203" pitchFamily="34" charset="0"/>
                          <a:cs typeface="Segoe UI" panose="020B0502040204020203" pitchFamily="34" charset="0"/>
                        </a:rPr>
                        <a:t>Cuenta flexible de gastos (FSA)</a:t>
                      </a:r>
                    </a:p>
                  </a:txBody>
                  <a:tcPr anchor="ctr">
                    <a:solidFill>
                      <a:srgbClr val="FF6B00"/>
                    </a:solidFill>
                  </a:tcPr>
                </a:tc>
                <a:tc>
                  <a:txBody>
                    <a:bodyPr/>
                    <a:lstStyle/>
                    <a:p>
                      <a:r>
                        <a:rPr lang="es-US" sz="1450" dirty="0">
                          <a:latin typeface="Segoe UI" panose="020B0502040204020203" pitchFamily="34" charset="0"/>
                          <a:cs typeface="Segoe UI" panose="020B0502040204020203" pitchFamily="34" charset="0"/>
                        </a:rPr>
                        <a:t>Forma</a:t>
                      </a:r>
                    </a:p>
                  </a:txBody>
                  <a:tcPr anchor="ctr">
                    <a:solidFill>
                      <a:srgbClr val="FF6B00"/>
                    </a:solidFill>
                  </a:tcPr>
                </a:tc>
                <a:extLst>
                  <a:ext uri="{0D108BD9-81ED-4DB2-BD59-A6C34878D82A}">
                    <a16:rowId xmlns:a16="http://schemas.microsoft.com/office/drawing/2014/main" val="1583238772"/>
                  </a:ext>
                </a:extLst>
              </a:tr>
              <a:tr h="365060">
                <a:tc>
                  <a:txBody>
                    <a:bodyPr/>
                    <a:lstStyle/>
                    <a:p>
                      <a:r>
                        <a:rPr lang="es-US" sz="1450">
                          <a:latin typeface="Segoe UI" panose="020B0502040204020203" pitchFamily="34" charset="0"/>
                          <a:cs typeface="Segoe UI" panose="020B0502040204020203" pitchFamily="34" charset="0"/>
                        </a:rPr>
                        <a:t>Cuenta de ahorros de salud (HSA)</a:t>
                      </a:r>
                    </a:p>
                  </a:txBody>
                  <a:tcPr anchor="ctr"/>
                </a:tc>
                <a:tc>
                  <a:txBody>
                    <a:bodyPr/>
                    <a:lstStyle/>
                    <a:p>
                      <a:r>
                        <a:rPr lang="es-US" sz="1450">
                          <a:latin typeface="Segoe UI" panose="020B0502040204020203" pitchFamily="34" charset="0"/>
                          <a:cs typeface="Segoe UI" panose="020B0502040204020203" pitchFamily="34" charset="0"/>
                        </a:rPr>
                        <a:t>Forma</a:t>
                      </a:r>
                    </a:p>
                  </a:txBody>
                  <a:tcPr anchor="ctr"/>
                </a:tc>
                <a:extLst>
                  <a:ext uri="{0D108BD9-81ED-4DB2-BD59-A6C34878D82A}">
                    <a16:rowId xmlns:a16="http://schemas.microsoft.com/office/drawing/2014/main" val="2945813995"/>
                  </a:ext>
                </a:extLst>
              </a:tr>
              <a:tr h="365060">
                <a:tc>
                  <a:txBody>
                    <a:bodyPr/>
                    <a:lstStyle/>
                    <a:p>
                      <a:r>
                        <a:rPr lang="es-US" sz="1450">
                          <a:latin typeface="Segoe UI" panose="020B0502040204020203" pitchFamily="34" charset="0"/>
                          <a:cs typeface="Segoe UI" panose="020B0502040204020203" pitchFamily="34" charset="0"/>
                        </a:rPr>
                        <a:t>Seguro de vida y por AD&amp;D</a:t>
                      </a:r>
                    </a:p>
                  </a:txBody>
                  <a:tcPr anchor="ctr">
                    <a:solidFill>
                      <a:srgbClr val="FF6B00"/>
                    </a:solidFill>
                  </a:tcPr>
                </a:tc>
                <a:tc>
                  <a:txBody>
                    <a:bodyPr/>
                    <a:lstStyle/>
                    <a:p>
                      <a:r>
                        <a:rPr lang="es-US" sz="1450">
                          <a:latin typeface="Segoe UI" panose="020B0502040204020203" pitchFamily="34" charset="0"/>
                          <a:cs typeface="Segoe UI" panose="020B0502040204020203" pitchFamily="34" charset="0"/>
                        </a:rPr>
                        <a:t>Lincoln Financial </a:t>
                      </a:r>
                    </a:p>
                  </a:txBody>
                  <a:tcPr anchor="ctr">
                    <a:solidFill>
                      <a:srgbClr val="FF6B00"/>
                    </a:solidFill>
                  </a:tcPr>
                </a:tc>
                <a:extLst>
                  <a:ext uri="{0D108BD9-81ED-4DB2-BD59-A6C34878D82A}">
                    <a16:rowId xmlns:a16="http://schemas.microsoft.com/office/drawing/2014/main" val="2360373612"/>
                  </a:ext>
                </a:extLst>
              </a:tr>
              <a:tr h="365060">
                <a:tc>
                  <a:txBody>
                    <a:bodyPr/>
                    <a:lstStyle/>
                    <a:p>
                      <a:r>
                        <a:rPr lang="es-US" sz="1450">
                          <a:latin typeface="Segoe UI" panose="020B0502040204020203" pitchFamily="34" charset="0"/>
                          <a:cs typeface="Segoe UI" panose="020B0502040204020203" pitchFamily="34" charset="0"/>
                        </a:rPr>
                        <a:t>Seguro por incapacidad</a:t>
                      </a:r>
                    </a:p>
                  </a:txBody>
                  <a:tcPr anchor="ctr"/>
                </a:tc>
                <a:tc>
                  <a:txBody>
                    <a:bodyPr/>
                    <a:lstStyle/>
                    <a:p>
                      <a:r>
                        <a:rPr lang="es-US" sz="1450">
                          <a:latin typeface="Segoe UI" panose="020B0502040204020203" pitchFamily="34" charset="0"/>
                          <a:cs typeface="Segoe UI" panose="020B0502040204020203" pitchFamily="34" charset="0"/>
                        </a:rPr>
                        <a:t>Lincoln Financial </a:t>
                      </a:r>
                    </a:p>
                  </a:txBody>
                  <a:tcPr anchor="ctr"/>
                </a:tc>
                <a:extLst>
                  <a:ext uri="{0D108BD9-81ED-4DB2-BD59-A6C34878D82A}">
                    <a16:rowId xmlns:a16="http://schemas.microsoft.com/office/drawing/2014/main" val="4076944980"/>
                  </a:ext>
                </a:extLst>
              </a:tr>
              <a:tr h="623276">
                <a:tc>
                  <a:txBody>
                    <a:bodyPr/>
                    <a:lstStyle/>
                    <a:p>
                      <a:r>
                        <a:rPr lang="es-US" sz="1450">
                          <a:latin typeface="Segoe UI" panose="020B0502040204020203" pitchFamily="34" charset="0"/>
                          <a:cs typeface="Segoe UI" panose="020B0502040204020203" pitchFamily="34" charset="0"/>
                        </a:rPr>
                        <a:t>Seguro de accidentes, indemnidad hospitalaria y enfermedades graves</a:t>
                      </a:r>
                    </a:p>
                  </a:txBody>
                  <a:tcPr anchor="ctr">
                    <a:solidFill>
                      <a:srgbClr val="FF6B00"/>
                    </a:solidFill>
                  </a:tcPr>
                </a:tc>
                <a:tc>
                  <a:txBody>
                    <a:bodyPr/>
                    <a:lstStyle/>
                    <a:p>
                      <a:r>
                        <a:rPr lang="es-US" sz="1450">
                          <a:latin typeface="Segoe UI" panose="020B0502040204020203" pitchFamily="34" charset="0"/>
                          <a:cs typeface="Segoe UI" panose="020B0502040204020203" pitchFamily="34" charset="0"/>
                        </a:rPr>
                        <a:t>Lincoln Financial </a:t>
                      </a:r>
                    </a:p>
                  </a:txBody>
                  <a:tcPr anchor="ctr">
                    <a:solidFill>
                      <a:srgbClr val="FF6B00"/>
                    </a:solidFill>
                  </a:tcPr>
                </a:tc>
                <a:extLst>
                  <a:ext uri="{0D108BD9-81ED-4DB2-BD59-A6C34878D82A}">
                    <a16:rowId xmlns:a16="http://schemas.microsoft.com/office/drawing/2014/main" val="1654433771"/>
                  </a:ext>
                </a:extLst>
              </a:tr>
              <a:tr h="365060">
                <a:tc>
                  <a:txBody>
                    <a:bodyPr/>
                    <a:lstStyle/>
                    <a:p>
                      <a:r>
                        <a:rPr lang="es-US" sz="1450">
                          <a:latin typeface="Segoe UI" panose="020B0502040204020203" pitchFamily="34" charset="0"/>
                          <a:cs typeface="Segoe UI" panose="020B0502040204020203" pitchFamily="34" charset="0"/>
                        </a:rPr>
                        <a:t>Asistencia legal y protección de identidad</a:t>
                      </a:r>
                    </a:p>
                  </a:txBody>
                  <a:tcPr anchor="ctr"/>
                </a:tc>
                <a:tc>
                  <a:txBody>
                    <a:bodyPr/>
                    <a:lstStyle/>
                    <a:p>
                      <a:r>
                        <a:rPr lang="es-US" sz="1450">
                          <a:latin typeface="Segoe UI" panose="020B0502040204020203" pitchFamily="34" charset="0"/>
                          <a:cs typeface="Segoe UI" panose="020B0502040204020203" pitchFamily="34" charset="0"/>
                        </a:rPr>
                        <a:t>LegalShield y IDShield</a:t>
                      </a:r>
                    </a:p>
                  </a:txBody>
                  <a:tcPr anchor="ctr"/>
                </a:tc>
                <a:extLst>
                  <a:ext uri="{0D108BD9-81ED-4DB2-BD59-A6C34878D82A}">
                    <a16:rowId xmlns:a16="http://schemas.microsoft.com/office/drawing/2014/main" val="2522145310"/>
                  </a:ext>
                </a:extLst>
              </a:tr>
              <a:tr h="365060">
                <a:tc>
                  <a:txBody>
                    <a:bodyPr/>
                    <a:lstStyle/>
                    <a:p>
                      <a:r>
                        <a:rPr lang="es-US" sz="1450">
                          <a:latin typeface="Segoe UI" panose="020B0502040204020203" pitchFamily="34" charset="0"/>
                          <a:cs typeface="Segoe UI" panose="020B0502040204020203" pitchFamily="34" charset="0"/>
                        </a:rPr>
                        <a:t>Programa de Asistencia al Empleado</a:t>
                      </a:r>
                    </a:p>
                  </a:txBody>
                  <a:tcPr anchor="ctr">
                    <a:solidFill>
                      <a:srgbClr val="FF6B00"/>
                    </a:solidFill>
                  </a:tcPr>
                </a:tc>
                <a:tc>
                  <a:txBody>
                    <a:bodyPr/>
                    <a:lstStyle/>
                    <a:p>
                      <a:r>
                        <a:rPr lang="es-US" sz="1450">
                          <a:latin typeface="Segoe UI" panose="020B0502040204020203" pitchFamily="34" charset="0"/>
                          <a:cs typeface="Segoe UI" panose="020B0502040204020203" pitchFamily="34" charset="0"/>
                        </a:rPr>
                        <a:t>ComPsych</a:t>
                      </a:r>
                    </a:p>
                  </a:txBody>
                  <a:tcPr anchor="ctr">
                    <a:solidFill>
                      <a:srgbClr val="FF6B00"/>
                    </a:solidFill>
                  </a:tcPr>
                </a:tc>
                <a:extLst>
                  <a:ext uri="{0D108BD9-81ED-4DB2-BD59-A6C34878D82A}">
                    <a16:rowId xmlns:a16="http://schemas.microsoft.com/office/drawing/2014/main" val="4071087692"/>
                  </a:ext>
                </a:extLst>
              </a:tr>
              <a:tr h="365060">
                <a:tc>
                  <a:txBody>
                    <a:bodyPr/>
                    <a:lstStyle/>
                    <a:p>
                      <a:r>
                        <a:rPr lang="es-US" sz="1450">
                          <a:latin typeface="Segoe UI" panose="020B0502040204020203" pitchFamily="34" charset="0"/>
                          <a:cs typeface="Segoe UI" panose="020B0502040204020203" pitchFamily="34" charset="0"/>
                        </a:rPr>
                        <a:t>Línea de ayuda sobre beneficios</a:t>
                      </a:r>
                    </a:p>
                  </a:txBody>
                  <a:tcPr anchor="ctr">
                    <a:noFill/>
                  </a:tcPr>
                </a:tc>
                <a:tc>
                  <a:txBody>
                    <a:bodyPr/>
                    <a:lstStyle/>
                    <a:p>
                      <a:r>
                        <a:rPr lang="es-US" sz="1450" dirty="0" err="1">
                          <a:latin typeface="Segoe UI" panose="020B0502040204020203" pitchFamily="34" charset="0"/>
                          <a:cs typeface="Segoe UI" panose="020B0502040204020203" pitchFamily="34" charset="0"/>
                        </a:rPr>
                        <a:t>Lockton</a:t>
                      </a:r>
                      <a:r>
                        <a:rPr lang="es-US" sz="1450" dirty="0">
                          <a:latin typeface="Segoe UI" panose="020B0502040204020203" pitchFamily="34" charset="0"/>
                          <a:cs typeface="Segoe UI" panose="020B0502040204020203" pitchFamily="34" charset="0"/>
                        </a:rPr>
                        <a:t> </a:t>
                      </a:r>
                    </a:p>
                  </a:txBody>
                  <a:tcPr anchor="ctr">
                    <a:noFill/>
                  </a:tcPr>
                </a:tc>
                <a:extLst>
                  <a:ext uri="{0D108BD9-81ED-4DB2-BD59-A6C34878D82A}">
                    <a16:rowId xmlns:a16="http://schemas.microsoft.com/office/drawing/2014/main" val="3580322920"/>
                  </a:ext>
                </a:extLst>
              </a:tr>
            </a:tbl>
          </a:graphicData>
        </a:graphic>
      </p:graphicFrame>
      <p:sp>
        <p:nvSpPr>
          <p:cNvPr id="4" name="Title 3">
            <a:extLst>
              <a:ext uri="{FF2B5EF4-FFF2-40B4-BE49-F238E27FC236}">
                <a16:creationId xmlns:a16="http://schemas.microsoft.com/office/drawing/2014/main" id="{791ABE94-3A16-4B07-B91C-CAD467037CBB}"/>
              </a:ext>
            </a:extLst>
          </p:cNvPr>
          <p:cNvSpPr>
            <a:spLocks noGrp="1"/>
          </p:cNvSpPr>
          <p:nvPr>
            <p:ph type="title"/>
          </p:nvPr>
        </p:nvSpPr>
        <p:spPr>
          <a:xfrm>
            <a:off x="493776" y="448056"/>
            <a:ext cx="7886700" cy="1056621"/>
          </a:xfrm>
        </p:spPr>
        <p:txBody>
          <a:bodyPr>
            <a:normAutofit fontScale="90000"/>
          </a:bodyPr>
          <a:lstStyle/>
          <a:p>
            <a:r>
              <a:rPr lang="es-US">
                <a:solidFill>
                  <a:srgbClr val="415364"/>
                </a:solidFill>
              </a:rPr>
              <a:t>¡Conoce a nuestros socios proveedores para 2026!</a:t>
            </a:r>
          </a:p>
        </p:txBody>
      </p:sp>
      <p:sp>
        <p:nvSpPr>
          <p:cNvPr id="7" name="Slide Number Placeholder 5">
            <a:extLst>
              <a:ext uri="{FF2B5EF4-FFF2-40B4-BE49-F238E27FC236}">
                <a16:creationId xmlns:a16="http://schemas.microsoft.com/office/drawing/2014/main" id="{7D3B2E98-68F4-40ED-B119-D24CCDCF4AE5}"/>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5</a:t>
            </a:fld>
            <a:endParaRPr lang="en-US"/>
          </a:p>
        </p:txBody>
      </p:sp>
      <p:sp>
        <p:nvSpPr>
          <p:cNvPr id="2" name="TextBox 1">
            <a:extLst>
              <a:ext uri="{FF2B5EF4-FFF2-40B4-BE49-F238E27FC236}">
                <a16:creationId xmlns:a16="http://schemas.microsoft.com/office/drawing/2014/main" id="{2DF9CF5C-B9F9-A292-086B-414E8FEA186B}"/>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3" name="TextBox 2">
            <a:extLst>
              <a:ext uri="{FF2B5EF4-FFF2-40B4-BE49-F238E27FC236}">
                <a16:creationId xmlns:a16="http://schemas.microsoft.com/office/drawing/2014/main" id="{3F5EE61D-DF97-278C-6591-F94CCE4B09F5}"/>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84359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34D5-B0B7-43E8-A703-9DEA8027F719}"/>
              </a:ext>
            </a:extLst>
          </p:cNvPr>
          <p:cNvSpPr>
            <a:spLocks noGrp="1"/>
          </p:cNvSpPr>
          <p:nvPr>
            <p:ph type="title"/>
          </p:nvPr>
        </p:nvSpPr>
        <p:spPr>
          <a:xfrm>
            <a:off x="438150" y="5019676"/>
            <a:ext cx="8115299" cy="1630876"/>
          </a:xfrm>
        </p:spPr>
        <p:txBody>
          <a:bodyPr>
            <a:noAutofit/>
          </a:bodyPr>
          <a:lstStyle/>
          <a:p>
            <a:r>
              <a:rPr lang="es-US" sz="4000" dirty="0"/>
              <a:t>Beneficios médicos y de medicamentos recetados: UHC y </a:t>
            </a:r>
            <a:r>
              <a:rPr lang="es-US" sz="4000" dirty="0" err="1"/>
              <a:t>Surest</a:t>
            </a:r>
            <a:endParaRPr lang="es-US" sz="4000" dirty="0"/>
          </a:p>
        </p:txBody>
      </p:sp>
      <p:pic>
        <p:nvPicPr>
          <p:cNvPr id="8" name="Picture Placeholder 7">
            <a:extLst>
              <a:ext uri="{FF2B5EF4-FFF2-40B4-BE49-F238E27FC236}">
                <a16:creationId xmlns:a16="http://schemas.microsoft.com/office/drawing/2014/main" id="{17AF4E33-287A-670A-9F95-2E039E8A50F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3238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s-US" dirty="0">
                <a:solidFill>
                  <a:srgbClr val="415364"/>
                </a:solidFill>
              </a:rPr>
              <a:t>Términos del seguro médico </a:t>
            </a:r>
            <a:br>
              <a:rPr lang="es-US" dirty="0">
                <a:solidFill>
                  <a:srgbClr val="415364"/>
                </a:solidFill>
              </a:rPr>
            </a:br>
            <a:r>
              <a:rPr lang="es-US" dirty="0">
                <a:solidFill>
                  <a:srgbClr val="415364"/>
                </a:solidFill>
              </a:rPr>
              <a:t>que debe conocer</a:t>
            </a:r>
          </a:p>
        </p:txBody>
      </p:sp>
      <p:sp>
        <p:nvSpPr>
          <p:cNvPr id="8" name="Freeform 7"/>
          <p:cNvSpPr/>
          <p:nvPr/>
        </p:nvSpPr>
        <p:spPr>
          <a:xfrm>
            <a:off x="566138" y="1825625"/>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a:lnSpc>
                <a:spcPct val="90000"/>
              </a:lnSpc>
              <a:spcBef>
                <a:spcPct val="0"/>
              </a:spcBef>
              <a:spcAft>
                <a:spcPct val="35000"/>
              </a:spcAft>
            </a:pPr>
            <a:r>
              <a:rPr lang="es-US" sz="1400" b="1">
                <a:solidFill>
                  <a:schemeClr val="tx1"/>
                </a:solidFill>
                <a:latin typeface="Segoe UI" panose="020B0502040204020203" pitchFamily="34" charset="0"/>
                <a:cs typeface="Segoe UI" panose="020B0502040204020203" pitchFamily="34" charset="0"/>
              </a:rPr>
              <a:t>Cuota</a:t>
            </a:r>
          </a:p>
          <a:p>
            <a:pPr lvl="0" algn="l" defTabSz="622300">
              <a:lnSpc>
                <a:spcPct val="90000"/>
              </a:lnSpc>
              <a:spcBef>
                <a:spcPct val="0"/>
              </a:spcBef>
              <a:spcAft>
                <a:spcPct val="35000"/>
              </a:spcAft>
            </a:pPr>
            <a:r>
              <a:rPr lang="es-US" sz="1400" b="0">
                <a:solidFill>
                  <a:schemeClr val="tx1"/>
                </a:solidFill>
                <a:latin typeface="Segoe UI" panose="020B0502040204020203" pitchFamily="34" charset="0"/>
                <a:cs typeface="Segoe UI" panose="020B0502040204020203" pitchFamily="34" charset="0"/>
              </a:rPr>
              <a:t>La cantidad que paga por su seguro médico cada mes</a:t>
            </a:r>
          </a:p>
        </p:txBody>
      </p:sp>
      <p:sp>
        <p:nvSpPr>
          <p:cNvPr id="9" name="Rectangle 8"/>
          <p:cNvSpPr/>
          <p:nvPr/>
        </p:nvSpPr>
        <p:spPr>
          <a:xfrm>
            <a:off x="402721" y="1648590"/>
            <a:ext cx="857936" cy="1286905"/>
          </a:xfrm>
          <a:prstGeom prst="rect">
            <a:avLst/>
          </a:prstGeom>
          <a:blipFill>
            <a:blip r:embed="rId3" cstate="email">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Freeform 9"/>
          <p:cNvSpPr/>
          <p:nvPr/>
        </p:nvSpPr>
        <p:spPr>
          <a:xfrm>
            <a:off x="4871479" y="1825625"/>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a:lnSpc>
                <a:spcPct val="90000"/>
              </a:lnSpc>
              <a:spcBef>
                <a:spcPct val="0"/>
              </a:spcBef>
              <a:spcAft>
                <a:spcPct val="35000"/>
              </a:spcAft>
            </a:pPr>
            <a:r>
              <a:rPr lang="es-US" sz="1400" b="1">
                <a:solidFill>
                  <a:schemeClr val="tx1"/>
                </a:solidFill>
                <a:latin typeface="Segoe UI" panose="020B0502040204020203" pitchFamily="34" charset="0"/>
                <a:cs typeface="Segoe UI" panose="020B0502040204020203" pitchFamily="34" charset="0"/>
              </a:rPr>
              <a:t>Deducible</a:t>
            </a:r>
          </a:p>
          <a:p>
            <a:pPr lvl="0" algn="l" defTabSz="622300">
              <a:lnSpc>
                <a:spcPct val="90000"/>
              </a:lnSpc>
              <a:spcBef>
                <a:spcPct val="0"/>
              </a:spcBef>
              <a:spcAft>
                <a:spcPct val="35000"/>
              </a:spcAft>
            </a:pPr>
            <a:r>
              <a:rPr lang="es-US" sz="1400" b="0">
                <a:solidFill>
                  <a:schemeClr val="tx1"/>
                </a:solidFill>
                <a:latin typeface="Segoe UI" panose="020B0502040204020203" pitchFamily="34" charset="0"/>
                <a:cs typeface="Segoe UI" panose="020B0502040204020203" pitchFamily="34" charset="0"/>
              </a:rPr>
              <a:t>La cantidad que usted paga de su bolsillo por la atención médica antes de que su seguro comience a ayudar</a:t>
            </a:r>
          </a:p>
        </p:txBody>
      </p:sp>
      <p:sp>
        <p:nvSpPr>
          <p:cNvPr id="11" name="Rectangle 10"/>
          <p:cNvSpPr/>
          <p:nvPr/>
        </p:nvSpPr>
        <p:spPr>
          <a:xfrm>
            <a:off x="4708063" y="1648590"/>
            <a:ext cx="857936" cy="1286905"/>
          </a:xfrm>
          <a:prstGeom prst="rect">
            <a:avLst/>
          </a:prstGeom>
          <a:blipFill>
            <a:blip r:embed="rId4" cstate="email">
              <a:extLst>
                <a:ext uri="{28A0092B-C50C-407E-A947-70E740481C1C}">
                  <a14:useLocalDpi xmlns:a14="http://schemas.microsoft.com/office/drawing/2010/main" val="0"/>
                </a:ext>
              </a:extLst>
            </a:blip>
            <a:srcRect/>
            <a:stretch>
              <a:fillRect l="-141000" r="-14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Freeform 11"/>
          <p:cNvSpPr/>
          <p:nvPr/>
        </p:nvSpPr>
        <p:spPr>
          <a:xfrm>
            <a:off x="566138" y="3368550"/>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a:lnSpc>
                <a:spcPct val="90000"/>
              </a:lnSpc>
              <a:spcBef>
                <a:spcPct val="0"/>
              </a:spcBef>
              <a:spcAft>
                <a:spcPct val="35000"/>
              </a:spcAft>
            </a:pPr>
            <a:r>
              <a:rPr lang="es-US" sz="1400" b="1" dirty="0">
                <a:solidFill>
                  <a:schemeClr val="tx1"/>
                </a:solidFill>
                <a:latin typeface="Segoe UI" panose="020B0502040204020203" pitchFamily="34" charset="0"/>
                <a:cs typeface="Segoe UI" panose="020B0502040204020203" pitchFamily="34" charset="0"/>
              </a:rPr>
              <a:t>Coaseguro</a:t>
            </a:r>
          </a:p>
          <a:p>
            <a:pPr lvl="0" algn="l" defTabSz="622300">
              <a:lnSpc>
                <a:spcPct val="90000"/>
              </a:lnSpc>
              <a:spcBef>
                <a:spcPct val="0"/>
              </a:spcBef>
              <a:spcAft>
                <a:spcPct val="35000"/>
              </a:spcAft>
            </a:pPr>
            <a:r>
              <a:rPr lang="es-US" sz="1400" b="0" dirty="0">
                <a:solidFill>
                  <a:schemeClr val="tx1"/>
                </a:solidFill>
                <a:latin typeface="Segoe UI" panose="020B0502040204020203" pitchFamily="34" charset="0"/>
                <a:cs typeface="Segoe UI" panose="020B0502040204020203" pitchFamily="34" charset="0"/>
              </a:rPr>
              <a:t>El porcentaje que paga por el costo </a:t>
            </a:r>
            <a:br>
              <a:rPr lang="es-US" sz="1400" b="0" dirty="0">
                <a:solidFill>
                  <a:schemeClr val="tx1"/>
                </a:solidFill>
                <a:latin typeface="Segoe UI" panose="020B0502040204020203" pitchFamily="34" charset="0"/>
                <a:cs typeface="Segoe UI" panose="020B0502040204020203" pitchFamily="34" charset="0"/>
              </a:rPr>
            </a:br>
            <a:r>
              <a:rPr lang="es-US" sz="1400" b="0" dirty="0">
                <a:solidFill>
                  <a:schemeClr val="tx1"/>
                </a:solidFill>
                <a:latin typeface="Segoe UI" panose="020B0502040204020203" pitchFamily="34" charset="0"/>
                <a:cs typeface="Segoe UI" panose="020B0502040204020203" pitchFamily="34" charset="0"/>
              </a:rPr>
              <a:t>de los servicios de atención médica cubiertos, después de alcanzar </a:t>
            </a:r>
            <a:br>
              <a:rPr lang="es-US" sz="1400" b="0" dirty="0">
                <a:solidFill>
                  <a:schemeClr val="tx1"/>
                </a:solidFill>
                <a:latin typeface="Segoe UI" panose="020B0502040204020203" pitchFamily="34" charset="0"/>
                <a:cs typeface="Segoe UI" panose="020B0502040204020203" pitchFamily="34" charset="0"/>
              </a:rPr>
            </a:br>
            <a:r>
              <a:rPr lang="es-US" sz="1400" b="0" dirty="0">
                <a:solidFill>
                  <a:schemeClr val="tx1"/>
                </a:solidFill>
                <a:latin typeface="Segoe UI" panose="020B0502040204020203" pitchFamily="34" charset="0"/>
                <a:cs typeface="Segoe UI" panose="020B0502040204020203" pitchFamily="34" charset="0"/>
              </a:rPr>
              <a:t>su deducible</a:t>
            </a:r>
          </a:p>
        </p:txBody>
      </p:sp>
      <p:sp>
        <p:nvSpPr>
          <p:cNvPr id="13" name="Rectangle 12"/>
          <p:cNvSpPr/>
          <p:nvPr/>
        </p:nvSpPr>
        <p:spPr>
          <a:xfrm>
            <a:off x="402721" y="3191515"/>
            <a:ext cx="857936" cy="1286905"/>
          </a:xfrm>
          <a:prstGeom prst="rect">
            <a:avLst/>
          </a:prstGeom>
          <a:blipFill>
            <a:blip r:embed="rId5"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4" name="Freeform 13"/>
          <p:cNvSpPr/>
          <p:nvPr/>
        </p:nvSpPr>
        <p:spPr>
          <a:xfrm>
            <a:off x="4871479" y="3368550"/>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rtl="0">
              <a:lnSpc>
                <a:spcPct val="90000"/>
              </a:lnSpc>
              <a:spcBef>
                <a:spcPct val="0"/>
              </a:spcBef>
              <a:spcAft>
                <a:spcPct val="35000"/>
              </a:spcAft>
            </a:pPr>
            <a:r>
              <a:rPr lang="es-US" sz="1400" b="1">
                <a:solidFill>
                  <a:schemeClr val="tx1"/>
                </a:solidFill>
                <a:latin typeface="Segoe UI" panose="020B0502040204020203" pitchFamily="34" charset="0"/>
                <a:cs typeface="Segoe UI" panose="020B0502040204020203" pitchFamily="34" charset="0"/>
              </a:rPr>
              <a:t>Copago </a:t>
            </a:r>
          </a:p>
          <a:p>
            <a:pPr lvl="0" algn="l" defTabSz="622300" rtl="0">
              <a:lnSpc>
                <a:spcPct val="90000"/>
              </a:lnSpc>
              <a:spcBef>
                <a:spcPct val="0"/>
              </a:spcBef>
              <a:spcAft>
                <a:spcPct val="35000"/>
              </a:spcAft>
            </a:pPr>
            <a:r>
              <a:rPr lang="es-US" sz="1400" b="0">
                <a:solidFill>
                  <a:schemeClr val="tx1"/>
                </a:solidFill>
                <a:effectLst/>
                <a:latin typeface="Segoe UI" panose="020B0502040204020203" pitchFamily="34" charset="0"/>
                <a:cs typeface="Segoe UI" panose="020B0502040204020203" pitchFamily="34" charset="0"/>
              </a:rPr>
              <a:t>Un pago fijo por un servicio cubierto</a:t>
            </a:r>
          </a:p>
        </p:txBody>
      </p:sp>
      <p:sp>
        <p:nvSpPr>
          <p:cNvPr id="15" name="Rectangle 14"/>
          <p:cNvSpPr/>
          <p:nvPr/>
        </p:nvSpPr>
        <p:spPr>
          <a:xfrm>
            <a:off x="4708063" y="3191515"/>
            <a:ext cx="857936" cy="1286905"/>
          </a:xfrm>
          <a:prstGeom prst="rect">
            <a:avLst/>
          </a:prstGeom>
          <a:blipFill>
            <a:blip r:embed="rId6" cstate="email">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 name="Freeform 15"/>
          <p:cNvSpPr/>
          <p:nvPr/>
        </p:nvSpPr>
        <p:spPr>
          <a:xfrm>
            <a:off x="566138" y="4911474"/>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rtl="0">
              <a:lnSpc>
                <a:spcPct val="90000"/>
              </a:lnSpc>
              <a:spcBef>
                <a:spcPct val="0"/>
              </a:spcBef>
              <a:spcAft>
                <a:spcPct val="35000"/>
              </a:spcAft>
            </a:pPr>
            <a:r>
              <a:rPr lang="es-US" sz="1400" b="1" dirty="0">
                <a:solidFill>
                  <a:schemeClr val="tx1"/>
                </a:solidFill>
                <a:latin typeface="Segoe UI" panose="020B0502040204020203" pitchFamily="34" charset="0"/>
                <a:cs typeface="Segoe UI" panose="020B0502040204020203" pitchFamily="34" charset="0"/>
              </a:rPr>
              <a:t>Desembolso </a:t>
            </a:r>
            <a:r>
              <a:rPr lang="es-US" sz="1400" b="1" baseline="0" dirty="0">
                <a:solidFill>
                  <a:schemeClr val="tx1"/>
                </a:solidFill>
                <a:latin typeface="Segoe UI" panose="020B0502040204020203" pitchFamily="34" charset="0"/>
                <a:cs typeface="Segoe UI" panose="020B0502040204020203" pitchFamily="34" charset="0"/>
              </a:rPr>
              <a:t>máximo </a:t>
            </a:r>
          </a:p>
          <a:p>
            <a:pPr lvl="0" algn="l" defTabSz="622300" rtl="0">
              <a:lnSpc>
                <a:spcPct val="90000"/>
              </a:lnSpc>
              <a:spcBef>
                <a:spcPct val="0"/>
              </a:spcBef>
              <a:spcAft>
                <a:spcPct val="35000"/>
              </a:spcAft>
            </a:pPr>
            <a:r>
              <a:rPr lang="es-US" sz="1400" b="0" dirty="0">
                <a:solidFill>
                  <a:schemeClr val="tx1"/>
                </a:solidFill>
                <a:latin typeface="Segoe UI" panose="020B0502040204020203" pitchFamily="34" charset="0"/>
                <a:cs typeface="Segoe UI" panose="020B0502040204020203" pitchFamily="34" charset="0"/>
              </a:rPr>
              <a:t>Es un “tope” en sus costos para el año; es lo máximo que pagará por los servicios de atención médica dentro de la red</a:t>
            </a:r>
          </a:p>
        </p:txBody>
      </p:sp>
      <p:sp>
        <p:nvSpPr>
          <p:cNvPr id="17" name="Rectangle 16"/>
          <p:cNvSpPr/>
          <p:nvPr/>
        </p:nvSpPr>
        <p:spPr>
          <a:xfrm>
            <a:off x="402721" y="4734440"/>
            <a:ext cx="857936" cy="1286905"/>
          </a:xfrm>
          <a:prstGeom prst="rect">
            <a:avLst/>
          </a:prstGeom>
          <a:blipFill>
            <a:blip r:embed="rId7" cstate="email">
              <a:extLst>
                <a:ext uri="{28A0092B-C50C-407E-A947-70E740481C1C}">
                  <a14:useLocalDpi xmlns:a14="http://schemas.microsoft.com/office/drawing/2010/main" val="0"/>
                </a:ext>
              </a:extLst>
            </a:blip>
            <a:srcRect/>
            <a:stretch>
              <a:fillRect l="-47000" r="-4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Freeform 17"/>
          <p:cNvSpPr/>
          <p:nvPr/>
        </p:nvSpPr>
        <p:spPr>
          <a:xfrm>
            <a:off x="4871479" y="4911474"/>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rtl="0">
              <a:lnSpc>
                <a:spcPct val="90000"/>
              </a:lnSpc>
              <a:spcBef>
                <a:spcPct val="0"/>
              </a:spcBef>
              <a:spcAft>
                <a:spcPct val="35000"/>
              </a:spcAft>
            </a:pPr>
            <a:r>
              <a:rPr lang="es-US" sz="1400" b="1" dirty="0">
                <a:solidFill>
                  <a:schemeClr val="tx1"/>
                </a:solidFill>
                <a:latin typeface="Segoe UI" panose="020B0502040204020203" pitchFamily="34" charset="0"/>
                <a:cs typeface="Segoe UI" panose="020B0502040204020203" pitchFamily="34" charset="0"/>
              </a:rPr>
              <a:t>Red </a:t>
            </a:r>
          </a:p>
          <a:p>
            <a:pPr lvl="0" algn="l" defTabSz="622300" rtl="0">
              <a:lnSpc>
                <a:spcPct val="90000"/>
              </a:lnSpc>
              <a:spcBef>
                <a:spcPct val="0"/>
              </a:spcBef>
              <a:spcAft>
                <a:spcPct val="35000"/>
              </a:spcAft>
            </a:pPr>
            <a:r>
              <a:rPr lang="es-US" sz="1400" b="0" dirty="0">
                <a:solidFill>
                  <a:schemeClr val="tx1"/>
                </a:solidFill>
                <a:latin typeface="Segoe UI" panose="020B0502040204020203" pitchFamily="34" charset="0"/>
                <a:cs typeface="Segoe UI" panose="020B0502040204020203" pitchFamily="34" charset="0"/>
              </a:rPr>
              <a:t>un grupo de médicos, laboratorios, hospitales y otros proveedores con </a:t>
            </a:r>
            <a:br>
              <a:rPr lang="es-US" sz="1400" b="0" dirty="0">
                <a:solidFill>
                  <a:schemeClr val="tx1"/>
                </a:solidFill>
                <a:latin typeface="Segoe UI" panose="020B0502040204020203" pitchFamily="34" charset="0"/>
                <a:cs typeface="Segoe UI" panose="020B0502040204020203" pitchFamily="34" charset="0"/>
              </a:rPr>
            </a:br>
            <a:r>
              <a:rPr lang="es-US" sz="1400" b="0" dirty="0">
                <a:solidFill>
                  <a:schemeClr val="tx1"/>
                </a:solidFill>
                <a:latin typeface="Segoe UI" panose="020B0502040204020203" pitchFamily="34" charset="0"/>
                <a:cs typeface="Segoe UI" panose="020B0502040204020203" pitchFamily="34" charset="0"/>
              </a:rPr>
              <a:t>los que su plan tiene contratos a </a:t>
            </a:r>
            <a:br>
              <a:rPr lang="es-US" sz="1400" b="0" dirty="0">
                <a:solidFill>
                  <a:schemeClr val="tx1"/>
                </a:solidFill>
                <a:latin typeface="Segoe UI" panose="020B0502040204020203" pitchFamily="34" charset="0"/>
                <a:cs typeface="Segoe UI" panose="020B0502040204020203" pitchFamily="34" charset="0"/>
              </a:rPr>
            </a:br>
            <a:r>
              <a:rPr lang="es-US" sz="1400" b="0" dirty="0">
                <a:solidFill>
                  <a:schemeClr val="tx1"/>
                </a:solidFill>
                <a:latin typeface="Segoe UI" panose="020B0502040204020203" pitchFamily="34" charset="0"/>
                <a:cs typeface="Segoe UI" panose="020B0502040204020203" pitchFamily="34" charset="0"/>
              </a:rPr>
              <a:t>una tarifa de pago establecida.</a:t>
            </a:r>
          </a:p>
        </p:txBody>
      </p:sp>
      <p:sp>
        <p:nvSpPr>
          <p:cNvPr id="19" name="Rectangle 18"/>
          <p:cNvSpPr/>
          <p:nvPr/>
        </p:nvSpPr>
        <p:spPr>
          <a:xfrm>
            <a:off x="4708063" y="4734440"/>
            <a:ext cx="857936" cy="1286905"/>
          </a:xfrm>
          <a:prstGeom prst="rect">
            <a:avLst/>
          </a:prstGeom>
          <a:blipFill>
            <a:blip r:embed="rId8" cstate="email">
              <a:extLst>
                <a:ext uri="{28A0092B-C50C-407E-A947-70E740481C1C}">
                  <a14:useLocalDpi xmlns:a14="http://schemas.microsoft.com/office/drawing/2010/main" val="0"/>
                </a:ext>
              </a:extLst>
            </a:blip>
            <a:srcRect/>
            <a:stretch>
              <a:fillRect l="-61000" r="-6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5" name="Slide Number Placeholder 4">
            <a:extLst>
              <a:ext uri="{FF2B5EF4-FFF2-40B4-BE49-F238E27FC236}">
                <a16:creationId xmlns:a16="http://schemas.microsoft.com/office/drawing/2014/main" id="{50203051-2A54-4B3F-B7A0-FDC7BD288E09}"/>
              </a:ext>
            </a:extLst>
          </p:cNvPr>
          <p:cNvSpPr>
            <a:spLocks noGrp="1"/>
          </p:cNvSpPr>
          <p:nvPr>
            <p:ph type="sldNum" sz="quarter" idx="4294967295"/>
          </p:nvPr>
        </p:nvSpPr>
        <p:spPr>
          <a:xfrm>
            <a:off x="8088036" y="6356351"/>
            <a:ext cx="491965" cy="365125"/>
          </a:xfrm>
        </p:spPr>
        <p:txBody>
          <a:bodyPr/>
          <a:lstStyle/>
          <a:p>
            <a:fld id="{6F4AE7F9-3E01-4E97-BC9A-A13DD2F3B4D8}" type="slidenum">
              <a:rPr lang="en-US" smtClean="0"/>
              <a:t>7</a:t>
            </a:fld>
            <a:endParaRPr lang="en-US"/>
          </a:p>
        </p:txBody>
      </p:sp>
      <p:sp>
        <p:nvSpPr>
          <p:cNvPr id="3" name="TextBox 2">
            <a:extLst>
              <a:ext uri="{FF2B5EF4-FFF2-40B4-BE49-F238E27FC236}">
                <a16:creationId xmlns:a16="http://schemas.microsoft.com/office/drawing/2014/main" id="{C378FAC4-C6D1-EC01-D5D1-B1056F8B3CD0}"/>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4" name="TextBox 3">
            <a:extLst>
              <a:ext uri="{FF2B5EF4-FFF2-40B4-BE49-F238E27FC236}">
                <a16:creationId xmlns:a16="http://schemas.microsoft.com/office/drawing/2014/main" id="{DE1F1264-4410-8505-6690-39AEA7DEFFCE}"/>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5979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0C5C18-1A92-4AA2-B4CC-1DF6851710B6}"/>
              </a:ext>
            </a:extLst>
          </p:cNvPr>
          <p:cNvSpPr>
            <a:spLocks noGrp="1"/>
          </p:cNvSpPr>
          <p:nvPr>
            <p:ph type="title"/>
          </p:nvPr>
        </p:nvSpPr>
        <p:spPr>
          <a:xfrm>
            <a:off x="291635" y="233068"/>
            <a:ext cx="7886700" cy="1116961"/>
          </a:xfrm>
        </p:spPr>
        <p:txBody>
          <a:bodyPr>
            <a:normAutofit fontScale="90000"/>
          </a:bodyPr>
          <a:lstStyle/>
          <a:p>
            <a:r>
              <a:rPr lang="es-US" sz="3200" dirty="0">
                <a:solidFill>
                  <a:srgbClr val="415364"/>
                </a:solidFill>
              </a:rPr>
              <a:t>Cobertura médica y de </a:t>
            </a:r>
            <a:br>
              <a:rPr lang="es-US" sz="3200" dirty="0">
                <a:solidFill>
                  <a:srgbClr val="415364"/>
                </a:solidFill>
              </a:rPr>
            </a:br>
            <a:r>
              <a:rPr lang="es-US" sz="3200" dirty="0">
                <a:solidFill>
                  <a:srgbClr val="415364"/>
                </a:solidFill>
              </a:rPr>
              <a:t>medicamentos recetados | </a:t>
            </a:r>
            <a:br>
              <a:rPr lang="es-US" sz="3200" dirty="0">
                <a:solidFill>
                  <a:srgbClr val="415364"/>
                </a:solidFill>
              </a:rPr>
            </a:br>
            <a:r>
              <a:rPr lang="es-US" sz="3200" dirty="0">
                <a:solidFill>
                  <a:srgbClr val="415364"/>
                </a:solidFill>
              </a:rPr>
              <a:t>Plan PPO $1,500</a:t>
            </a:r>
          </a:p>
        </p:txBody>
      </p:sp>
      <p:sp>
        <p:nvSpPr>
          <p:cNvPr id="17" name="TextBox 16">
            <a:extLst>
              <a:ext uri="{FF2B5EF4-FFF2-40B4-BE49-F238E27FC236}">
                <a16:creationId xmlns:a16="http://schemas.microsoft.com/office/drawing/2014/main" id="{6727E0B2-6C9A-4E37-8E09-41D135A78A3A}"/>
              </a:ext>
            </a:extLst>
          </p:cNvPr>
          <p:cNvSpPr txBox="1"/>
          <p:nvPr/>
        </p:nvSpPr>
        <p:spPr>
          <a:xfrm>
            <a:off x="6092707" y="5293458"/>
            <a:ext cx="2804160" cy="1077218"/>
          </a:xfrm>
          <a:prstGeom prst="rect">
            <a:avLst/>
          </a:prstGeom>
          <a:noFill/>
        </p:spPr>
        <p:txBody>
          <a:bodyPr wrap="square" rtlCol="0">
            <a:spAutoFit/>
          </a:bodyPr>
          <a:lstStyle/>
          <a:p>
            <a:r>
              <a:rPr lang="es-US" sz="1600" dirty="0">
                <a:cs typeface="Calibri" panose="020F0502020204030204" pitchFamily="34" charset="0"/>
              </a:rPr>
              <a:t>¡Este plan es compatible </a:t>
            </a:r>
            <a:br>
              <a:rPr lang="es-US" sz="1600" dirty="0">
                <a:cs typeface="Calibri" panose="020F0502020204030204" pitchFamily="34" charset="0"/>
              </a:rPr>
            </a:br>
            <a:r>
              <a:rPr lang="es-US" sz="1600" dirty="0">
                <a:cs typeface="Calibri" panose="020F0502020204030204" pitchFamily="34" charset="0"/>
              </a:rPr>
              <a:t>con una cuenta flexible </a:t>
            </a:r>
            <a:br>
              <a:rPr lang="es-US" sz="1600" dirty="0">
                <a:cs typeface="Calibri" panose="020F0502020204030204" pitchFamily="34" charset="0"/>
              </a:rPr>
            </a:br>
            <a:r>
              <a:rPr lang="es-US" sz="1600" dirty="0">
                <a:cs typeface="Calibri" panose="020F0502020204030204" pitchFamily="34" charset="0"/>
              </a:rPr>
              <a:t>de gastos (FSA) de </a:t>
            </a:r>
            <a:br>
              <a:rPr lang="es-US" sz="1600" dirty="0">
                <a:cs typeface="Calibri" panose="020F0502020204030204" pitchFamily="34" charset="0"/>
              </a:rPr>
            </a:br>
            <a:r>
              <a:rPr lang="es-US" sz="1600" dirty="0">
                <a:cs typeface="Calibri" panose="020F0502020204030204" pitchFamily="34" charset="0"/>
              </a:rPr>
              <a:t>atención médica! </a:t>
            </a:r>
          </a:p>
        </p:txBody>
      </p:sp>
      <p:pic>
        <p:nvPicPr>
          <p:cNvPr id="18" name="Graphic 17" descr="Thumbs up sign">
            <a:extLst>
              <a:ext uri="{FF2B5EF4-FFF2-40B4-BE49-F238E27FC236}">
                <a16:creationId xmlns:a16="http://schemas.microsoft.com/office/drawing/2014/main" id="{33FAC5C0-DA06-415F-93DD-F0FC627FEF5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2202" y="5479972"/>
            <a:ext cx="696741" cy="696741"/>
          </a:xfrm>
          <a:prstGeom prst="rect">
            <a:avLst/>
          </a:prstGeom>
        </p:spPr>
      </p:pic>
      <p:sp>
        <p:nvSpPr>
          <p:cNvPr id="19" name="Rectangle 18">
            <a:extLst>
              <a:ext uri="{FF2B5EF4-FFF2-40B4-BE49-F238E27FC236}">
                <a16:creationId xmlns:a16="http://schemas.microsoft.com/office/drawing/2014/main" id="{80912216-B3F9-4FA5-9D16-E01DA7A2B08A}"/>
              </a:ext>
            </a:extLst>
          </p:cNvPr>
          <p:cNvSpPr/>
          <p:nvPr/>
        </p:nvSpPr>
        <p:spPr bwMode="auto">
          <a:xfrm>
            <a:off x="5168437" y="5212104"/>
            <a:ext cx="3752274" cy="1260000"/>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5" name="Slide Number Placeholder 5">
            <a:extLst>
              <a:ext uri="{FF2B5EF4-FFF2-40B4-BE49-F238E27FC236}">
                <a16:creationId xmlns:a16="http://schemas.microsoft.com/office/drawing/2014/main" id="{D65F1617-3CD4-454A-AC5F-E54DF825BDB3}"/>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8</a:t>
            </a:fld>
            <a:endParaRPr lang="en-US"/>
          </a:p>
        </p:txBody>
      </p:sp>
      <p:sp>
        <p:nvSpPr>
          <p:cNvPr id="2" name="AutoShape 2" descr="UnitedHealthCare Logo">
            <a:extLst>
              <a:ext uri="{FF2B5EF4-FFF2-40B4-BE49-F238E27FC236}">
                <a16:creationId xmlns:a16="http://schemas.microsoft.com/office/drawing/2014/main" id="{CCCB5FF4-D659-4668-827E-3B161487813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2">
            <a:extLst>
              <a:ext uri="{FF2B5EF4-FFF2-40B4-BE49-F238E27FC236}">
                <a16:creationId xmlns:a16="http://schemas.microsoft.com/office/drawing/2014/main" id="{1386A22A-3DCC-4C75-B15E-B0A12EB13D0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97222" y="565880"/>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E941D64D-9116-3D51-6954-A1FBA64C7584}"/>
              </a:ext>
            </a:extLst>
          </p:cNvPr>
          <p:cNvGraphicFramePr>
            <a:graphicFrameLocks noGrp="1"/>
          </p:cNvGraphicFramePr>
          <p:nvPr>
            <p:extLst>
              <p:ext uri="{D42A27DB-BD31-4B8C-83A1-F6EECF244321}">
                <p14:modId xmlns:p14="http://schemas.microsoft.com/office/powerpoint/2010/main" val="1032276707"/>
              </p:ext>
            </p:extLst>
          </p:nvPr>
        </p:nvGraphicFramePr>
        <p:xfrm>
          <a:off x="291635" y="1482087"/>
          <a:ext cx="4495284" cy="4837533"/>
        </p:xfrm>
        <a:graphic>
          <a:graphicData uri="http://schemas.openxmlformats.org/drawingml/2006/table">
            <a:tbl>
              <a:tblPr/>
              <a:tblGrid>
                <a:gridCol w="2002354">
                  <a:extLst>
                    <a:ext uri="{9D8B030D-6E8A-4147-A177-3AD203B41FA5}">
                      <a16:colId xmlns:a16="http://schemas.microsoft.com/office/drawing/2014/main" val="2861224012"/>
                    </a:ext>
                  </a:extLst>
                </a:gridCol>
                <a:gridCol w="1246465">
                  <a:extLst>
                    <a:ext uri="{9D8B030D-6E8A-4147-A177-3AD203B41FA5}">
                      <a16:colId xmlns:a16="http://schemas.microsoft.com/office/drawing/2014/main" val="1129854491"/>
                    </a:ext>
                  </a:extLst>
                </a:gridCol>
                <a:gridCol w="1246465">
                  <a:extLst>
                    <a:ext uri="{9D8B030D-6E8A-4147-A177-3AD203B41FA5}">
                      <a16:colId xmlns:a16="http://schemas.microsoft.com/office/drawing/2014/main" val="1490051277"/>
                    </a:ext>
                  </a:extLst>
                </a:gridCol>
              </a:tblGrid>
              <a:tr h="309282">
                <a:tc>
                  <a:txBody>
                    <a:bodyPr/>
                    <a:lstStyle/>
                    <a:p>
                      <a:pPr algn="l" fontAlgn="b"/>
                      <a:r>
                        <a:rPr lang="es-US" sz="1400" b="1" i="0" u="none" strike="noStrike">
                          <a:solidFill>
                            <a:srgbClr val="FFFFFF"/>
                          </a:solidFill>
                          <a:effectLst/>
                          <a:latin typeface="Segoe UI" panose="020B0502040204020203" pitchFamily="34" charset="0"/>
                        </a:rPr>
                        <a:t>Beneficios médicos</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Dentro de la red</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Fuera de la red</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558162363"/>
                  </a:ext>
                </a:extLst>
              </a:tr>
              <a:tr h="309282">
                <a:tc>
                  <a:txBody>
                    <a:bodyPr/>
                    <a:lstStyle/>
                    <a:p>
                      <a:pPr algn="l" fontAlgn="b"/>
                      <a:r>
                        <a:rPr lang="es-US" sz="1100" b="1" i="0" u="none" strike="noStrike">
                          <a:solidFill>
                            <a:srgbClr val="000000"/>
                          </a:solidFill>
                          <a:effectLst/>
                          <a:latin typeface="Segoe UI" panose="020B0502040204020203" pitchFamily="34" charset="0"/>
                        </a:rPr>
                        <a:t>Deducible</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418053705"/>
                  </a:ext>
                </a:extLst>
              </a:tr>
              <a:tr h="227892">
                <a:tc>
                  <a:txBody>
                    <a:bodyPr/>
                    <a:lstStyle/>
                    <a:p>
                      <a:pPr algn="l" fontAlgn="b"/>
                      <a:r>
                        <a:rPr lang="es-US" sz="1100" b="0" i="0" u="none" strike="noStrike">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$1,500 </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$4,000 </a:t>
                      </a:r>
                    </a:p>
                  </a:txBody>
                  <a:tcPr marL="9525" marR="9525" marT="9525" marB="0" anchor="b">
                    <a:lnL>
                      <a:noFill/>
                    </a:lnL>
                    <a:lnR>
                      <a:noFill/>
                    </a:lnR>
                    <a:lnT>
                      <a:noFill/>
                    </a:lnT>
                    <a:lnB>
                      <a:noFill/>
                    </a:lnB>
                  </a:tcPr>
                </a:tc>
                <a:extLst>
                  <a:ext uri="{0D108BD9-81ED-4DB2-BD59-A6C34878D82A}">
                    <a16:rowId xmlns:a16="http://schemas.microsoft.com/office/drawing/2014/main" val="1840552697"/>
                  </a:ext>
                </a:extLst>
              </a:tr>
              <a:tr h="227892">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solidFill>
                      <a:schemeClr val="bg1"/>
                    </a:solidFill>
                  </a:tcPr>
                </a:tc>
                <a:tc>
                  <a:txBody>
                    <a:bodyPr/>
                    <a:lstStyle/>
                    <a:p>
                      <a:pPr algn="r" fontAlgn="b"/>
                      <a:r>
                        <a:rPr lang="es-US" sz="1100" b="0" i="0" u="none" strike="noStrike">
                          <a:solidFill>
                            <a:srgbClr val="000000"/>
                          </a:solidFill>
                          <a:effectLst/>
                          <a:latin typeface="Segoe UI" panose="020B0502040204020203" pitchFamily="34" charset="0"/>
                        </a:rPr>
                        <a:t>$4,500 </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$8,000 </a:t>
                      </a:r>
                    </a:p>
                  </a:txBody>
                  <a:tcPr marL="9525" marR="9525" marT="9525" marB="0" anchor="b">
                    <a:lnL>
                      <a:noFill/>
                    </a:lnL>
                    <a:lnR>
                      <a:noFill/>
                    </a:lnR>
                    <a:lnT>
                      <a:noFill/>
                    </a:lnT>
                    <a:lnB>
                      <a:noFill/>
                    </a:lnB>
                  </a:tcPr>
                </a:tc>
                <a:extLst>
                  <a:ext uri="{0D108BD9-81ED-4DB2-BD59-A6C34878D82A}">
                    <a16:rowId xmlns:a16="http://schemas.microsoft.com/office/drawing/2014/main" val="1950682583"/>
                  </a:ext>
                </a:extLst>
              </a:tr>
              <a:tr h="227892">
                <a:tc>
                  <a:txBody>
                    <a:bodyPr/>
                    <a:lstStyle/>
                    <a:p>
                      <a:pPr algn="l" fontAlgn="b"/>
                      <a:r>
                        <a:rPr lang="es-US" sz="1100" b="1" i="0" u="none" strike="noStrike">
                          <a:solidFill>
                            <a:srgbClr val="000000"/>
                          </a:solidFill>
                          <a:effectLst/>
                          <a:latin typeface="Segoe UI" panose="020B0502040204020203" pitchFamily="34" charset="0"/>
                        </a:rPr>
                        <a:t>Coaseguro</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80%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209231132"/>
                  </a:ext>
                </a:extLst>
              </a:tr>
              <a:tr h="227892">
                <a:tc>
                  <a:txBody>
                    <a:bodyPr/>
                    <a:lstStyle/>
                    <a:p>
                      <a:pPr algn="l" fontAlgn="b"/>
                      <a:r>
                        <a:rPr lang="es-US" sz="1100" b="1" i="0" u="none" strike="noStrike">
                          <a:solidFill>
                            <a:srgbClr val="000000"/>
                          </a:solidFill>
                          <a:effectLst/>
                          <a:latin typeface="Segoe UI" panose="020B0502040204020203" pitchFamily="34" charset="0"/>
                        </a:rPr>
                        <a:t>Desembolso máximo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983134982"/>
                  </a:ext>
                </a:extLst>
              </a:tr>
              <a:tr h="227892">
                <a:tc>
                  <a:txBody>
                    <a:bodyPr/>
                    <a:lstStyle/>
                    <a:p>
                      <a:pPr algn="l" fontAlgn="b"/>
                      <a:r>
                        <a:rPr lang="es-US" sz="1100" b="0" i="0" u="none" strike="noStrike">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$5,000 </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$8,000 </a:t>
                      </a:r>
                    </a:p>
                  </a:txBody>
                  <a:tcPr marL="9525" marR="9525" marT="9525" marB="0" anchor="b">
                    <a:lnL>
                      <a:noFill/>
                    </a:lnL>
                    <a:lnR>
                      <a:noFill/>
                    </a:lnR>
                    <a:lnT>
                      <a:noFill/>
                    </a:lnT>
                    <a:lnB>
                      <a:noFill/>
                    </a:lnB>
                  </a:tcPr>
                </a:tc>
                <a:extLst>
                  <a:ext uri="{0D108BD9-81ED-4DB2-BD59-A6C34878D82A}">
                    <a16:rowId xmlns:a16="http://schemas.microsoft.com/office/drawing/2014/main" val="4056845571"/>
                  </a:ext>
                </a:extLst>
              </a:tr>
              <a:tr h="227892">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$10,000 </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$16,000 </a:t>
                      </a:r>
                    </a:p>
                  </a:txBody>
                  <a:tcPr marL="9525" marR="9525" marT="9525" marB="0" anchor="b">
                    <a:lnL>
                      <a:noFill/>
                    </a:lnL>
                    <a:lnR>
                      <a:noFill/>
                    </a:lnR>
                    <a:lnT>
                      <a:noFill/>
                    </a:lnT>
                    <a:lnB>
                      <a:noFill/>
                    </a:lnB>
                  </a:tcPr>
                </a:tc>
                <a:extLst>
                  <a:ext uri="{0D108BD9-81ED-4DB2-BD59-A6C34878D82A}">
                    <a16:rowId xmlns:a16="http://schemas.microsoft.com/office/drawing/2014/main" val="1240761832"/>
                  </a:ext>
                </a:extLst>
              </a:tr>
              <a:tr h="227892">
                <a:tc>
                  <a:txBody>
                    <a:bodyPr/>
                    <a:lstStyle/>
                    <a:p>
                      <a:pPr algn="l" fontAlgn="b"/>
                      <a:r>
                        <a:rPr lang="es-US" sz="1100" b="1" i="0" u="none" strike="noStrike">
                          <a:solidFill>
                            <a:srgbClr val="000000"/>
                          </a:solidFill>
                          <a:effectLst/>
                          <a:latin typeface="Segoe UI" panose="020B0502040204020203" pitchFamily="34" charset="0"/>
                        </a:rPr>
                        <a:t>Atención preventiva</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Sin costo</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467892995"/>
                  </a:ext>
                </a:extLst>
              </a:tr>
              <a:tr h="227892">
                <a:tc>
                  <a:txBody>
                    <a:bodyPr/>
                    <a:lstStyle/>
                    <a:p>
                      <a:pPr algn="l" fontAlgn="b"/>
                      <a:r>
                        <a:rPr lang="es-US" sz="1100" b="1" i="0" u="none" strike="noStrike">
                          <a:solidFill>
                            <a:srgbClr val="000000"/>
                          </a:solidFill>
                          <a:effectLst/>
                          <a:latin typeface="Segoe UI" panose="020B0502040204020203" pitchFamily="34" charset="0"/>
                        </a:rPr>
                        <a:t>Visitas al consultorio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562311757"/>
                  </a:ext>
                </a:extLst>
              </a:tr>
              <a:tr h="227892">
                <a:tc>
                  <a:txBody>
                    <a:bodyPr/>
                    <a:lstStyle/>
                    <a:p>
                      <a:pPr algn="l" fontAlgn="b"/>
                      <a:r>
                        <a:rPr lang="es-US" sz="1100" b="0" i="0" u="none" strike="noStrike">
                          <a:solidFill>
                            <a:srgbClr val="000000"/>
                          </a:solidFill>
                          <a:effectLst/>
                          <a:latin typeface="Segoe UI" panose="020B0502040204020203" pitchFamily="34" charset="0"/>
                        </a:rPr>
                        <a:t>Atención primaria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$30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197194888"/>
                  </a:ext>
                </a:extLst>
              </a:tr>
              <a:tr h="227892">
                <a:tc>
                  <a:txBody>
                    <a:bodyPr/>
                    <a:lstStyle/>
                    <a:p>
                      <a:pPr algn="l" fontAlgn="b"/>
                      <a:r>
                        <a:rPr lang="es-US" sz="1100" b="0" i="0" u="none" strike="noStrike">
                          <a:solidFill>
                            <a:srgbClr val="000000"/>
                          </a:solidFill>
                          <a:effectLst/>
                          <a:latin typeface="Segoe UI" panose="020B0502040204020203" pitchFamily="34" charset="0"/>
                        </a:rPr>
                        <a:t>Especialistas</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$50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654375188"/>
                  </a:ext>
                </a:extLst>
              </a:tr>
              <a:tr h="227892">
                <a:tc>
                  <a:txBody>
                    <a:bodyPr/>
                    <a:lstStyle/>
                    <a:p>
                      <a:pPr algn="l" fontAlgn="b"/>
                      <a:r>
                        <a:rPr lang="es-US" sz="1100" b="1" i="0" u="none" strike="noStrike">
                          <a:solidFill>
                            <a:srgbClr val="000000"/>
                          </a:solidFill>
                          <a:effectLst/>
                          <a:latin typeface="Segoe UI" panose="020B0502040204020203" pitchFamily="34" charset="0"/>
                        </a:rPr>
                        <a:t>Atención hospitalaria</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939193308"/>
                  </a:ext>
                </a:extLst>
              </a:tr>
              <a:tr h="227892">
                <a:tc>
                  <a:txBody>
                    <a:bodyPr/>
                    <a:lstStyle/>
                    <a:p>
                      <a:pPr algn="l" fontAlgn="b"/>
                      <a:r>
                        <a:rPr lang="es-US" sz="1100" b="0" i="0" u="none" strike="noStrike" dirty="0">
                          <a:solidFill>
                            <a:srgbClr val="000000"/>
                          </a:solidFill>
                          <a:effectLst/>
                          <a:latin typeface="Segoe UI" panose="020B0502040204020203" pitchFamily="34" charset="0"/>
                        </a:rPr>
                        <a:t>Cobertura de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paciente hospitalizado</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Ded.+20%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3687702185"/>
                  </a:ext>
                </a:extLst>
              </a:tr>
              <a:tr h="227892">
                <a:tc>
                  <a:txBody>
                    <a:bodyPr/>
                    <a:lstStyle/>
                    <a:p>
                      <a:pPr algn="l" fontAlgn="b"/>
                      <a:r>
                        <a:rPr lang="es-US" sz="1100" b="0" i="0" u="none" strike="noStrike">
                          <a:solidFill>
                            <a:srgbClr val="000000"/>
                          </a:solidFill>
                          <a:effectLst/>
                          <a:latin typeface="Segoe UI" panose="020B0502040204020203" pitchFamily="34" charset="0"/>
                        </a:rPr>
                        <a:t>Cirugía ambulatoria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Ded.+20%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486646482"/>
                  </a:ext>
                </a:extLst>
              </a:tr>
              <a:tr h="227892">
                <a:tc>
                  <a:txBody>
                    <a:bodyPr/>
                    <a:lstStyle/>
                    <a:p>
                      <a:pPr algn="l" fontAlgn="b"/>
                      <a:r>
                        <a:rPr lang="es-US" sz="1100" b="1" i="0" u="none" strike="noStrike">
                          <a:solidFill>
                            <a:srgbClr val="000000"/>
                          </a:solidFill>
                          <a:effectLst/>
                          <a:latin typeface="Segoe UI" panose="020B0502040204020203" pitchFamily="34" charset="0"/>
                        </a:rPr>
                        <a:t>Servicios de salud mental</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511609597"/>
                  </a:ext>
                </a:extLst>
              </a:tr>
              <a:tr h="227892">
                <a:tc>
                  <a:txBody>
                    <a:bodyPr/>
                    <a:lstStyle/>
                    <a:p>
                      <a:pPr algn="l" fontAlgn="b"/>
                      <a:r>
                        <a:rPr lang="es-US" sz="1100" b="0" i="0" u="none" strike="noStrike">
                          <a:solidFill>
                            <a:srgbClr val="000000"/>
                          </a:solidFill>
                          <a:effectLst/>
                          <a:latin typeface="Segoe UI" panose="020B0502040204020203" pitchFamily="34" charset="0"/>
                        </a:rPr>
                        <a:t>Paciente hospitalizado</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Ded.+20%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160881815"/>
                  </a:ext>
                </a:extLst>
              </a:tr>
              <a:tr h="227892">
                <a:tc>
                  <a:txBody>
                    <a:bodyPr/>
                    <a:lstStyle/>
                    <a:p>
                      <a:pPr algn="l" fontAlgn="b"/>
                      <a:r>
                        <a:rPr lang="es-US" sz="1100" b="0" i="0" u="none" strike="noStrike">
                          <a:solidFill>
                            <a:srgbClr val="000000"/>
                          </a:solidFill>
                          <a:effectLst/>
                          <a:latin typeface="Segoe UI" panose="020B0502040204020203" pitchFamily="34" charset="0"/>
                        </a:rPr>
                        <a:t>Visitas al consultorio</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$30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573772909"/>
                  </a:ext>
                </a:extLst>
              </a:tr>
              <a:tr h="227892">
                <a:tc>
                  <a:txBody>
                    <a:bodyPr/>
                    <a:lstStyle/>
                    <a:p>
                      <a:pPr algn="l" fontAlgn="b"/>
                      <a:r>
                        <a:rPr lang="es-US" sz="1100" b="1" i="0" u="none" strike="noStrike">
                          <a:solidFill>
                            <a:srgbClr val="000000"/>
                          </a:solidFill>
                          <a:effectLst/>
                          <a:latin typeface="Segoe UI" panose="020B0502040204020203" pitchFamily="34" charset="0"/>
                        </a:rPr>
                        <a:t>Sala de emergencias</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$300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$300</a:t>
                      </a:r>
                    </a:p>
                  </a:txBody>
                  <a:tcPr marL="9525" marR="9525" marT="9525" marB="0" anchor="b">
                    <a:lnL>
                      <a:noFill/>
                    </a:lnL>
                    <a:lnR>
                      <a:noFill/>
                    </a:lnR>
                    <a:lnT>
                      <a:noFill/>
                    </a:lnT>
                    <a:lnB>
                      <a:noFill/>
                    </a:lnB>
                  </a:tcPr>
                </a:tc>
                <a:extLst>
                  <a:ext uri="{0D108BD9-81ED-4DB2-BD59-A6C34878D82A}">
                    <a16:rowId xmlns:a16="http://schemas.microsoft.com/office/drawing/2014/main" val="3122600000"/>
                  </a:ext>
                </a:extLst>
              </a:tr>
              <a:tr h="227892">
                <a:tc>
                  <a:txBody>
                    <a:bodyPr/>
                    <a:lstStyle/>
                    <a:p>
                      <a:pPr algn="l" fontAlgn="b"/>
                      <a:r>
                        <a:rPr lang="es-US" sz="1100" b="1" i="0" u="none" strike="noStrike">
                          <a:solidFill>
                            <a:srgbClr val="000000"/>
                          </a:solidFill>
                          <a:effectLst/>
                          <a:latin typeface="Segoe UI" panose="020B0502040204020203" pitchFamily="34" charset="0"/>
                        </a:rPr>
                        <a:t>Centro de atención urgente</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$100</a:t>
                      </a:r>
                    </a:p>
                  </a:txBody>
                  <a:tcPr marL="9525"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408771670"/>
                  </a:ext>
                </a:extLst>
              </a:tr>
            </a:tbl>
          </a:graphicData>
        </a:graphic>
      </p:graphicFrame>
      <p:graphicFrame>
        <p:nvGraphicFramePr>
          <p:cNvPr id="7" name="Table 6">
            <a:extLst>
              <a:ext uri="{FF2B5EF4-FFF2-40B4-BE49-F238E27FC236}">
                <a16:creationId xmlns:a16="http://schemas.microsoft.com/office/drawing/2014/main" id="{C7A86FAD-7332-FDE5-9C9C-23880E4EBAF8}"/>
              </a:ext>
            </a:extLst>
          </p:cNvPr>
          <p:cNvGraphicFramePr>
            <a:graphicFrameLocks noGrp="1"/>
          </p:cNvGraphicFramePr>
          <p:nvPr/>
        </p:nvGraphicFramePr>
        <p:xfrm>
          <a:off x="5168437" y="1965475"/>
          <a:ext cx="3746447" cy="2976035"/>
        </p:xfrm>
        <a:graphic>
          <a:graphicData uri="http://schemas.openxmlformats.org/drawingml/2006/table">
            <a:tbl>
              <a:tblPr/>
              <a:tblGrid>
                <a:gridCol w="1592972">
                  <a:extLst>
                    <a:ext uri="{9D8B030D-6E8A-4147-A177-3AD203B41FA5}">
                      <a16:colId xmlns:a16="http://schemas.microsoft.com/office/drawing/2014/main" val="2506727167"/>
                    </a:ext>
                  </a:extLst>
                </a:gridCol>
                <a:gridCol w="1159099">
                  <a:extLst>
                    <a:ext uri="{9D8B030D-6E8A-4147-A177-3AD203B41FA5}">
                      <a16:colId xmlns:a16="http://schemas.microsoft.com/office/drawing/2014/main" val="4257060969"/>
                    </a:ext>
                  </a:extLst>
                </a:gridCol>
                <a:gridCol w="994376">
                  <a:extLst>
                    <a:ext uri="{9D8B030D-6E8A-4147-A177-3AD203B41FA5}">
                      <a16:colId xmlns:a16="http://schemas.microsoft.com/office/drawing/2014/main" val="89065260"/>
                    </a:ext>
                  </a:extLst>
                </a:gridCol>
              </a:tblGrid>
              <a:tr h="313350">
                <a:tc>
                  <a:txBody>
                    <a:bodyPr/>
                    <a:lstStyle/>
                    <a:p>
                      <a:pPr algn="l" fontAlgn="b"/>
                      <a:r>
                        <a:rPr lang="es-US" sz="1400" b="1" i="0" u="none" strike="noStrike">
                          <a:solidFill>
                            <a:srgbClr val="FFFFFF"/>
                          </a:solidFill>
                          <a:effectLst/>
                          <a:latin typeface="Segoe UI" panose="020B0502040204020203" pitchFamily="34" charset="0"/>
                        </a:rPr>
                        <a:t>Medicamentos recetados</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Dentro de la red</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dirty="0">
                          <a:solidFill>
                            <a:srgbClr val="FFFFFF"/>
                          </a:solidFill>
                          <a:effectLst/>
                          <a:latin typeface="Segoe UI" panose="020B0502040204020203" pitchFamily="34" charset="0"/>
                        </a:rPr>
                        <a:t>Fuera de la red</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926477425"/>
                  </a:ext>
                </a:extLst>
              </a:tr>
              <a:tr h="230890">
                <a:tc>
                  <a:txBody>
                    <a:bodyPr/>
                    <a:lstStyle/>
                    <a:p>
                      <a:pPr algn="l" fontAlgn="b"/>
                      <a:r>
                        <a:rPr lang="es-US" sz="1100" b="1" i="0" u="none" strike="noStrike">
                          <a:solidFill>
                            <a:srgbClr val="000000"/>
                          </a:solidFill>
                          <a:effectLst/>
                          <a:latin typeface="Segoe UI" panose="020B0502040204020203" pitchFamily="34" charset="0"/>
                        </a:rPr>
                        <a:t>Deducible</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N/A</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N/A</a:t>
                      </a:r>
                    </a:p>
                  </a:txBody>
                  <a:tcPr marL="9525" marR="9525" marT="9525" marB="0" anchor="b">
                    <a:lnL>
                      <a:noFill/>
                    </a:lnL>
                    <a:lnR>
                      <a:noFill/>
                    </a:lnR>
                    <a:lnT>
                      <a:noFill/>
                    </a:lnT>
                    <a:lnB>
                      <a:noFill/>
                    </a:lnB>
                  </a:tcPr>
                </a:tc>
                <a:extLst>
                  <a:ext uri="{0D108BD9-81ED-4DB2-BD59-A6C34878D82A}">
                    <a16:rowId xmlns:a16="http://schemas.microsoft.com/office/drawing/2014/main" val="1835851145"/>
                  </a:ext>
                </a:extLst>
              </a:tr>
              <a:tr h="230890">
                <a:tc>
                  <a:txBody>
                    <a:bodyPr/>
                    <a:lstStyle/>
                    <a:p>
                      <a:pPr algn="l" fontAlgn="b"/>
                      <a:r>
                        <a:rPr lang="es-US" sz="1100" b="1" i="0" u="none" strike="noStrike">
                          <a:solidFill>
                            <a:srgbClr val="000000"/>
                          </a:solidFill>
                          <a:effectLst/>
                          <a:latin typeface="Segoe UI" panose="020B0502040204020203" pitchFamily="34" charset="0"/>
                        </a:rPr>
                        <a:t>Al por menor</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02149272"/>
                  </a:ext>
                </a:extLst>
              </a:tr>
              <a:tr h="230890">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637009065"/>
                  </a:ext>
                </a:extLst>
              </a:tr>
              <a:tr h="230890">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$35</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1058727829"/>
                  </a:ext>
                </a:extLst>
              </a:tr>
              <a:tr h="230890">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$70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4061596916"/>
                  </a:ext>
                </a:extLst>
              </a:tr>
              <a:tr h="230890">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20%, hasta $200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3845459317"/>
                  </a:ext>
                </a:extLst>
              </a:tr>
              <a:tr h="230890">
                <a:tc>
                  <a:txBody>
                    <a:bodyPr/>
                    <a:lstStyle/>
                    <a:p>
                      <a:pPr algn="l" fontAlgn="b"/>
                      <a:r>
                        <a:rPr lang="es-US" sz="1100" b="1" i="0" u="none" strike="noStrike">
                          <a:solidFill>
                            <a:srgbClr val="000000"/>
                          </a:solidFill>
                          <a:effectLst/>
                          <a:latin typeface="Segoe UI" panose="020B0502040204020203" pitchFamily="34" charset="0"/>
                        </a:rPr>
                        <a:t>Pedido por correo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63093359"/>
                  </a:ext>
                </a:extLst>
              </a:tr>
              <a:tr h="230890">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$25</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1407196178"/>
                  </a:ext>
                </a:extLst>
              </a:tr>
              <a:tr h="230890">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$85</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410678729"/>
                  </a:ext>
                </a:extLst>
              </a:tr>
              <a:tr h="230890">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Copago de $175</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798625794"/>
                  </a:ext>
                </a:extLst>
              </a:tr>
              <a:tr h="230890">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20%, hasta $500</a:t>
                      </a:r>
                    </a:p>
                  </a:txBody>
                  <a:tcPr marL="9525"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342007387"/>
                  </a:ext>
                </a:extLst>
              </a:tr>
            </a:tbl>
          </a:graphicData>
        </a:graphic>
      </p:graphicFrame>
      <p:sp>
        <p:nvSpPr>
          <p:cNvPr id="6" name="TextBox 5">
            <a:extLst>
              <a:ext uri="{FF2B5EF4-FFF2-40B4-BE49-F238E27FC236}">
                <a16:creationId xmlns:a16="http://schemas.microsoft.com/office/drawing/2014/main" id="{7EDEDF63-B299-1C77-2849-34A85AB8F7A1}"/>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8" name="TextBox 7">
            <a:extLst>
              <a:ext uri="{FF2B5EF4-FFF2-40B4-BE49-F238E27FC236}">
                <a16:creationId xmlns:a16="http://schemas.microsoft.com/office/drawing/2014/main" id="{0B5684A9-D92E-7FA5-5A51-58A2E9FD89CE}"/>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278486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humbs up sign">
            <a:extLst>
              <a:ext uri="{FF2B5EF4-FFF2-40B4-BE49-F238E27FC236}">
                <a16:creationId xmlns:a16="http://schemas.microsoft.com/office/drawing/2014/main" id="{6F82C3C9-B2CE-489A-B8DB-57D409C2666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3880" y="5409656"/>
            <a:ext cx="696741" cy="696741"/>
          </a:xfrm>
          <a:prstGeom prst="rect">
            <a:avLst/>
          </a:prstGeom>
        </p:spPr>
      </p:pic>
      <p:sp>
        <p:nvSpPr>
          <p:cNvPr id="17" name="Rectangle 16">
            <a:extLst>
              <a:ext uri="{FF2B5EF4-FFF2-40B4-BE49-F238E27FC236}">
                <a16:creationId xmlns:a16="http://schemas.microsoft.com/office/drawing/2014/main" id="{A3F528FA-3493-4795-AA94-E345E902177B}"/>
              </a:ext>
            </a:extLst>
          </p:cNvPr>
          <p:cNvSpPr/>
          <p:nvPr/>
        </p:nvSpPr>
        <p:spPr bwMode="auto">
          <a:xfrm>
            <a:off x="5110142" y="5342683"/>
            <a:ext cx="3743671" cy="990600"/>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4" name="Title 3">
            <a:extLst>
              <a:ext uri="{FF2B5EF4-FFF2-40B4-BE49-F238E27FC236}">
                <a16:creationId xmlns:a16="http://schemas.microsoft.com/office/drawing/2014/main" id="{E8815FB8-B699-4251-AF2F-3673AE04AC61}"/>
              </a:ext>
            </a:extLst>
          </p:cNvPr>
          <p:cNvSpPr>
            <a:spLocks noGrp="1"/>
          </p:cNvSpPr>
          <p:nvPr>
            <p:ph type="title"/>
          </p:nvPr>
        </p:nvSpPr>
        <p:spPr>
          <a:xfrm>
            <a:off x="367763" y="297770"/>
            <a:ext cx="7077869" cy="882357"/>
          </a:xfrm>
        </p:spPr>
        <p:txBody>
          <a:bodyPr>
            <a:noAutofit/>
          </a:bodyPr>
          <a:lstStyle/>
          <a:p>
            <a:r>
              <a:rPr lang="es-US" sz="2900" dirty="0">
                <a:solidFill>
                  <a:srgbClr val="415364"/>
                </a:solidFill>
              </a:rPr>
              <a:t>Cobertura médica y de medicamentos recetados | </a:t>
            </a:r>
            <a:br>
              <a:rPr lang="es-US" sz="2900" dirty="0">
                <a:solidFill>
                  <a:srgbClr val="415364"/>
                </a:solidFill>
              </a:rPr>
            </a:br>
            <a:r>
              <a:rPr lang="es-US" sz="2900" dirty="0">
                <a:solidFill>
                  <a:srgbClr val="415364"/>
                </a:solidFill>
              </a:rPr>
              <a:t>Plan HSA $3,400</a:t>
            </a:r>
          </a:p>
        </p:txBody>
      </p:sp>
      <p:sp>
        <p:nvSpPr>
          <p:cNvPr id="15" name="Slide Number Placeholder 5">
            <a:extLst>
              <a:ext uri="{FF2B5EF4-FFF2-40B4-BE49-F238E27FC236}">
                <a16:creationId xmlns:a16="http://schemas.microsoft.com/office/drawing/2014/main" id="{1DABE2B9-1F5B-49CE-9BE9-4158E1501277}"/>
              </a:ext>
            </a:extLst>
          </p:cNvPr>
          <p:cNvSpPr txBox="1">
            <a:spLocks/>
          </p:cNvSpPr>
          <p:nvPr/>
        </p:nvSpPr>
        <p:spPr>
          <a:xfrm>
            <a:off x="8088036" y="625348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9</a:t>
            </a:fld>
            <a:endParaRPr lang="en-US"/>
          </a:p>
        </p:txBody>
      </p:sp>
      <p:sp>
        <p:nvSpPr>
          <p:cNvPr id="19" name="TextBox 18">
            <a:extLst>
              <a:ext uri="{FF2B5EF4-FFF2-40B4-BE49-F238E27FC236}">
                <a16:creationId xmlns:a16="http://schemas.microsoft.com/office/drawing/2014/main" id="{7502AE33-F07F-4795-B370-7D124AB27EF8}"/>
              </a:ext>
            </a:extLst>
          </p:cNvPr>
          <p:cNvSpPr txBox="1"/>
          <p:nvPr/>
        </p:nvSpPr>
        <p:spPr>
          <a:xfrm>
            <a:off x="6195448" y="5395069"/>
            <a:ext cx="2590800" cy="830997"/>
          </a:xfrm>
          <a:prstGeom prst="rect">
            <a:avLst/>
          </a:prstGeom>
          <a:noFill/>
        </p:spPr>
        <p:txBody>
          <a:bodyPr wrap="square" rtlCol="0">
            <a:spAutoFit/>
          </a:bodyPr>
          <a:lstStyle/>
          <a:p>
            <a:r>
              <a:rPr lang="es-US" sz="1600">
                <a:latin typeface="Segoe UI" panose="020B0502040204020203" pitchFamily="34" charset="0"/>
                <a:cs typeface="Segoe UI" panose="020B0502040204020203" pitchFamily="34" charset="0"/>
              </a:rPr>
              <a:t>¡Este plan es compatible con una cuenta de ahorros de salud (HSA)! </a:t>
            </a:r>
          </a:p>
        </p:txBody>
      </p:sp>
      <p:pic>
        <p:nvPicPr>
          <p:cNvPr id="23" name="Picture 2">
            <a:extLst>
              <a:ext uri="{FF2B5EF4-FFF2-40B4-BE49-F238E27FC236}">
                <a16:creationId xmlns:a16="http://schemas.microsoft.com/office/drawing/2014/main" id="{68B2C357-3ABF-4DEC-8C25-23E92019D61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45632" y="482568"/>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624430BD-112A-8D6C-43FE-AE9CC06EE312}"/>
              </a:ext>
            </a:extLst>
          </p:cNvPr>
          <p:cNvGraphicFramePr>
            <a:graphicFrameLocks noGrp="1"/>
          </p:cNvGraphicFramePr>
          <p:nvPr>
            <p:extLst>
              <p:ext uri="{D42A27DB-BD31-4B8C-83A1-F6EECF244321}">
                <p14:modId xmlns:p14="http://schemas.microsoft.com/office/powerpoint/2010/main" val="681341354"/>
              </p:ext>
            </p:extLst>
          </p:nvPr>
        </p:nvGraphicFramePr>
        <p:xfrm>
          <a:off x="367763" y="1376907"/>
          <a:ext cx="4457552" cy="5079640"/>
        </p:xfrm>
        <a:graphic>
          <a:graphicData uri="http://schemas.openxmlformats.org/drawingml/2006/table">
            <a:tbl>
              <a:tblPr/>
              <a:tblGrid>
                <a:gridCol w="1985546">
                  <a:extLst>
                    <a:ext uri="{9D8B030D-6E8A-4147-A177-3AD203B41FA5}">
                      <a16:colId xmlns:a16="http://schemas.microsoft.com/office/drawing/2014/main" val="2486860262"/>
                    </a:ext>
                  </a:extLst>
                </a:gridCol>
                <a:gridCol w="1236003">
                  <a:extLst>
                    <a:ext uri="{9D8B030D-6E8A-4147-A177-3AD203B41FA5}">
                      <a16:colId xmlns:a16="http://schemas.microsoft.com/office/drawing/2014/main" val="2380350072"/>
                    </a:ext>
                  </a:extLst>
                </a:gridCol>
                <a:gridCol w="1236003">
                  <a:extLst>
                    <a:ext uri="{9D8B030D-6E8A-4147-A177-3AD203B41FA5}">
                      <a16:colId xmlns:a16="http://schemas.microsoft.com/office/drawing/2014/main" val="2930154319"/>
                    </a:ext>
                  </a:extLst>
                </a:gridCol>
              </a:tblGrid>
              <a:tr h="331963">
                <a:tc>
                  <a:txBody>
                    <a:bodyPr/>
                    <a:lstStyle/>
                    <a:p>
                      <a:pPr algn="l" fontAlgn="b"/>
                      <a:r>
                        <a:rPr lang="es-US" sz="1400" b="1" i="0" u="none" strike="noStrike">
                          <a:solidFill>
                            <a:srgbClr val="FFFFFF"/>
                          </a:solidFill>
                          <a:effectLst/>
                          <a:latin typeface="Segoe UI" panose="020B0502040204020203" pitchFamily="34" charset="0"/>
                        </a:rPr>
                        <a:t>Beneficios médicos</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Dentro de la red</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Fuera de la red</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66141172"/>
                  </a:ext>
                </a:extLst>
              </a:tr>
              <a:tr h="244604">
                <a:tc>
                  <a:txBody>
                    <a:bodyPr/>
                    <a:lstStyle/>
                    <a:p>
                      <a:pPr algn="l" fontAlgn="b"/>
                      <a:r>
                        <a:rPr lang="es-US" sz="1100" b="1" i="0" u="none" strike="noStrike">
                          <a:solidFill>
                            <a:srgbClr val="000000"/>
                          </a:solidFill>
                          <a:effectLst/>
                          <a:latin typeface="Segoe UI" panose="020B0502040204020203" pitchFamily="34" charset="0"/>
                        </a:rPr>
                        <a:t>Deducible</a:t>
                      </a:r>
                    </a:p>
                  </a:txBody>
                  <a:tcPr marL="9525" marR="9525" marT="9525" marB="0" anchor="b">
                    <a:lnL>
                      <a:noFill/>
                    </a:lnL>
                    <a:lnR>
                      <a:noFill/>
                    </a:lnR>
                    <a:lnT>
                      <a:noFill/>
                    </a:lnT>
                    <a:lnB>
                      <a:noFill/>
                    </a:lnB>
                    <a:solidFill>
                      <a:srgbClr val="FF6B00"/>
                    </a:solidFill>
                  </a:tcPr>
                </a:tc>
                <a:tc>
                  <a:txBody>
                    <a:bodyPr/>
                    <a:lstStyle/>
                    <a:p>
                      <a:pPr algn="l" fontAlgn="b"/>
                      <a:r>
                        <a:rPr lang="es-US" sz="1100" b="1"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s-US" sz="1100" b="1"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4019722935"/>
                  </a:ext>
                </a:extLst>
              </a:tr>
              <a:tr h="244604">
                <a:tc>
                  <a:txBody>
                    <a:bodyPr/>
                    <a:lstStyle/>
                    <a:p>
                      <a:pPr algn="l" fontAlgn="b"/>
                      <a:r>
                        <a:rPr lang="es-US" sz="1100" b="0" i="0" u="none" strike="noStrike">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$3,400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$3,400</a:t>
                      </a:r>
                    </a:p>
                  </a:txBody>
                  <a:tcPr marL="9525" marR="9525" marT="9525" marB="0" anchor="b">
                    <a:lnL>
                      <a:noFill/>
                    </a:lnL>
                    <a:lnR>
                      <a:noFill/>
                    </a:lnR>
                    <a:lnT>
                      <a:noFill/>
                    </a:lnT>
                    <a:lnB>
                      <a:noFill/>
                    </a:lnB>
                  </a:tcPr>
                </a:tc>
                <a:extLst>
                  <a:ext uri="{0D108BD9-81ED-4DB2-BD59-A6C34878D82A}">
                    <a16:rowId xmlns:a16="http://schemas.microsoft.com/office/drawing/2014/main" val="1491713639"/>
                  </a:ext>
                </a:extLst>
              </a:tr>
              <a:tr h="244604">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$6,800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$6,800</a:t>
                      </a:r>
                    </a:p>
                  </a:txBody>
                  <a:tcPr marL="9525" marR="9525" marT="9525" marB="0" anchor="b">
                    <a:lnL>
                      <a:noFill/>
                    </a:lnL>
                    <a:lnR>
                      <a:noFill/>
                    </a:lnR>
                    <a:lnT>
                      <a:noFill/>
                    </a:lnT>
                    <a:lnB>
                      <a:noFill/>
                    </a:lnB>
                  </a:tcPr>
                </a:tc>
                <a:extLst>
                  <a:ext uri="{0D108BD9-81ED-4DB2-BD59-A6C34878D82A}">
                    <a16:rowId xmlns:a16="http://schemas.microsoft.com/office/drawing/2014/main" val="2484079836"/>
                  </a:ext>
                </a:extLst>
              </a:tr>
              <a:tr h="244604">
                <a:tc>
                  <a:txBody>
                    <a:bodyPr/>
                    <a:lstStyle/>
                    <a:p>
                      <a:pPr algn="l" fontAlgn="b"/>
                      <a:r>
                        <a:rPr lang="es-US" sz="1100" b="1" i="0" u="none" strike="noStrike">
                          <a:solidFill>
                            <a:srgbClr val="000000"/>
                          </a:solidFill>
                          <a:effectLst/>
                          <a:latin typeface="Segoe UI" panose="020B0502040204020203" pitchFamily="34" charset="0"/>
                        </a:rPr>
                        <a:t>Coaseguro</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90%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1642016199"/>
                  </a:ext>
                </a:extLst>
              </a:tr>
              <a:tr h="244604">
                <a:tc>
                  <a:txBody>
                    <a:bodyPr/>
                    <a:lstStyle/>
                    <a:p>
                      <a:pPr algn="l" fontAlgn="b"/>
                      <a:r>
                        <a:rPr lang="es-US" sz="1100" b="1" i="0" u="none" strike="noStrike">
                          <a:solidFill>
                            <a:srgbClr val="000000"/>
                          </a:solidFill>
                          <a:effectLst/>
                          <a:latin typeface="Segoe UI" panose="020B0502040204020203" pitchFamily="34" charset="0"/>
                        </a:rPr>
                        <a:t>Desembolso máximo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759030292"/>
                  </a:ext>
                </a:extLst>
              </a:tr>
              <a:tr h="244604">
                <a:tc>
                  <a:txBody>
                    <a:bodyPr/>
                    <a:lstStyle/>
                    <a:p>
                      <a:pPr algn="l" fontAlgn="b"/>
                      <a:r>
                        <a:rPr lang="es-US" sz="1100" b="0" i="0" u="none" strike="noStrike">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$7,050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$10,000</a:t>
                      </a:r>
                    </a:p>
                  </a:txBody>
                  <a:tcPr marL="9525" marR="9525" marT="9525" marB="0" anchor="b">
                    <a:lnL>
                      <a:noFill/>
                    </a:lnL>
                    <a:lnR>
                      <a:noFill/>
                    </a:lnR>
                    <a:lnT>
                      <a:noFill/>
                    </a:lnT>
                    <a:lnB>
                      <a:noFill/>
                    </a:lnB>
                  </a:tcPr>
                </a:tc>
                <a:extLst>
                  <a:ext uri="{0D108BD9-81ED-4DB2-BD59-A6C34878D82A}">
                    <a16:rowId xmlns:a16="http://schemas.microsoft.com/office/drawing/2014/main" val="646073306"/>
                  </a:ext>
                </a:extLst>
              </a:tr>
              <a:tr h="244604">
                <a:tc>
                  <a:txBody>
                    <a:bodyPr/>
                    <a:lstStyle/>
                    <a:p>
                      <a:pPr algn="l" fontAlgn="b"/>
                      <a:r>
                        <a:rPr lang="es-US" sz="1100" b="0" i="0" u="none" strike="noStrike">
                          <a:solidFill>
                            <a:srgbClr val="000000"/>
                          </a:solidFill>
                          <a:effectLst/>
                          <a:latin typeface="Segoe UI" panose="020B0502040204020203" pitchFamily="34" charset="0"/>
                        </a:rPr>
                        <a:t>Familia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$14,100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$20,000</a:t>
                      </a:r>
                    </a:p>
                  </a:txBody>
                  <a:tcPr marL="9525" marR="9525" marT="9525" marB="0" anchor="b">
                    <a:lnL>
                      <a:noFill/>
                    </a:lnL>
                    <a:lnR>
                      <a:noFill/>
                    </a:lnR>
                    <a:lnT>
                      <a:noFill/>
                    </a:lnT>
                    <a:lnB>
                      <a:noFill/>
                    </a:lnB>
                  </a:tcPr>
                </a:tc>
                <a:extLst>
                  <a:ext uri="{0D108BD9-81ED-4DB2-BD59-A6C34878D82A}">
                    <a16:rowId xmlns:a16="http://schemas.microsoft.com/office/drawing/2014/main" val="763025680"/>
                  </a:ext>
                </a:extLst>
              </a:tr>
              <a:tr h="244604">
                <a:tc>
                  <a:txBody>
                    <a:bodyPr/>
                    <a:lstStyle/>
                    <a:p>
                      <a:pPr algn="l" fontAlgn="b"/>
                      <a:r>
                        <a:rPr lang="es-US" sz="1100" b="1" i="0" u="none" strike="noStrike">
                          <a:solidFill>
                            <a:srgbClr val="000000"/>
                          </a:solidFill>
                          <a:effectLst/>
                          <a:latin typeface="Segoe UI" panose="020B0502040204020203" pitchFamily="34" charset="0"/>
                        </a:rPr>
                        <a:t>Atención preventiva</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Sin costo</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78623661"/>
                  </a:ext>
                </a:extLst>
              </a:tr>
              <a:tr h="244604">
                <a:tc>
                  <a:txBody>
                    <a:bodyPr/>
                    <a:lstStyle/>
                    <a:p>
                      <a:pPr algn="l" fontAlgn="b"/>
                      <a:r>
                        <a:rPr lang="es-US" sz="1100" b="1" i="0" u="none" strike="noStrike">
                          <a:solidFill>
                            <a:srgbClr val="000000"/>
                          </a:solidFill>
                          <a:effectLst/>
                          <a:latin typeface="Segoe UI" panose="020B0502040204020203" pitchFamily="34" charset="0"/>
                        </a:rPr>
                        <a:t>Visitas al consultorio</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851795571"/>
                  </a:ext>
                </a:extLst>
              </a:tr>
              <a:tr h="244604">
                <a:tc>
                  <a:txBody>
                    <a:bodyPr/>
                    <a:lstStyle/>
                    <a:p>
                      <a:pPr algn="l" fontAlgn="b"/>
                      <a:r>
                        <a:rPr lang="es-US" sz="1100" b="0" i="0" u="none" strike="noStrike">
                          <a:solidFill>
                            <a:srgbClr val="000000"/>
                          </a:solidFill>
                          <a:effectLst/>
                          <a:latin typeface="Segoe UI" panose="020B0502040204020203" pitchFamily="34" charset="0"/>
                        </a:rPr>
                        <a:t>Atención primaria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4253801893"/>
                  </a:ext>
                </a:extLst>
              </a:tr>
              <a:tr h="244604">
                <a:tc>
                  <a:txBody>
                    <a:bodyPr/>
                    <a:lstStyle/>
                    <a:p>
                      <a:pPr algn="l" fontAlgn="b"/>
                      <a:r>
                        <a:rPr lang="es-US" sz="1100" b="0" i="0" u="none" strike="noStrike">
                          <a:solidFill>
                            <a:srgbClr val="000000"/>
                          </a:solidFill>
                          <a:effectLst/>
                          <a:latin typeface="Segoe UI" panose="020B0502040204020203" pitchFamily="34" charset="0"/>
                        </a:rPr>
                        <a:t>Especialistas</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510079354"/>
                  </a:ext>
                </a:extLst>
              </a:tr>
              <a:tr h="244604">
                <a:tc>
                  <a:txBody>
                    <a:bodyPr/>
                    <a:lstStyle/>
                    <a:p>
                      <a:pPr algn="l" fontAlgn="b"/>
                      <a:r>
                        <a:rPr lang="es-US" sz="1100" b="1" i="0" u="none" strike="noStrike">
                          <a:solidFill>
                            <a:srgbClr val="000000"/>
                          </a:solidFill>
                          <a:effectLst/>
                          <a:latin typeface="Segoe UI" panose="020B0502040204020203" pitchFamily="34" charset="0"/>
                        </a:rPr>
                        <a:t>Atención hospitalaria</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853840134"/>
                  </a:ext>
                </a:extLst>
              </a:tr>
              <a:tr h="244604">
                <a:tc>
                  <a:txBody>
                    <a:bodyPr/>
                    <a:lstStyle/>
                    <a:p>
                      <a:pPr algn="l" fontAlgn="b"/>
                      <a:r>
                        <a:rPr lang="es-US" sz="1100" b="0" i="0" u="none" strike="noStrike" dirty="0">
                          <a:solidFill>
                            <a:srgbClr val="000000"/>
                          </a:solidFill>
                          <a:effectLst/>
                          <a:latin typeface="Segoe UI" panose="020B0502040204020203" pitchFamily="34" charset="0"/>
                        </a:rPr>
                        <a:t>Cobertura de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paciente hospitalizado</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705998106"/>
                  </a:ext>
                </a:extLst>
              </a:tr>
              <a:tr h="244604">
                <a:tc>
                  <a:txBody>
                    <a:bodyPr/>
                    <a:lstStyle/>
                    <a:p>
                      <a:pPr algn="l" fontAlgn="b"/>
                      <a:r>
                        <a:rPr lang="es-US" sz="1100" b="0" i="0" u="none" strike="noStrike">
                          <a:solidFill>
                            <a:srgbClr val="000000"/>
                          </a:solidFill>
                          <a:effectLst/>
                          <a:latin typeface="Segoe UI" panose="020B0502040204020203" pitchFamily="34" charset="0"/>
                        </a:rPr>
                        <a:t>Cirugía ambulatoria</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618026417"/>
                  </a:ext>
                </a:extLst>
              </a:tr>
              <a:tr h="244604">
                <a:tc>
                  <a:txBody>
                    <a:bodyPr/>
                    <a:lstStyle/>
                    <a:p>
                      <a:pPr algn="l" fontAlgn="b"/>
                      <a:r>
                        <a:rPr lang="es-US" sz="1100" b="1" i="0" u="none" strike="noStrike">
                          <a:solidFill>
                            <a:srgbClr val="000000"/>
                          </a:solidFill>
                          <a:effectLst/>
                          <a:latin typeface="Segoe UI" panose="020B0502040204020203" pitchFamily="34" charset="0"/>
                        </a:rPr>
                        <a:t>Servicios de salud mental</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787075971"/>
                  </a:ext>
                </a:extLst>
              </a:tr>
              <a:tr h="244604">
                <a:tc>
                  <a:txBody>
                    <a:bodyPr/>
                    <a:lstStyle/>
                    <a:p>
                      <a:pPr algn="l" fontAlgn="b"/>
                      <a:r>
                        <a:rPr lang="es-US" sz="1100" b="0" i="0" u="none" strike="noStrike">
                          <a:solidFill>
                            <a:srgbClr val="000000"/>
                          </a:solidFill>
                          <a:effectLst/>
                          <a:latin typeface="Segoe UI" panose="020B0502040204020203" pitchFamily="34" charset="0"/>
                        </a:rPr>
                        <a:t>Paciente hospitalizado</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3914724468"/>
                  </a:ext>
                </a:extLst>
              </a:tr>
              <a:tr h="244604">
                <a:tc>
                  <a:txBody>
                    <a:bodyPr/>
                    <a:lstStyle/>
                    <a:p>
                      <a:pPr algn="l" fontAlgn="b"/>
                      <a:r>
                        <a:rPr lang="es-US" sz="1100" b="0" i="0" u="none" strike="noStrike">
                          <a:solidFill>
                            <a:srgbClr val="000000"/>
                          </a:solidFill>
                          <a:effectLst/>
                          <a:latin typeface="Segoe UI" panose="020B0502040204020203" pitchFamily="34" charset="0"/>
                        </a:rPr>
                        <a:t>Visitas al consultorio</a:t>
                      </a:r>
                    </a:p>
                  </a:txBody>
                  <a:tcPr marL="171450"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366951646"/>
                  </a:ext>
                </a:extLst>
              </a:tr>
              <a:tr h="244604">
                <a:tc>
                  <a:txBody>
                    <a:bodyPr/>
                    <a:lstStyle/>
                    <a:p>
                      <a:pPr algn="l" fontAlgn="b"/>
                      <a:r>
                        <a:rPr lang="es-US" sz="1100" b="1" i="0" u="none" strike="noStrike">
                          <a:solidFill>
                            <a:srgbClr val="000000"/>
                          </a:solidFill>
                          <a:effectLst/>
                          <a:latin typeface="Segoe UI" panose="020B0502040204020203" pitchFamily="34" charset="0"/>
                        </a:rPr>
                        <a:t>Sala de emergencias</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Ded.+0%</a:t>
                      </a:r>
                    </a:p>
                  </a:txBody>
                  <a:tcPr marL="9525" marR="9525" marT="9525" marB="0" anchor="b">
                    <a:lnL>
                      <a:noFill/>
                    </a:lnL>
                    <a:lnR>
                      <a:noFill/>
                    </a:lnR>
                    <a:lnT>
                      <a:noFill/>
                    </a:lnT>
                    <a:lnB>
                      <a:noFill/>
                    </a:lnB>
                  </a:tcPr>
                </a:tc>
                <a:extLst>
                  <a:ext uri="{0D108BD9-81ED-4DB2-BD59-A6C34878D82A}">
                    <a16:rowId xmlns:a16="http://schemas.microsoft.com/office/drawing/2014/main" val="2097947452"/>
                  </a:ext>
                </a:extLst>
              </a:tr>
              <a:tr h="244604">
                <a:tc>
                  <a:txBody>
                    <a:bodyPr/>
                    <a:lstStyle/>
                    <a:p>
                      <a:pPr algn="l" fontAlgn="b"/>
                      <a:r>
                        <a:rPr lang="es-US" sz="1100" b="1" i="0" u="none" strike="noStrike">
                          <a:solidFill>
                            <a:srgbClr val="000000"/>
                          </a:solidFill>
                          <a:effectLst/>
                          <a:latin typeface="Segoe UI" panose="020B0502040204020203" pitchFamily="34" charset="0"/>
                        </a:rPr>
                        <a:t>Centro de atención urgente</a:t>
                      </a:r>
                    </a:p>
                  </a:txBody>
                  <a:tcPr marL="9525" marR="9525" marT="9525" marB="0" anchor="b">
                    <a:lnL>
                      <a:noFill/>
                    </a:lnL>
                    <a:lnR>
                      <a:noFill/>
                    </a:lnR>
                    <a:lnT>
                      <a:noFill/>
                    </a:lnT>
                    <a:lnB>
                      <a:noFill/>
                    </a:lnB>
                  </a:tcPr>
                </a:tc>
                <a:tc>
                  <a:txBody>
                    <a:bodyPr/>
                    <a:lstStyle/>
                    <a:p>
                      <a:pPr algn="r" fontAlgn="b"/>
                      <a:r>
                        <a:rPr lang="es-US" sz="1100" b="0" i="0" u="none" strike="noStrike">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s-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629384490"/>
                  </a:ext>
                </a:extLst>
              </a:tr>
            </a:tbl>
          </a:graphicData>
        </a:graphic>
      </p:graphicFrame>
      <p:graphicFrame>
        <p:nvGraphicFramePr>
          <p:cNvPr id="3" name="Table 2">
            <a:extLst>
              <a:ext uri="{FF2B5EF4-FFF2-40B4-BE49-F238E27FC236}">
                <a16:creationId xmlns:a16="http://schemas.microsoft.com/office/drawing/2014/main" id="{1AD3311E-0BF5-6319-E386-8DDCBC38C498}"/>
              </a:ext>
            </a:extLst>
          </p:cNvPr>
          <p:cNvGraphicFramePr>
            <a:graphicFrameLocks noGrp="1"/>
          </p:cNvGraphicFramePr>
          <p:nvPr>
            <p:extLst>
              <p:ext uri="{D42A27DB-BD31-4B8C-83A1-F6EECF244321}">
                <p14:modId xmlns:p14="http://schemas.microsoft.com/office/powerpoint/2010/main" val="2457571678"/>
              </p:ext>
            </p:extLst>
          </p:nvPr>
        </p:nvGraphicFramePr>
        <p:xfrm>
          <a:off x="5110142" y="1662250"/>
          <a:ext cx="3743672" cy="3467070"/>
        </p:xfrm>
        <a:graphic>
          <a:graphicData uri="http://schemas.openxmlformats.org/drawingml/2006/table">
            <a:tbl>
              <a:tblPr/>
              <a:tblGrid>
                <a:gridCol w="1667560">
                  <a:extLst>
                    <a:ext uri="{9D8B030D-6E8A-4147-A177-3AD203B41FA5}">
                      <a16:colId xmlns:a16="http://schemas.microsoft.com/office/drawing/2014/main" val="1537390471"/>
                    </a:ext>
                  </a:extLst>
                </a:gridCol>
                <a:gridCol w="1038056">
                  <a:extLst>
                    <a:ext uri="{9D8B030D-6E8A-4147-A177-3AD203B41FA5}">
                      <a16:colId xmlns:a16="http://schemas.microsoft.com/office/drawing/2014/main" val="3428225792"/>
                    </a:ext>
                  </a:extLst>
                </a:gridCol>
                <a:gridCol w="1038056">
                  <a:extLst>
                    <a:ext uri="{9D8B030D-6E8A-4147-A177-3AD203B41FA5}">
                      <a16:colId xmlns:a16="http://schemas.microsoft.com/office/drawing/2014/main" val="1352912985"/>
                    </a:ext>
                  </a:extLst>
                </a:gridCol>
              </a:tblGrid>
              <a:tr h="341780">
                <a:tc>
                  <a:txBody>
                    <a:bodyPr/>
                    <a:lstStyle/>
                    <a:p>
                      <a:pPr algn="l" fontAlgn="b"/>
                      <a:r>
                        <a:rPr lang="es-US" sz="1400" b="1" i="0" u="none" strike="noStrike">
                          <a:solidFill>
                            <a:srgbClr val="FFFFFF"/>
                          </a:solidFill>
                          <a:effectLst/>
                          <a:latin typeface="Segoe UI" panose="020B0502040204020203" pitchFamily="34" charset="0"/>
                        </a:rPr>
                        <a:t>Medicamentos recetados</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Dentro de la red</a:t>
                      </a:r>
                    </a:p>
                  </a:txBody>
                  <a:tcPr marL="9525" marR="9525" marT="9525" marB="0" anchor="b">
                    <a:lnL>
                      <a:noFill/>
                    </a:lnL>
                    <a:lnR>
                      <a:noFill/>
                    </a:lnR>
                    <a:lnT>
                      <a:noFill/>
                    </a:lnT>
                    <a:lnB>
                      <a:noFill/>
                    </a:lnB>
                    <a:solidFill>
                      <a:srgbClr val="000000"/>
                    </a:solidFill>
                  </a:tcPr>
                </a:tc>
                <a:tc>
                  <a:txBody>
                    <a:bodyPr/>
                    <a:lstStyle/>
                    <a:p>
                      <a:pPr algn="r" fontAlgn="b"/>
                      <a:r>
                        <a:rPr lang="es-US" sz="1100" b="0" i="1" u="none" strike="noStrike">
                          <a:solidFill>
                            <a:srgbClr val="FFFFFF"/>
                          </a:solidFill>
                          <a:effectLst/>
                          <a:latin typeface="Segoe UI" panose="020B0502040204020203" pitchFamily="34" charset="0"/>
                        </a:rPr>
                        <a:t>Fuera de la red</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56134">
                <a:tc>
                  <a:txBody>
                    <a:bodyPr/>
                    <a:lstStyle/>
                    <a:p>
                      <a:pPr algn="l" fontAlgn="ctr"/>
                      <a:r>
                        <a:rPr lang="es-US" sz="1100" b="1" i="0" u="none" strike="noStrike">
                          <a:solidFill>
                            <a:srgbClr val="000000"/>
                          </a:solidFill>
                          <a:effectLst/>
                          <a:latin typeface="Segoe UI" panose="020B0502040204020203" pitchFamily="34" charset="0"/>
                        </a:rPr>
                        <a:t>Deducible</a:t>
                      </a:r>
                    </a:p>
                  </a:txBody>
                  <a:tcPr marL="85725" marR="9525" marT="9525" marB="0" anchor="ctr">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Combinado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con el del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plan médico</a:t>
                      </a:r>
                    </a:p>
                  </a:txBody>
                  <a:tcPr marL="95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Combinado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con el del </a:t>
                      </a:r>
                      <a:br>
                        <a:rPr lang="es-US" sz="1100" b="0" i="0" u="none" strike="noStrike" dirty="0">
                          <a:solidFill>
                            <a:srgbClr val="000000"/>
                          </a:solidFill>
                          <a:effectLst/>
                          <a:latin typeface="Segoe UI" panose="020B0502040204020203" pitchFamily="34" charset="0"/>
                        </a:rPr>
                      </a:br>
                      <a:r>
                        <a:rPr lang="es-US" sz="1100" b="0" i="0" u="none" strike="noStrike" dirty="0">
                          <a:solidFill>
                            <a:srgbClr val="000000"/>
                          </a:solidFill>
                          <a:effectLst/>
                          <a:latin typeface="Segoe UI" panose="020B0502040204020203" pitchFamily="34" charset="0"/>
                        </a:rPr>
                        <a:t>plan médico</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s-US" sz="1100" b="1" i="0" u="none" strike="noStrike">
                          <a:solidFill>
                            <a:srgbClr val="000000"/>
                          </a:solidFill>
                          <a:effectLst/>
                          <a:latin typeface="Segoe UI" panose="020B0502040204020203" pitchFamily="34" charset="0"/>
                        </a:rPr>
                        <a:t>Al por menor</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$10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$35</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$60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r h="251838">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20% hasta $200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094760167"/>
                  </a:ext>
                </a:extLst>
              </a:tr>
              <a:tr h="251838">
                <a:tc>
                  <a:txBody>
                    <a:bodyPr/>
                    <a:lstStyle/>
                    <a:p>
                      <a:pPr algn="l" fontAlgn="b"/>
                      <a:r>
                        <a:rPr lang="es-US" sz="1100" b="1" i="0" u="none" strike="noStrike">
                          <a:solidFill>
                            <a:srgbClr val="000000"/>
                          </a:solidFill>
                          <a:effectLst/>
                          <a:latin typeface="Segoe UI" panose="020B0502040204020203" pitchFamily="34" charset="0"/>
                        </a:rPr>
                        <a:t>Pedido por correo</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s-US" sz="1100" b="0" i="0" u="none" strike="noStrike">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76755128"/>
                  </a:ext>
                </a:extLst>
              </a:tr>
              <a:tr h="251838">
                <a:tc>
                  <a:txBody>
                    <a:bodyPr/>
                    <a:lstStyle/>
                    <a:p>
                      <a:pPr algn="l" fontAlgn="b"/>
                      <a:r>
                        <a:rPr lang="es-US" sz="1100" b="0" i="0" u="none" strike="noStrike">
                          <a:solidFill>
                            <a:srgbClr val="000000"/>
                          </a:solidFill>
                          <a:effectLst/>
                          <a:latin typeface="Segoe UI" panose="020B0502040204020203" pitchFamily="34" charset="0"/>
                        </a:rPr>
                        <a:t>Nivel 1</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$25</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1364703663"/>
                  </a:ext>
                </a:extLst>
              </a:tr>
              <a:tr h="251838">
                <a:tc>
                  <a:txBody>
                    <a:bodyPr/>
                    <a:lstStyle/>
                    <a:p>
                      <a:pPr algn="l" fontAlgn="b"/>
                      <a:r>
                        <a:rPr lang="es-US" sz="1100" b="0" i="0" u="none" strike="noStrike">
                          <a:solidFill>
                            <a:srgbClr val="000000"/>
                          </a:solidFill>
                          <a:effectLst/>
                          <a:latin typeface="Segoe UI" panose="020B0502040204020203" pitchFamily="34" charset="0"/>
                        </a:rPr>
                        <a:t>Nivel 2</a:t>
                      </a:r>
                    </a:p>
                  </a:txBody>
                  <a:tcPr marL="857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Copago de $85</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3303326089"/>
                  </a:ext>
                </a:extLst>
              </a:tr>
              <a:tr h="251838">
                <a:tc>
                  <a:txBody>
                    <a:bodyPr/>
                    <a:lstStyle/>
                    <a:p>
                      <a:pPr algn="l" fontAlgn="b"/>
                      <a:r>
                        <a:rPr lang="es-US" sz="1100" b="0" i="0" u="none" strike="noStrike">
                          <a:solidFill>
                            <a:srgbClr val="000000"/>
                          </a:solidFill>
                          <a:effectLst/>
                          <a:latin typeface="Segoe UI" panose="020B0502040204020203" pitchFamily="34" charset="0"/>
                        </a:rPr>
                        <a:t>Nivel 3</a:t>
                      </a:r>
                    </a:p>
                  </a:txBody>
                  <a:tcPr marL="85725" marR="9525" marT="9525" marB="0" anchor="b">
                    <a:lnL>
                      <a:noFill/>
                    </a:lnL>
                    <a:lnR>
                      <a:noFill/>
                    </a:lnR>
                    <a:lnT>
                      <a:noFill/>
                    </a:lnT>
                    <a:lnB>
                      <a:noFill/>
                    </a:lnB>
                  </a:tcPr>
                </a:tc>
                <a:tc>
                  <a:txBody>
                    <a:bodyPr/>
                    <a:lstStyle/>
                    <a:p>
                      <a:pPr algn="l" fontAlgn="b"/>
                      <a:r>
                        <a:rPr lang="es-US" sz="1100" b="0" i="0" u="none" strike="noStrike" spc="-20" baseline="0" dirty="0">
                          <a:solidFill>
                            <a:srgbClr val="000000"/>
                          </a:solidFill>
                          <a:effectLst/>
                          <a:latin typeface="Segoe UI" panose="020B0502040204020203" pitchFamily="34" charset="0"/>
                        </a:rPr>
                        <a:t>Copago de $150</a:t>
                      </a:r>
                    </a:p>
                  </a:txBody>
                  <a:tcPr marL="9525" marR="9525" marT="9525" marB="0" anchor="b">
                    <a:lnL>
                      <a:noFill/>
                    </a:lnL>
                    <a:lnR>
                      <a:noFill/>
                    </a:lnR>
                    <a:lnT>
                      <a:noFill/>
                    </a:lnT>
                    <a:lnB>
                      <a:noFill/>
                    </a:lnB>
                  </a:tcPr>
                </a:tc>
                <a:tc>
                  <a:txBody>
                    <a:bodyPr/>
                    <a:lstStyle/>
                    <a:p>
                      <a:pPr algn="l" fontAlgn="b"/>
                      <a:r>
                        <a:rPr lang="es-US" sz="1100" b="0" i="0" u="none" strike="noStrike">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591782939"/>
                  </a:ext>
                </a:extLst>
              </a:tr>
              <a:tr h="251838">
                <a:tc>
                  <a:txBody>
                    <a:bodyPr/>
                    <a:lstStyle/>
                    <a:p>
                      <a:pPr algn="l" fontAlgn="b"/>
                      <a:r>
                        <a:rPr lang="es-US" sz="1100" b="0" i="0" u="none" strike="noStrike">
                          <a:solidFill>
                            <a:srgbClr val="000000"/>
                          </a:solidFill>
                          <a:effectLst/>
                          <a:latin typeface="Segoe UI" panose="020B0502040204020203" pitchFamily="34" charset="0"/>
                        </a:rPr>
                        <a:t>Nivel 4</a:t>
                      </a:r>
                    </a:p>
                  </a:txBody>
                  <a:tcPr marL="85725" marR="9525" marT="9525" marB="0" anchor="b">
                    <a:lnL>
                      <a:noFill/>
                    </a:lnL>
                    <a:lnR>
                      <a:noFill/>
                    </a:lnR>
                    <a:lnT>
                      <a:noFill/>
                    </a:lnT>
                    <a:lnB>
                      <a:noFill/>
                    </a:lnB>
                  </a:tcPr>
                </a:tc>
                <a:tc>
                  <a:txBody>
                    <a:bodyPr/>
                    <a:lstStyle/>
                    <a:p>
                      <a:pPr algn="l" fontAlgn="b"/>
                      <a:r>
                        <a:rPr lang="es-US" sz="1100" b="0" i="0" u="none" strike="noStrike" spc="-20" baseline="0" dirty="0">
                          <a:solidFill>
                            <a:srgbClr val="000000"/>
                          </a:solidFill>
                          <a:effectLst/>
                          <a:latin typeface="Segoe UI" panose="020B0502040204020203" pitchFamily="34" charset="0"/>
                        </a:rPr>
                        <a:t>20%, hasta $500</a:t>
                      </a:r>
                    </a:p>
                  </a:txBody>
                  <a:tcPr marL="9525" marR="9525" marT="9525" marB="0" anchor="b">
                    <a:lnL>
                      <a:noFill/>
                    </a:lnL>
                    <a:lnR>
                      <a:noFill/>
                    </a:lnR>
                    <a:lnT>
                      <a:noFill/>
                    </a:lnT>
                    <a:lnB>
                      <a:noFill/>
                    </a:lnB>
                  </a:tcPr>
                </a:tc>
                <a:tc>
                  <a:txBody>
                    <a:bodyPr/>
                    <a:lstStyle/>
                    <a:p>
                      <a:pPr algn="l" fontAlgn="b"/>
                      <a:r>
                        <a:rPr lang="es-US" sz="1100" b="0" i="0" u="none" strike="noStrike" dirty="0">
                          <a:solidFill>
                            <a:srgbClr val="000000"/>
                          </a:solidFill>
                          <a:effectLst/>
                          <a:latin typeface="Segoe UI" panose="020B0502040204020203" pitchFamily="34" charset="0"/>
                        </a:rPr>
                        <a:t>Sin cobertura</a:t>
                      </a:r>
                    </a:p>
                  </a:txBody>
                  <a:tcPr marL="9525" marR="9525" marT="9525" marB="0" anchor="b">
                    <a:lnL>
                      <a:noFill/>
                    </a:lnL>
                    <a:lnR>
                      <a:noFill/>
                    </a:lnR>
                    <a:lnT>
                      <a:noFill/>
                    </a:lnT>
                    <a:lnB>
                      <a:noFill/>
                    </a:lnB>
                  </a:tcPr>
                </a:tc>
                <a:extLst>
                  <a:ext uri="{0D108BD9-81ED-4DB2-BD59-A6C34878D82A}">
                    <a16:rowId xmlns:a16="http://schemas.microsoft.com/office/drawing/2014/main" val="2267089827"/>
                  </a:ext>
                </a:extLst>
              </a:tr>
            </a:tbl>
          </a:graphicData>
        </a:graphic>
      </p:graphicFrame>
      <p:sp>
        <p:nvSpPr>
          <p:cNvPr id="5" name="TextBox 4">
            <a:extLst>
              <a:ext uri="{FF2B5EF4-FFF2-40B4-BE49-F238E27FC236}">
                <a16:creationId xmlns:a16="http://schemas.microsoft.com/office/drawing/2014/main" id="{08D40289-9608-3EF8-F34D-5F2CFE4A9F48}"/>
              </a:ext>
            </a:extLst>
          </p:cNvPr>
          <p:cNvSpPr txBox="1"/>
          <p:nvPr/>
        </p:nvSpPr>
        <p:spPr>
          <a:xfrm>
            <a:off x="7678457" y="79467"/>
            <a:ext cx="1092200" cy="369332"/>
          </a:xfrm>
          <a:prstGeom prst="rect">
            <a:avLst/>
          </a:prstGeom>
          <a:noFill/>
        </p:spPr>
        <p:txBody>
          <a:bodyPr wrap="square" rtlCol="0">
            <a:spAutoFit/>
          </a:bodyPr>
          <a:lstStyle/>
          <a:p>
            <a:pPr algn="ctr"/>
            <a:r>
              <a:rPr lang="es-US" b="1">
                <a:solidFill>
                  <a:schemeClr val="bg1"/>
                </a:solidFill>
              </a:rPr>
              <a:t>2026</a:t>
            </a:r>
          </a:p>
        </p:txBody>
      </p:sp>
      <p:sp>
        <p:nvSpPr>
          <p:cNvPr id="6" name="TextBox 5">
            <a:extLst>
              <a:ext uri="{FF2B5EF4-FFF2-40B4-BE49-F238E27FC236}">
                <a16:creationId xmlns:a16="http://schemas.microsoft.com/office/drawing/2014/main" id="{E943318B-0C9C-322E-5E5A-451C10AD0E3A}"/>
              </a:ext>
            </a:extLst>
          </p:cNvPr>
          <p:cNvSpPr txBox="1"/>
          <p:nvPr/>
        </p:nvSpPr>
        <p:spPr>
          <a:xfrm>
            <a:off x="6341571" y="79467"/>
            <a:ext cx="1201420" cy="369332"/>
          </a:xfrm>
          <a:prstGeom prst="rect">
            <a:avLst/>
          </a:prstGeom>
          <a:noFill/>
        </p:spPr>
        <p:txBody>
          <a:bodyPr wrap="square" rtlCol="0">
            <a:spAutoFit/>
          </a:bodyPr>
          <a:lstStyle/>
          <a:p>
            <a:pPr algn="ctr"/>
            <a:r>
              <a:rPr lang="es-US" b="0">
                <a:solidFill>
                  <a:schemeClr val="bg1"/>
                </a:solidFill>
              </a:rPr>
              <a:t>Beneficios</a:t>
            </a:r>
          </a:p>
        </p:txBody>
      </p:sp>
    </p:spTree>
    <p:extLst>
      <p:ext uri="{BB962C8B-B14F-4D97-AF65-F5344CB8AC3E}">
        <p14:creationId xmlns:p14="http://schemas.microsoft.com/office/powerpoint/2010/main" val="58695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_WIDTH" val="686.919"/>
  <p:tag name="ORIGINAL_HEIGHT" val="290.8125"/>
</p:tagLst>
</file>

<file path=ppt/tags/tag2.xml><?xml version="1.0" encoding="utf-8"?>
<p:tagLst xmlns:a="http://schemas.openxmlformats.org/drawingml/2006/main" xmlns:r="http://schemas.openxmlformats.org/officeDocument/2006/relationships" xmlns:p="http://schemas.openxmlformats.org/presentationml/2006/main">
  <p:tag name="ORIGINAL_WIDTH" val="686.9191"/>
  <p:tag name="ORIGINAL_HEIGHT" val="116.325"/>
</p:tagLst>
</file>

<file path=ppt/tags/tag3.xml><?xml version="1.0" encoding="utf-8"?>
<p:tagLst xmlns:a="http://schemas.openxmlformats.org/drawingml/2006/main" xmlns:r="http://schemas.openxmlformats.org/officeDocument/2006/relationships" xmlns:p="http://schemas.openxmlformats.org/presentationml/2006/main">
  <p:tag name="ORIGINAL_WIDTH" val="641.4099"/>
  <p:tag name="ORIGINAL_HEIGHT" val="104.2078"/>
</p:tagLst>
</file>

<file path=ppt/tags/tag4.xml><?xml version="1.0" encoding="utf-8"?>
<p:tagLst xmlns:a="http://schemas.openxmlformats.org/drawingml/2006/main" xmlns:r="http://schemas.openxmlformats.org/officeDocument/2006/relationships" xmlns:p="http://schemas.openxmlformats.org/presentationml/2006/main">
  <p:tag name="ORIGINAL_WIDTH" val="420.4939"/>
  <p:tag name="ORIGINAL_HEIGHT" val="335.1891"/>
</p:tagLst>
</file>

<file path=ppt/theme/theme1.xml><?xml version="1.0" encoding="utf-8"?>
<a:theme xmlns:a="http://schemas.openxmlformats.org/drawingml/2006/main" name="Office Theme">
  <a:themeElements>
    <a:clrScheme name="AREWI">
      <a:dk1>
        <a:sysClr val="windowText" lastClr="000000"/>
      </a:dk1>
      <a:lt1>
        <a:sysClr val="window" lastClr="FFFFFF"/>
      </a:lt1>
      <a:dk2>
        <a:srgbClr val="44546A"/>
      </a:dk2>
      <a:lt2>
        <a:srgbClr val="E7E6E6"/>
      </a:lt2>
      <a:accent1>
        <a:srgbClr val="002554"/>
      </a:accent1>
      <a:accent2>
        <a:srgbClr val="FF6B00"/>
      </a:accent2>
      <a:accent3>
        <a:srgbClr val="002554"/>
      </a:accent3>
      <a:accent4>
        <a:srgbClr val="FF6B00"/>
      </a:accent4>
      <a:accent5>
        <a:srgbClr val="002554"/>
      </a:accent5>
      <a:accent6>
        <a:srgbClr val="FF6B00"/>
      </a:accent6>
      <a:hlink>
        <a:srgbClr val="002554"/>
      </a:hlink>
      <a:folHlink>
        <a:srgbClr val="FF6B00"/>
      </a:folHlink>
    </a:clrScheme>
    <a:fontScheme name="Custom 3">
      <a:majorFont>
        <a:latin typeface="Open Sans Extra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26 Suite 3_Changes Brainshark_Short.potx" id="{27AB650A-E424-4729-BC94-1C85CD95062F}" vid="{73729408-2AFE-4DAE-87C4-99830D14FE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D19532B7A9646ABE671D8396E9B4A" ma:contentTypeVersion="13" ma:contentTypeDescription="Create a new document." ma:contentTypeScope="" ma:versionID="31b2fc31d650721db771c86edbfa6c28">
  <xsd:schema xmlns:xsd="http://www.w3.org/2001/XMLSchema" xmlns:xs="http://www.w3.org/2001/XMLSchema" xmlns:p="http://schemas.microsoft.com/office/2006/metadata/properties" xmlns:ns2="931763a5-db31-4466-aad5-dbdda2e9028a" xmlns:ns3="cd2b0737-6b82-4dd8-a87a-4c82d125bf0f" targetNamespace="http://schemas.microsoft.com/office/2006/metadata/properties" ma:root="true" ma:fieldsID="bc3e5b9c32580939d28fc18af2c7e17a" ns2:_="" ns3:_="">
    <xsd:import namespace="931763a5-db31-4466-aad5-dbdda2e9028a"/>
    <xsd:import namespace="cd2b0737-6b82-4dd8-a87a-4c82d125bf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763a5-db31-4466-aad5-dbdda2e90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ef04e3-b869-42e1-9f61-34fe0ba3501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2b0737-6b82-4dd8-a87a-4c82d125bf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06fa5db-b56d-4a07-b338-2718ee060d0e}" ma:internalName="TaxCatchAll" ma:showField="CatchAllData" ma:web="cd2b0737-6b82-4dd8-a87a-4c82d125bf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2b0737-6b82-4dd8-a87a-4c82d125bf0f" xsi:nil="true"/>
    <lcf76f155ced4ddcb4097134ff3c332f xmlns="931763a5-db31-4466-aad5-dbdda2e9028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FB2B2-6761-4F3A-B6A3-0C394F9D5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763a5-db31-4466-aad5-dbdda2e9028a"/>
    <ds:schemaRef ds:uri="cd2b0737-6b82-4dd8-a87a-4c82d125b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6A53F4-0A44-408C-BA66-9D46D8FE4EB0}">
  <ds:schemaRefs>
    <ds:schemaRef ds:uri="http://schemas.microsoft.com/office/2006/metadata/properties"/>
    <ds:schemaRef ds:uri="http://schemas.microsoft.com/office/infopath/2007/PartnerControls"/>
    <ds:schemaRef ds:uri="cd2b0737-6b82-4dd8-a87a-4c82d125bf0f"/>
    <ds:schemaRef ds:uri="931763a5-db31-4466-aad5-dbdda2e9028a"/>
  </ds:schemaRefs>
</ds:datastoreItem>
</file>

<file path=customXml/itemProps3.xml><?xml version="1.0" encoding="utf-8"?>
<ds:datastoreItem xmlns:ds="http://schemas.openxmlformats.org/officeDocument/2006/customXml" ds:itemID="{92DB9048-BF1F-4191-B215-5721FFD99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24-26 Suite 3_Changes Brainshark_Short</Template>
  <TotalTime>3048</TotalTime>
  <Words>10659</Words>
  <Application>Microsoft Office PowerPoint</Application>
  <PresentationFormat>On-screen Show (4:3)</PresentationFormat>
  <Paragraphs>1301</Paragraphs>
  <Slides>40</Slides>
  <Notes>40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Arial</vt:lpstr>
      <vt:lpstr>Calibri</vt:lpstr>
      <vt:lpstr>Georgia</vt:lpstr>
      <vt:lpstr>Open Sans</vt:lpstr>
      <vt:lpstr>Open Sans Extrabold</vt:lpstr>
      <vt:lpstr>Sarabun</vt:lpstr>
      <vt:lpstr>Sarabun Light</vt:lpstr>
      <vt:lpstr>Segoe UI</vt:lpstr>
      <vt:lpstr>SegoeUI</vt:lpstr>
      <vt:lpstr>SegoeUI-Bold</vt:lpstr>
      <vt:lpstr>Tahoma</vt:lpstr>
      <vt:lpstr>UHC Serif Headline Semibold</vt:lpstr>
      <vt:lpstr>Wingdings</vt:lpstr>
      <vt:lpstr>Wingdings 3</vt:lpstr>
      <vt:lpstr>Wingdings3</vt:lpstr>
      <vt:lpstr>Office Theme</vt:lpstr>
      <vt:lpstr>2026</vt:lpstr>
      <vt:lpstr>Bienvenido a la inscripción abierta para 2026 </vt:lpstr>
      <vt:lpstr>PowerPoint Presentation</vt:lpstr>
      <vt:lpstr>PowerPoint Presentation</vt:lpstr>
      <vt:lpstr>¡Conoce a nuestros socios proveedores para 2026!</vt:lpstr>
      <vt:lpstr>Beneficios médicos y de medicamentos recetados: UHC y Surest</vt:lpstr>
      <vt:lpstr>Términos del seguro médico  que debe conocer</vt:lpstr>
      <vt:lpstr>Cobertura médica y de  medicamentos recetados |  Plan PPO $1,500</vt:lpstr>
      <vt:lpstr>Cobertura médica y de medicamentos recetados |  Plan HSA $3,400</vt:lpstr>
      <vt:lpstr>Recursos de UnitedHealthcare</vt:lpstr>
      <vt:lpstr>Recursos de UnitedHealthcare</vt:lpstr>
      <vt:lpstr>Atención virtual</vt:lpstr>
      <vt:lpstr> Plan PPO de Surest</vt:lpstr>
      <vt:lpstr>El plan Surest en  pocas palabras</vt:lpstr>
      <vt:lpstr>Aplicación y sitio web  de Surest </vt:lpstr>
      <vt:lpstr>En su primera consulta,  tenga su tarjeta de identificación digital o física</vt:lpstr>
      <vt:lpstr>Surest ha ampliado la atención virtual </vt:lpstr>
      <vt:lpstr>Cobertura médica y de  medicamentos recetados | Plan PPO de Surest – Red UHC Choice Plus</vt:lpstr>
      <vt:lpstr>Sus beneficios de farmacia  Plan PPO $1,500 |  Plan HDHP $3,400 | Surest </vt:lpstr>
      <vt:lpstr>Beneficios médicos y de medicamentos recetados  de Kaiser – CA &amp; HI </vt:lpstr>
      <vt:lpstr>Cobertura médica y de  medicamentos recetados de Kaiser – Miembros del equipo de California</vt:lpstr>
      <vt:lpstr>Cobertura médica y de  medicamentos recetados de Kaiser – Miembros del equipo de Hawái</vt:lpstr>
      <vt:lpstr>Cobertura médica y de  medicamentos recetados de Kaiser (cobertura adicional) – Miembros del equipo de Hawái</vt:lpstr>
      <vt:lpstr>Cuentas de ahorros  y gastos</vt:lpstr>
      <vt:lpstr>Resumen de la cuenta de ahorros  de salud:</vt:lpstr>
      <vt:lpstr>Cuenta de ahorros de salud (HSA) </vt:lpstr>
      <vt:lpstr>Elegibilidad para la cuenta HSA</vt:lpstr>
      <vt:lpstr>Ejemplo de ahorros en impuestos  de la cuenta HSA </vt:lpstr>
      <vt:lpstr>Cuenta flexible de gastos (FSA)</vt:lpstr>
      <vt:lpstr>Beneficios dentales</vt:lpstr>
      <vt:lpstr>Dos opciones de plan dental </vt:lpstr>
      <vt:lpstr>Beneficios de la vista</vt:lpstr>
      <vt:lpstr>Plan de la vista</vt:lpstr>
      <vt:lpstr>Seguro de vida y  por incapacidad</vt:lpstr>
      <vt:lpstr>Planes de seguro de vida  e incapacidad</vt:lpstr>
      <vt:lpstr>Beneficios adicionales</vt:lpstr>
      <vt:lpstr>Beneficios voluntarios</vt:lpstr>
      <vt:lpstr>Beneficios voluntarios</vt:lpstr>
      <vt:lpstr>Programa de Asistencia  al Empleado (EAP)</vt:lpstr>
      <vt:lpstr>Próximos pasos y preguntas</vt:lpstr>
    </vt:vector>
  </TitlesOfParts>
  <Company>Lockton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AWP 2026 OE Presentation_v2 Approved_es-US</dc:title>
  <dc:creator>Gossick, Ryan</dc:creator>
  <cp:lastModifiedBy>Clarke, Liz</cp:lastModifiedBy>
  <cp:revision>43</cp:revision>
  <dcterms:created xsi:type="dcterms:W3CDTF">2024-10-14T21:39:16Z</dcterms:created>
  <dcterms:modified xsi:type="dcterms:W3CDTF">2025-11-03T13:06:33Z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0x010100DB2D19532B7A9646ABE671D8396E9B4A</vt:lpwstr>
  </property>
</Properties>
</file>