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2147475499" r:id="rId6"/>
    <p:sldId id="2147475500" r:id="rId7"/>
    <p:sldId id="964" r:id="rId8"/>
    <p:sldId id="952" r:id="rId9"/>
    <p:sldId id="261" r:id="rId10"/>
    <p:sldId id="969" r:id="rId11"/>
    <p:sldId id="954" r:id="rId12"/>
    <p:sldId id="965" r:id="rId13"/>
    <p:sldId id="1232" r:id="rId14"/>
    <p:sldId id="951" r:id="rId15"/>
    <p:sldId id="950" r:id="rId16"/>
    <p:sldId id="970" r:id="rId17"/>
    <p:sldId id="1235" r:id="rId18"/>
    <p:sldId id="2332" r:id="rId19"/>
    <p:sldId id="2019" r:id="rId20"/>
    <p:sldId id="2333" r:id="rId21"/>
    <p:sldId id="953" r:id="rId22"/>
    <p:sldId id="340" r:id="rId23"/>
    <p:sldId id="2147475506" r:id="rId24"/>
    <p:sldId id="2147475495" r:id="rId25"/>
    <p:sldId id="2147475496" r:id="rId26"/>
    <p:sldId id="2147475507" r:id="rId27"/>
    <p:sldId id="265" r:id="rId28"/>
    <p:sldId id="840" r:id="rId29"/>
    <p:sldId id="963" r:id="rId30"/>
    <p:sldId id="842" r:id="rId31"/>
    <p:sldId id="859" r:id="rId32"/>
    <p:sldId id="958" r:id="rId33"/>
    <p:sldId id="262" r:id="rId34"/>
    <p:sldId id="956" r:id="rId35"/>
    <p:sldId id="263" r:id="rId36"/>
    <p:sldId id="957" r:id="rId37"/>
    <p:sldId id="264" r:id="rId38"/>
    <p:sldId id="960" r:id="rId39"/>
    <p:sldId id="270" r:id="rId40"/>
    <p:sldId id="968" r:id="rId41"/>
    <p:sldId id="1226" r:id="rId42"/>
    <p:sldId id="961" r:id="rId43"/>
    <p:sldId id="27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17C8A-5F50-4B0A-A121-EADB1DB4C81D}" v="1" dt="2025-10-21T18:33:15.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6" autoAdjust="0"/>
    <p:restoredTop sz="70740" autoAdjust="0"/>
  </p:normalViewPr>
  <p:slideViewPr>
    <p:cSldViewPr snapToGrid="0">
      <p:cViewPr varScale="1">
        <p:scale>
          <a:sx n="78" d="100"/>
          <a:sy n="78" d="100"/>
        </p:scale>
        <p:origin x="2436" y="9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2025B9-DDDD-4A02-9F04-99B4A1EE07AE}" type="datetimeFigureOut">
              <a:rPr lang="en-US" smtClean="0"/>
              <a:t>10/22/2025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5D604-1B0E-40CF-9281-3FB36555F47B}" type="slidenum">
              <a:rPr lang="en-US" smtClean="0"/>
              <a:t>‹#›</a:t>
            </a:fld>
            <a:endParaRPr lang="en-US" dirty="0"/>
          </a:p>
        </p:txBody>
      </p:sp>
    </p:spTree>
    <p:extLst>
      <p:ext uri="{BB962C8B-B14F-4D97-AF65-F5344CB8AC3E}">
        <p14:creationId xmlns:p14="http://schemas.microsoft.com/office/powerpoint/2010/main" val="1012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myuhcvision.co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a:t>
            </a:r>
            <a:r>
              <a:rPr lang="en-US" dirty="0"/>
              <a:t> to your 2026 Open Enrollment! This is an opportunity to review and make changes to your benefits plan.</a:t>
            </a:r>
          </a:p>
          <a:p>
            <a:endParaRPr lang="en-US" b="1" dirty="0"/>
          </a:p>
          <a:p>
            <a:r>
              <a:rPr lang="en-US" b="1" dirty="0"/>
              <a:t>Enrollment Period is</a:t>
            </a:r>
            <a:r>
              <a:rPr lang="en-US" dirty="0"/>
              <a:t> Open from November 3 to November 17, 2025. Changes you make now will go into effect for the 2026 plan year.</a:t>
            </a:r>
          </a:p>
        </p:txBody>
      </p:sp>
      <p:sp>
        <p:nvSpPr>
          <p:cNvPr id="4" name="Slide Number Placeholder 3"/>
          <p:cNvSpPr>
            <a:spLocks noGrp="1"/>
          </p:cNvSpPr>
          <p:nvPr>
            <p:ph type="sldNum" sz="quarter" idx="5"/>
          </p:nvPr>
        </p:nvSpPr>
        <p:spPr/>
        <p:txBody>
          <a:bodyPr/>
          <a:lstStyle/>
          <a:p>
            <a:fld id="{31A5D604-1B0E-40CF-9281-3FB36555F47B}" type="slidenum">
              <a:rPr lang="en-US" smtClean="0"/>
              <a:t>1</a:t>
            </a:fld>
            <a:endParaRPr lang="en-US" dirty="0"/>
          </a:p>
        </p:txBody>
      </p:sp>
    </p:spTree>
    <p:extLst>
      <p:ext uri="{BB962C8B-B14F-4D97-AF65-F5344CB8AC3E}">
        <p14:creationId xmlns:p14="http://schemas.microsoft.com/office/powerpoint/2010/main" val="2803321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find doctors and healthcare professionals in your plan by visiting myuhc.com or using the UnitedHealthcare mobile app and choosing the Choice Plus network. </a:t>
            </a:r>
          </a:p>
          <a:p>
            <a:endParaRPr lang="en-US" dirty="0"/>
          </a:p>
          <a:p>
            <a:r>
              <a:rPr lang="en-US" dirty="0"/>
              <a:t>You can also find patient reviews, cost comparisons for treatments and doctor details.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11</a:t>
            </a:fld>
            <a:endParaRPr lang="en-US" dirty="0"/>
          </a:p>
        </p:txBody>
      </p:sp>
    </p:spTree>
    <p:extLst>
      <p:ext uri="{BB962C8B-B14F-4D97-AF65-F5344CB8AC3E}">
        <p14:creationId xmlns:p14="http://schemas.microsoft.com/office/powerpoint/2010/main" val="2463786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plan comes with a virtual care option so you can see a doctor or therapist using your smartphone, tablet, or computer with a camera. With your virtual care option through UnitedHealthcare, you can: </a:t>
            </a:r>
            <a:br>
              <a:rPr lang="en-US" dirty="0"/>
            </a:br>
            <a:endParaRPr lang="en-US" dirty="0"/>
          </a:p>
          <a:p>
            <a:r>
              <a:rPr lang="en-US" dirty="0"/>
              <a:t>Have 24/7 access to doctors in about 10 minutes or less. The doctors can assess your condition and send prescriptions to your pharmacy, if needed. It's a great choice when your doctor isn't available for things like pinkeye, the flu, a cold, a sinus infection and more. </a:t>
            </a:r>
          </a:p>
          <a:p>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12</a:t>
            </a:fld>
            <a:endParaRPr lang="en-US" dirty="0"/>
          </a:p>
        </p:txBody>
      </p:sp>
    </p:spTree>
    <p:extLst>
      <p:ext uri="{BB962C8B-B14F-4D97-AF65-F5344CB8AC3E}">
        <p14:creationId xmlns:p14="http://schemas.microsoft.com/office/powerpoint/2010/main" val="110615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Surest plan has </a:t>
            </a:r>
            <a:r>
              <a:rPr lang="en-US" b="1" dirty="0"/>
              <a:t>no deductible or coinsurance</a:t>
            </a:r>
            <a:r>
              <a:rPr lang="en-US" dirty="0"/>
              <a:t>. Instead, there’s an </a:t>
            </a:r>
            <a:r>
              <a:rPr lang="en-US" b="1" dirty="0"/>
              <a:t>Out-of-Pocket Maximum</a:t>
            </a:r>
            <a:r>
              <a:rPr lang="en-US" dirty="0"/>
              <a:t>, which serves as your safety net. For </a:t>
            </a:r>
            <a:r>
              <a:rPr lang="en-US" b="1" dirty="0"/>
              <a:t>in-network</a:t>
            </a:r>
            <a:r>
              <a:rPr lang="en-US" dirty="0"/>
              <a:t>, it’s $8,000 for individuals and $16,000 for families.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great about Surest is that it offers </a:t>
            </a:r>
            <a:r>
              <a:rPr lang="en-US" b="1" dirty="0"/>
              <a:t>upfront pricing</a:t>
            </a:r>
            <a:r>
              <a:rPr lang="en-US" dirty="0"/>
              <a:t>, which you can view via their app or website, allowing you to see exactly what you’ll pay before receiving care. This includes standard labs, x-rays, ultrasounds, and vaccinations.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and your covered dependents will receive new  ID cards for the 2026  plan year. They will arrive in a plain white envelope. Please replace your current ID card with the new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s-ES_tradnl" dirty="0"/>
          </a:p>
        </p:txBody>
      </p:sp>
      <p:sp>
        <p:nvSpPr>
          <p:cNvPr id="4" name="Slide Number Placeholder 3"/>
          <p:cNvSpPr>
            <a:spLocks noGrp="1"/>
          </p:cNvSpPr>
          <p:nvPr>
            <p:ph type="sldNum" sz="quarter" idx="5"/>
          </p:nvPr>
        </p:nvSpPr>
        <p:spPr/>
        <p:txBody>
          <a:bodyPr/>
          <a:lstStyle/>
          <a:p>
            <a:fld id="{31A5D604-1B0E-40CF-9281-3FB36555F47B}" type="slidenum">
              <a:rPr lang="en-US" smtClean="0"/>
              <a:t>13</a:t>
            </a:fld>
            <a:endParaRPr lang="en-US" dirty="0"/>
          </a:p>
        </p:txBody>
      </p:sp>
    </p:spTree>
    <p:extLst>
      <p:ext uri="{BB962C8B-B14F-4D97-AF65-F5344CB8AC3E}">
        <p14:creationId xmlns:p14="http://schemas.microsoft.com/office/powerpoint/2010/main" val="1100050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b="1" dirty="0">
                <a:solidFill>
                  <a:srgbClr val="000000"/>
                </a:solidFill>
                <a:latin typeface="Arial" panose="020B0604020202020204" pitchFamily="34" charset="0"/>
                <a:cs typeface="Arial" panose="020B0604020202020204" pitchFamily="34" charset="0"/>
              </a:rPr>
              <a:t>The Surest app and website lets you:</a:t>
            </a:r>
          </a:p>
          <a:p>
            <a:pPr marL="228600" indent="-228600">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Search for care by symptom, location, or provider</a:t>
            </a:r>
          </a:p>
          <a:p>
            <a:pPr marL="228600" indent="-228600">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See upfront prices and what’s included in a visit</a:t>
            </a:r>
          </a:p>
          <a:p>
            <a:pPr marL="228600" indent="-228600">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Compare alternative treatment options, including virtual care at no or low copay</a:t>
            </a:r>
          </a:p>
          <a:p>
            <a:pPr marL="228600" indent="-228600">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View your claims activity (EOBs)</a:t>
            </a:r>
          </a:p>
          <a:p>
            <a:pPr marL="228600" indent="-228600">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Access your digital ID card</a:t>
            </a:r>
          </a:p>
          <a:p>
            <a:endParaRPr lang="es-ES_tradnl" dirty="0"/>
          </a:p>
        </p:txBody>
      </p:sp>
      <p:sp>
        <p:nvSpPr>
          <p:cNvPr id="4" name="Slide Number Placeholder 3"/>
          <p:cNvSpPr>
            <a:spLocks noGrp="1"/>
          </p:cNvSpPr>
          <p:nvPr>
            <p:ph type="sldNum" sz="quarter" idx="5"/>
          </p:nvPr>
        </p:nvSpPr>
        <p:spPr/>
        <p:txBody>
          <a:bodyPr/>
          <a:lstStyle/>
          <a:p>
            <a:fld id="{31A5D604-1B0E-40CF-9281-3FB36555F47B}" type="slidenum">
              <a:rPr lang="en-US" smtClean="0"/>
              <a:t>14</a:t>
            </a:fld>
            <a:endParaRPr lang="en-US" dirty="0"/>
          </a:p>
        </p:txBody>
      </p:sp>
    </p:spTree>
    <p:extLst>
      <p:ext uri="{BB962C8B-B14F-4D97-AF65-F5344CB8AC3E}">
        <p14:creationId xmlns:p14="http://schemas.microsoft.com/office/powerpoint/2010/main" val="65979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Create your Surest account by visiting the website or by downloading the Surest app. </a:t>
            </a:r>
          </a:p>
        </p:txBody>
      </p:sp>
      <p:sp>
        <p:nvSpPr>
          <p:cNvPr id="4" name="Slide Number Placeholder 3"/>
          <p:cNvSpPr>
            <a:spLocks noGrp="1"/>
          </p:cNvSpPr>
          <p:nvPr>
            <p:ph type="sldNum" sz="quarter" idx="5"/>
          </p:nvPr>
        </p:nvSpPr>
        <p:spPr/>
        <p:txBody>
          <a:bodyPr/>
          <a:lstStyle/>
          <a:p>
            <a:fld id="{5413FA4F-ECE8-4DEC-A76A-EB655274C463}" type="slidenum">
              <a:rPr lang="en-US" smtClean="0"/>
              <a:t>15</a:t>
            </a:fld>
            <a:endParaRPr lang="en-US" dirty="0"/>
          </a:p>
        </p:txBody>
      </p:sp>
    </p:spTree>
    <p:extLst>
      <p:ext uri="{BB962C8B-B14F-4D97-AF65-F5344CB8AC3E}">
        <p14:creationId xmlns:p14="http://schemas.microsoft.com/office/powerpoint/2010/main" val="502852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sz="1900" dirty="0">
                <a:solidFill>
                  <a:srgbClr val="000000"/>
                </a:solidFill>
                <a:latin typeface="Arial" panose="020B0604020202020204" pitchFamily="34" charset="0"/>
                <a:cs typeface="Arial" panose="020B0604020202020204" pitchFamily="34" charset="0"/>
              </a:rPr>
              <a:t>At your first visit, have your ID card ready. </a:t>
            </a:r>
          </a:p>
          <a:p>
            <a:pPr marL="0" indent="0">
              <a:lnSpc>
                <a:spcPct val="150000"/>
              </a:lnSpc>
              <a:buNone/>
            </a:pPr>
            <a:r>
              <a:rPr lang="en-US" sz="1900" dirty="0">
                <a:solidFill>
                  <a:srgbClr val="000000"/>
                </a:solidFill>
                <a:latin typeface="Arial" panose="020B0604020202020204" pitchFamily="34" charset="0"/>
                <a:cs typeface="Arial" panose="020B0604020202020204" pitchFamily="34" charset="0"/>
              </a:rPr>
              <a:t>Surest is a UnitedHealthcare company, but it’s not UnitedHealthcare. Some providers may not be as familiar with the Surest name. If you have trouble checking in, Surest Member Services can help!</a:t>
            </a:r>
          </a:p>
          <a:p>
            <a:pPr marL="257175" indent="-257175">
              <a:lnSpc>
                <a:spcPct val="150000"/>
              </a:lnSpc>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Remind the office that the Surest health plan uses the UnitedHealthcare network of providers, clinics, and hospitals </a:t>
            </a:r>
          </a:p>
          <a:p>
            <a:pPr marL="257175" indent="-257175">
              <a:lnSpc>
                <a:spcPct val="150000"/>
              </a:lnSpc>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Show the back of your card to share network and provider information</a:t>
            </a:r>
          </a:p>
          <a:p>
            <a:pPr marL="257175" indent="-257175">
              <a:lnSpc>
                <a:spcPct val="150000"/>
              </a:lnSpc>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Ask staff to confirm eligibility through UHCprovider.com call or </a:t>
            </a:r>
            <a:r>
              <a:rPr lang="en-US" sz="1200" b="1" dirty="0">
                <a:solidFill>
                  <a:srgbClr val="000000"/>
                </a:solidFill>
                <a:latin typeface="Arial" panose="020B0604020202020204" pitchFamily="34" charset="0"/>
                <a:cs typeface="Arial" panose="020B0604020202020204" pitchFamily="34" charset="0"/>
              </a:rPr>
              <a:t>844-368-6661</a:t>
            </a:r>
            <a:endParaRPr lang="en-US" sz="12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413FA4F-ECE8-4DEC-A76A-EB655274C463}" type="slidenum">
              <a:rPr lang="en-US" smtClean="0"/>
              <a:t>16</a:t>
            </a:fld>
            <a:endParaRPr lang="en-US" dirty="0"/>
          </a:p>
        </p:txBody>
      </p:sp>
    </p:spTree>
    <p:extLst>
      <p:ext uri="{BB962C8B-B14F-4D97-AF65-F5344CB8AC3E}">
        <p14:creationId xmlns:p14="http://schemas.microsoft.com/office/powerpoint/2010/main" val="2869695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Expanded Virtual Care Options with Surest:</a:t>
            </a:r>
          </a:p>
          <a:p>
            <a:pPr>
              <a:buFont typeface="Arial" panose="020B0604020202020204" pitchFamily="34" charset="0"/>
              <a:buChar char="•"/>
            </a:pPr>
            <a:r>
              <a:rPr lang="en-US" b="0" dirty="0"/>
              <a:t>Surest offers a variety of virtual care services, providing easy access to medical professionals from the comfort of your home.</a:t>
            </a:r>
          </a:p>
          <a:p>
            <a:r>
              <a:rPr lang="en-US" b="0" dirty="0"/>
              <a:t>Cost-Effective and Convenient:</a:t>
            </a:r>
          </a:p>
          <a:p>
            <a:pPr>
              <a:buFont typeface="Arial" panose="020B0604020202020204" pitchFamily="34" charset="0"/>
              <a:buChar char="•"/>
            </a:pPr>
            <a:r>
              <a:rPr lang="en-US" b="0" dirty="0"/>
              <a:t>Many virtual care services are available at low or no cost, helping to reduce out-of-pocket expenses.</a:t>
            </a:r>
          </a:p>
          <a:p>
            <a:pPr>
              <a:buFont typeface="Arial" panose="020B0604020202020204" pitchFamily="34" charset="0"/>
              <a:buChar char="•"/>
            </a:pPr>
            <a:r>
              <a:rPr lang="en-US" b="0" dirty="0"/>
              <a:t>Same-day appointments are available for quick access to care, including primary care, urgent care, and mental health services.</a:t>
            </a:r>
          </a:p>
          <a:p>
            <a:r>
              <a:rPr lang="en-US" b="0" dirty="0"/>
              <a:t>How to Access:</a:t>
            </a:r>
          </a:p>
          <a:p>
            <a:pPr>
              <a:buFont typeface="Arial" panose="020B0604020202020204" pitchFamily="34" charset="0"/>
              <a:buChar char="•"/>
            </a:pPr>
            <a:r>
              <a:rPr lang="en-US" b="0" dirty="0"/>
              <a:t>Use the Surest app or website to explore virtual care options.</a:t>
            </a:r>
          </a:p>
          <a:p>
            <a:pPr>
              <a:buFont typeface="Arial" panose="020B0604020202020204" pitchFamily="34" charset="0"/>
              <a:buChar char="•"/>
            </a:pPr>
            <a:r>
              <a:rPr lang="en-US" b="0" dirty="0"/>
              <a:t>Book appointments directly through the platform and receive care without having to visit a physical office.</a:t>
            </a:r>
          </a:p>
          <a:p>
            <a:r>
              <a:rPr lang="en-US" b="0" dirty="0"/>
              <a:t>Telemedicine for Routine and Specialty Care:</a:t>
            </a:r>
          </a:p>
          <a:p>
            <a:pPr>
              <a:buFont typeface="Arial" panose="020B0604020202020204" pitchFamily="34" charset="0"/>
              <a:buChar char="•"/>
            </a:pPr>
            <a:r>
              <a:rPr lang="en-US" b="0" dirty="0"/>
              <a:t>Virtual care isn't just for urgent needs. You can also access routine consultations and specialist appointments virtually.</a:t>
            </a:r>
          </a:p>
          <a:p>
            <a:r>
              <a:rPr lang="en-US" b="0" dirty="0"/>
              <a:t>No Deductible or Coinsurance:</a:t>
            </a:r>
          </a:p>
          <a:p>
            <a:pPr>
              <a:buFont typeface="Arial" panose="020B0604020202020204" pitchFamily="34" charset="0"/>
              <a:buChar char="•"/>
            </a:pPr>
            <a:r>
              <a:rPr lang="en-US" b="0" dirty="0"/>
              <a:t>Virtual care under Surest comes with no deductible or coinsurance, making it an affordable option for everyday health needs.</a:t>
            </a:r>
          </a:p>
          <a:p>
            <a:endParaRPr lang="es-ES_tradnl" dirty="0"/>
          </a:p>
        </p:txBody>
      </p:sp>
      <p:sp>
        <p:nvSpPr>
          <p:cNvPr id="4" name="Slide Number Placeholder 3"/>
          <p:cNvSpPr>
            <a:spLocks noGrp="1"/>
          </p:cNvSpPr>
          <p:nvPr>
            <p:ph type="sldNum" sz="quarter" idx="5"/>
          </p:nvPr>
        </p:nvSpPr>
        <p:spPr/>
        <p:txBody>
          <a:bodyPr/>
          <a:lstStyle/>
          <a:p>
            <a:fld id="{31A5D604-1B0E-40CF-9281-3FB36555F47B}" type="slidenum">
              <a:rPr lang="en-US" smtClean="0"/>
              <a:t>17</a:t>
            </a:fld>
            <a:endParaRPr lang="en-US" dirty="0"/>
          </a:p>
        </p:txBody>
      </p:sp>
    </p:spTree>
    <p:extLst>
      <p:ext uri="{BB962C8B-B14F-4D97-AF65-F5344CB8AC3E}">
        <p14:creationId xmlns:p14="http://schemas.microsoft.com/office/powerpoint/2010/main" val="302301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With the  Surest Medical plan offering there is no Deductible or Coinsurance:</a:t>
            </a:r>
          </a:p>
          <a:p>
            <a:pPr>
              <a:buFont typeface="Arial" panose="020B0604020202020204" pitchFamily="34" charset="0"/>
              <a:buChar char="•"/>
            </a:pPr>
            <a:r>
              <a:rPr lang="en-US" b="0" dirty="0"/>
              <a:t>You pay fixed copays for services right from the start, with no deductible to meet first.</a:t>
            </a:r>
          </a:p>
          <a:p>
            <a:r>
              <a:rPr lang="en-US" b="0" dirty="0"/>
              <a:t>You will have upfront, transparent pricing:</a:t>
            </a:r>
          </a:p>
          <a:p>
            <a:pPr>
              <a:buFont typeface="Arial" panose="020B0604020202020204" pitchFamily="34" charset="0"/>
              <a:buChar char="•"/>
            </a:pPr>
            <a:r>
              <a:rPr lang="en-US" b="0" dirty="0"/>
              <a:t>Make sure to use the Surest app or website to see the cost of services before you receive care.</a:t>
            </a:r>
          </a:p>
          <a:p>
            <a:pPr>
              <a:buFont typeface="Arial" panose="020B0604020202020204" pitchFamily="34" charset="0"/>
              <a:buChar char="•"/>
            </a:pPr>
            <a:r>
              <a:rPr lang="en-US" b="0" dirty="0"/>
              <a:t>Using the app or website allows you to easily compare prices for doctors, treatments, and procedures.</a:t>
            </a:r>
          </a:p>
          <a:p>
            <a:r>
              <a:rPr lang="en-US" b="0" dirty="0"/>
              <a:t>The Out-of-Pocket Maximums are as follows and acts like a safety net for larger expenses:</a:t>
            </a:r>
          </a:p>
          <a:p>
            <a:pPr marL="742950" lvl="1" indent="-285750">
              <a:buFont typeface="Arial" panose="020B0604020202020204" pitchFamily="34" charset="0"/>
              <a:buChar char="•"/>
            </a:pPr>
            <a:r>
              <a:rPr lang="en-US" b="0" dirty="0"/>
              <a:t>$8,000 for individuals (in-network).</a:t>
            </a:r>
          </a:p>
          <a:p>
            <a:pPr marL="742950" lvl="1" indent="-285750">
              <a:buFont typeface="Arial" panose="020B0604020202020204" pitchFamily="34" charset="0"/>
              <a:buChar char="•"/>
            </a:pPr>
            <a:r>
              <a:rPr lang="en-US" b="0" dirty="0"/>
              <a:t>$16,000 for families (in-network).</a:t>
            </a:r>
          </a:p>
          <a:p>
            <a:r>
              <a:rPr lang="en-US" b="0" dirty="0"/>
              <a:t>You have access to Nationwide Network with UnitedHealthcare Choice Plus network of providers.</a:t>
            </a:r>
          </a:p>
          <a:p>
            <a:r>
              <a:rPr lang="en-US" b="0" dirty="0"/>
              <a:t>Surest provides comprehensive coverage and covers routine care like labs, x-rays, ultrasounds, and vaccinations.</a:t>
            </a:r>
          </a:p>
          <a:p>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18</a:t>
            </a:fld>
            <a:endParaRPr lang="en-US" dirty="0"/>
          </a:p>
        </p:txBody>
      </p:sp>
    </p:spTree>
    <p:extLst>
      <p:ext uri="{BB962C8B-B14F-4D97-AF65-F5344CB8AC3E}">
        <p14:creationId xmlns:p14="http://schemas.microsoft.com/office/powerpoint/2010/main" val="379234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prescription coverage. Your plan covers a lot of medicines, but you can always check the drug lists on the Advantage formulary for your prescriptions — the brand-name drugs and the generics — to be sure they’re included in your plan at a price that works for you. </a:t>
            </a:r>
          </a:p>
          <a:p>
            <a:r>
              <a:rPr lang="en-US" dirty="0"/>
              <a:t>You can also use the Medication Search tool on our website to check drug prices with certain plans. </a:t>
            </a:r>
          </a:p>
          <a:p>
            <a:endParaRPr lang="en-US" dirty="0"/>
          </a:p>
        </p:txBody>
      </p:sp>
      <p:sp>
        <p:nvSpPr>
          <p:cNvPr id="4" name="Slide Number Placeholder 3"/>
          <p:cNvSpPr>
            <a:spLocks noGrp="1"/>
          </p:cNvSpPr>
          <p:nvPr>
            <p:ph type="sldNum" sz="quarter" idx="5"/>
          </p:nvPr>
        </p:nvSpPr>
        <p:spPr/>
        <p:txBody>
          <a:bodyPr/>
          <a:lstStyle/>
          <a:p>
            <a:fld id="{A9CC1811-5D1D-4D80-AECC-2A1853DE6B98}" type="slidenum">
              <a:rPr lang="en-US" smtClean="0"/>
              <a:t>19</a:t>
            </a:fld>
            <a:endParaRPr lang="en-US" dirty="0"/>
          </a:p>
        </p:txBody>
      </p:sp>
    </p:spTree>
    <p:extLst>
      <p:ext uri="{BB962C8B-B14F-4D97-AF65-F5344CB8AC3E}">
        <p14:creationId xmlns:p14="http://schemas.microsoft.com/office/powerpoint/2010/main" val="1365254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California team members, you have medical and Rx coverage through Kaiser.  For 2026 the deductible is increasing to $1,000 for individual and $2,000 for family. You pay a flat dolor copay for services and prescriptions.  Those copays apply to your maximum out of pocket which is increasing to $3,800 for individuals and $7,600 for family. </a:t>
            </a:r>
          </a:p>
          <a:p>
            <a:endParaRPr lang="en-US" dirty="0"/>
          </a:p>
          <a:p>
            <a:r>
              <a:rPr lang="en-US" dirty="0"/>
              <a:t>Please also note emergency room now falls under deductible and coinsurance.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21</a:t>
            </a:fld>
            <a:endParaRPr lang="en-US" dirty="0"/>
          </a:p>
        </p:txBody>
      </p:sp>
    </p:spTree>
    <p:extLst>
      <p:ext uri="{BB962C8B-B14F-4D97-AF65-F5344CB8AC3E}">
        <p14:creationId xmlns:p14="http://schemas.microsoft.com/office/powerpoint/2010/main" val="309928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0"/>
              </a:spcAft>
              <a:buFont typeface="Arial" panose="020B0604020202020204" pitchFamily="34" charset="0"/>
              <a:buNone/>
            </a:pPr>
            <a:r>
              <a:rPr lang="en-US" sz="2800" dirty="0"/>
              <a:t>During this open enrollment period, you can add, change, or decline coverage, update family members, and elect FSA or HSA contributions.  </a:t>
            </a:r>
          </a:p>
          <a:p>
            <a:pPr marL="0" lvl="0" indent="0">
              <a:spcBef>
                <a:spcPts val="600"/>
              </a:spcBef>
              <a:spcAft>
                <a:spcPts val="0"/>
              </a:spcAft>
              <a:buFont typeface="Arial" panose="020B0604020202020204" pitchFamily="34" charset="0"/>
              <a:buNone/>
            </a:pPr>
            <a:endParaRPr lang="en-US" sz="2800" dirty="0"/>
          </a:p>
          <a:p>
            <a:pPr marL="0" lvl="0" indent="0">
              <a:spcBef>
                <a:spcPts val="600"/>
              </a:spcBef>
              <a:spcAft>
                <a:spcPts val="0"/>
              </a:spcAft>
              <a:buFont typeface="Arial" panose="020B0604020202020204" pitchFamily="34" charset="0"/>
              <a:buNone/>
            </a:pPr>
            <a:r>
              <a:rPr lang="en-US" sz="2800" dirty="0"/>
              <a:t>After this period, changes can only be made if you have a qualifying life event, such as a change in marital status or number of dependents.</a:t>
            </a:r>
            <a:endParaRPr lang="en-US" sz="1400"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a:t>
            </a:fld>
            <a:endParaRPr lang="en-US" dirty="0"/>
          </a:p>
        </p:txBody>
      </p:sp>
    </p:spTree>
    <p:extLst>
      <p:ext uri="{BB962C8B-B14F-4D97-AF65-F5344CB8AC3E}">
        <p14:creationId xmlns:p14="http://schemas.microsoft.com/office/powerpoint/2010/main" val="172935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Hawaii team members, you have medical and Rx coverage through Kaiser.  The plan does have a $0 deductible for individual and $0 deductible for family. You pay a flat dolor copay for services and prescriptions.  Those copays apply to your maximum out of pocket which is $2,500 for individuals and $7,500 for family.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22</a:t>
            </a:fld>
            <a:endParaRPr lang="en-US" dirty="0"/>
          </a:p>
        </p:txBody>
      </p:sp>
    </p:spTree>
    <p:extLst>
      <p:ext uri="{BB962C8B-B14F-4D97-AF65-F5344CB8AC3E}">
        <p14:creationId xmlns:p14="http://schemas.microsoft.com/office/powerpoint/2010/main" val="2506759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446CD-E2B5-5B1B-3720-3A17DDA9F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938A8-ADAB-E678-5746-BF670AF60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A332D3-7680-B3D3-B4E6-557512D3AFC8}"/>
              </a:ext>
            </a:extLst>
          </p:cNvPr>
          <p:cNvSpPr>
            <a:spLocks noGrp="1"/>
          </p:cNvSpPr>
          <p:nvPr>
            <p:ph type="body" idx="1"/>
          </p:nvPr>
        </p:nvSpPr>
        <p:spPr/>
        <p:txBody>
          <a:bodyPr/>
          <a:lstStyle/>
          <a:p>
            <a:r>
              <a:rPr lang="en-US" dirty="0"/>
              <a:t>For Hawaii team members w</a:t>
            </a:r>
            <a:r>
              <a:rPr lang="en-US" sz="1200" b="0" i="0" u="none" strike="noStrike" kern="1200" baseline="0" dirty="0">
                <a:solidFill>
                  <a:schemeClr val="tx1"/>
                </a:solidFill>
                <a:latin typeface="+mn-lt"/>
                <a:ea typeface="+mn-ea"/>
                <a:cs typeface="+mn-cs"/>
              </a:rPr>
              <a:t>e’re excited to offer a new Kaiser Permanente buy-up option for 2026. This plan provides enhanced flexibility, allowing you to access care both within and outside the Kaiser Permanente network. The buy-up plan gives you more provider choice while still offering the coordinated, high-quality care Kaiser Permanente is known for. You can choose from three tiers of care—Kaiser providers, participating / contracted network providers and nonparticipating providers—depending on your needs and preferences.</a:t>
            </a:r>
            <a:endParaRPr lang="en-US" dirty="0"/>
          </a:p>
        </p:txBody>
      </p:sp>
      <p:sp>
        <p:nvSpPr>
          <p:cNvPr id="4" name="Slide Number Placeholder 3">
            <a:extLst>
              <a:ext uri="{FF2B5EF4-FFF2-40B4-BE49-F238E27FC236}">
                <a16:creationId xmlns:a16="http://schemas.microsoft.com/office/drawing/2014/main" id="{3A83C9AB-E688-4F3F-4BA9-182C64A94C26}"/>
              </a:ext>
            </a:extLst>
          </p:cNvPr>
          <p:cNvSpPr>
            <a:spLocks noGrp="1"/>
          </p:cNvSpPr>
          <p:nvPr>
            <p:ph type="sldNum" sz="quarter" idx="5"/>
          </p:nvPr>
        </p:nvSpPr>
        <p:spPr/>
        <p:txBody>
          <a:bodyPr/>
          <a:lstStyle/>
          <a:p>
            <a:pPr>
              <a:defRPr/>
            </a:pPr>
            <a:fld id="{D9FA9201-4A72-4CED-A79E-1C76141D6703}" type="slidenum">
              <a:rPr lang="en-US" smtClean="0"/>
              <a:pPr>
                <a:defRPr/>
              </a:pPr>
              <a:t>23</a:t>
            </a:fld>
            <a:endParaRPr lang="en-US" dirty="0"/>
          </a:p>
        </p:txBody>
      </p:sp>
    </p:spTree>
    <p:extLst>
      <p:ext uri="{BB962C8B-B14F-4D97-AF65-F5344CB8AC3E}">
        <p14:creationId xmlns:p14="http://schemas.microsoft.com/office/powerpoint/2010/main" val="2416695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HSA is a personal bank account you can use to pay for your family’s healthcare costs. An HSA is like a checking account; you must have money in the account in order to use it. </a:t>
            </a:r>
          </a:p>
          <a:p>
            <a:endParaRPr lang="en-US" dirty="0"/>
          </a:p>
          <a:p>
            <a:r>
              <a:rPr lang="en-US" dirty="0"/>
              <a:t>As long as you have funds in the account you can simply pay for qualified services with your HSA card.  </a:t>
            </a:r>
          </a:p>
          <a:p>
            <a:endParaRPr lang="en-US" dirty="0"/>
          </a:p>
          <a:p>
            <a:r>
              <a:rPr lang="en-US" dirty="0"/>
              <a:t>If you don’t have funds in your HSA and must pay out-of-pocket with cash or another bank account you can reimburse yourself from the HSA at a later date when the funds are available.</a:t>
            </a:r>
          </a:p>
          <a:p>
            <a:endParaRPr lang="en-US" dirty="0"/>
          </a:p>
          <a:p>
            <a:r>
              <a:rPr lang="en-US" dirty="0"/>
              <a:t>You can elect to make contributions to an HSA from your paycheck. Your HSA contributions will be deducted tax-free, and deposited into your HSA account. This means you will pay less tax on the money you take home while also paying for healthcare expenses tax free through your HSA.</a:t>
            </a:r>
          </a:p>
          <a:p>
            <a:endParaRPr lang="en-US" dirty="0"/>
          </a:p>
          <a:p>
            <a:pPr defTabSz="914184">
              <a:defRPr/>
            </a:pPr>
            <a:r>
              <a:rPr lang="en-US" dirty="0"/>
              <a:t>You will need to reelect the amount you want to put into your HSA account each year since elections do not rollover.</a:t>
            </a:r>
          </a:p>
          <a:p>
            <a:endParaRPr lang="en-US" dirty="0"/>
          </a:p>
          <a:p>
            <a:endParaRPr lang="en-US" dirty="0"/>
          </a:p>
          <a:p>
            <a:r>
              <a:rPr lang="en-US" dirty="0"/>
              <a:t>HSAs are considered a triple tax benefit in that you save money into the account tax free and spend it tax free. Additionally, after you’ve earned a certain level of funding in the account your dollars can begin earning interest tax free too! </a:t>
            </a:r>
          </a:p>
          <a:p>
            <a:endParaRPr lang="en-US" dirty="0"/>
          </a:p>
          <a:p>
            <a:r>
              <a:rPr lang="en-US" dirty="0"/>
              <a:t>There is no “use it or lose it” penalty with HSAs; at the end of the year your remaining balance will roll over into the next plan year. </a:t>
            </a:r>
          </a:p>
          <a:p>
            <a:endParaRPr lang="en-US" dirty="0"/>
          </a:p>
          <a:p>
            <a:r>
              <a:rPr lang="en-US" dirty="0"/>
              <a:t>Your HSA is also portable; if you change jobs or health plans the money goes with you. You own the account and the funds within it just like any other bank account.</a:t>
            </a:r>
          </a:p>
          <a:p>
            <a:endParaRPr lang="en-US" dirty="0"/>
          </a:p>
          <a:p>
            <a:r>
              <a:rPr lang="en-US" dirty="0"/>
              <a:t>Remember though, the HSA is designed to pay for qualified healthcare expenses. You may be penalized or taxed for using your HSA dollars to pay for ineligible expenses. Keep receipts of qualified expenses for your records.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25</a:t>
            </a:fld>
            <a:endParaRPr lang="en-US" dirty="0"/>
          </a:p>
        </p:txBody>
      </p:sp>
    </p:spTree>
    <p:extLst>
      <p:ext uri="{BB962C8B-B14F-4D97-AF65-F5344CB8AC3E}">
        <p14:creationId xmlns:p14="http://schemas.microsoft.com/office/powerpoint/2010/main" val="3622485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0000"/>
                </a:solidFill>
                <a:effectLst/>
                <a:latin typeface="Segoe UI" panose="020B0502040204020203" pitchFamily="34" charset="0"/>
                <a:ea typeface="Segoe UI" panose="020B0502040204020203" pitchFamily="34" charset="0"/>
              </a:rPr>
              <a:t>If you enroll in one of HDHP’s you have the option to open a tax advantaged Health Savings Account (HSA). </a:t>
            </a:r>
            <a:r>
              <a:rPr lang="en-US" dirty="0">
                <a:latin typeface="Tahoma" pitchFamily="34" charset="0"/>
              </a:rPr>
              <a:t>The HSA account is an optional savings account used to pay for qualified medical expenses. </a:t>
            </a:r>
            <a:r>
              <a:rPr lang="en-US" dirty="0"/>
              <a:t>An HSA is a personal bank account you can use to pay for your family’s healthcare costs. An HSA is like a checking account; you must have money in the account in order to use it. </a:t>
            </a:r>
          </a:p>
          <a:p>
            <a:endParaRPr lang="en-US" dirty="0"/>
          </a:p>
          <a:p>
            <a:r>
              <a:rPr lang="en-US" dirty="0"/>
              <a:t>As long as you have funds in the account you can simply pay for qualified services with your HSA card.  If you don’t have funds in your HSA and must pay out-of-pocket with cash or another bank account you can reimburse yourself from the HSA at a later date when the funds are available.</a:t>
            </a:r>
          </a:p>
          <a:p>
            <a:endParaRPr lang="en-US" dirty="0"/>
          </a:p>
          <a:p>
            <a:r>
              <a:rPr lang="en-US" dirty="0"/>
              <a:t>You can elect to make contributions to an HSA from your paycheck. Your HSA contributions will be deducted tax-free, and deposited into your HSA account. This means you will pay less tax on the money you take home while also paying for healthcare expenses tax free through your HSA.</a:t>
            </a:r>
          </a:p>
          <a:p>
            <a:endParaRPr lang="en-US" dirty="0"/>
          </a:p>
          <a:p>
            <a:pPr marL="0" marR="0" lvl="0" indent="0" algn="l" defTabSz="914184" rtl="0" eaLnBrk="1" fontAlgn="auto" latinLnBrk="0" hangingPunct="1">
              <a:lnSpc>
                <a:spcPct val="100000"/>
              </a:lnSpc>
              <a:spcBef>
                <a:spcPts val="0"/>
              </a:spcBef>
              <a:spcAft>
                <a:spcPts val="0"/>
              </a:spcAft>
              <a:buClrTx/>
              <a:buSzTx/>
              <a:buFontTx/>
              <a:buNone/>
              <a:tabLst/>
              <a:defRPr/>
            </a:pPr>
            <a:r>
              <a:rPr lang="en-US" dirty="0"/>
              <a:t>You will need to reelect the amount you want to put into your HSA account each year since elections do not rollover. Please note i</a:t>
            </a:r>
            <a:r>
              <a:rPr lang="en-US" sz="1200" b="0" dirty="0">
                <a:solidFill>
                  <a:srgbClr val="000000"/>
                </a:solidFill>
                <a:effectLst/>
                <a:latin typeface="Segoe UI" panose="020B0502040204020203" pitchFamily="34" charset="0"/>
                <a:ea typeface="Segoe UI" panose="020B0502040204020203" pitchFamily="34" charset="0"/>
              </a:rPr>
              <a:t>f you are currently enrolled in a Flexible Spending account (FSA) you must have a $0 balance to contribute to the HSA starting January 1, 2026. </a:t>
            </a:r>
          </a:p>
          <a:p>
            <a:pPr defTabSz="914184">
              <a:defRPr/>
            </a:pPr>
            <a:endParaRPr lang="en-US" dirty="0"/>
          </a:p>
          <a:p>
            <a:pPr defTabSz="914184">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itchFamily="34" charset="0"/>
              </a:rPr>
              <a:t>You may use your debit card or submit your expenses to reimburse yourself.</a:t>
            </a:r>
          </a:p>
          <a:p>
            <a:endParaRPr lang="en-US" dirty="0">
              <a:latin typeface="Tahoma" pitchFamily="34" charset="0"/>
            </a:endParaRPr>
          </a:p>
          <a:p>
            <a:r>
              <a:rPr lang="en-US" dirty="0">
                <a:latin typeface="Tahoma" pitchFamily="34" charset="0"/>
              </a:rPr>
              <a:t>You can contribute to an HSA only if you are enrolled in a high deductible health plan and you are not covered by another medical plan or flexible spending account except for the limited purpose flexible spending account, which we’ll discuss in a moment.  </a:t>
            </a:r>
          </a:p>
          <a:p>
            <a:endParaRPr lang="en-US" dirty="0">
              <a:latin typeface="Tahoma" pitchFamily="34" charset="0"/>
            </a:endParaRPr>
          </a:p>
          <a:p>
            <a:r>
              <a:rPr lang="en-US" dirty="0">
                <a:latin typeface="Tahoma" pitchFamily="34" charset="0"/>
              </a:rPr>
              <a:t>If at any point you change medical plans and you are no longer enrolled in the HDHP, you can no longer contribute to your HSA.  However, you can still use the funds within your HSA to pay for qualified medical expenses. </a:t>
            </a:r>
          </a:p>
          <a:p>
            <a:endParaRPr lang="en-US" dirty="0">
              <a:latin typeface="Tahoma" pitchFamily="34" charset="0"/>
            </a:endParaRPr>
          </a:p>
          <a:p>
            <a:r>
              <a:rPr lang="en-US" dirty="0">
                <a:latin typeface="Tahoma" pitchFamily="34" charset="0"/>
              </a:rPr>
              <a:t>Did you know you get a triple tax advantage with an HSA? Here’s how:</a:t>
            </a:r>
          </a:p>
          <a:p>
            <a:r>
              <a:rPr lang="en-US" dirty="0">
                <a:latin typeface="Tahoma" pitchFamily="34" charset="0"/>
              </a:rPr>
              <a:t>1 - The contributions you make to your HSA are made through payroll deduction on a before-tax basis</a:t>
            </a:r>
          </a:p>
          <a:p>
            <a:r>
              <a:rPr lang="en-US" dirty="0">
                <a:latin typeface="Tahoma" pitchFamily="34" charset="0"/>
              </a:rPr>
              <a:t>2 - The money in your account (including interest and investment earnings) grows tax-free</a:t>
            </a:r>
          </a:p>
          <a:p>
            <a:r>
              <a:rPr lang="en-US" dirty="0">
                <a:latin typeface="Tahoma" pitchFamily="34" charset="0"/>
              </a:rPr>
              <a:t>3 - Funds are withdrawn tax-free to pay for qualified medical expenses</a:t>
            </a:r>
          </a:p>
          <a:p>
            <a:endParaRPr lang="en-US" dirty="0">
              <a:latin typeface="Tahoma" pitchFamily="34" charset="0"/>
            </a:endParaRPr>
          </a:p>
          <a:p>
            <a:r>
              <a:rPr lang="en-US" dirty="0"/>
              <a:t>More great benefits to an HSA:</a:t>
            </a:r>
          </a:p>
          <a:p>
            <a:endParaRPr lang="en-US" dirty="0"/>
          </a:p>
          <a:p>
            <a:r>
              <a:rPr lang="en-US" dirty="0"/>
              <a:t>There is no “use it or lose it” penalty with HSAs; at the end of the year your remaining balance will roll over into the next plan year. </a:t>
            </a:r>
          </a:p>
          <a:p>
            <a:endParaRPr lang="en-US" dirty="0"/>
          </a:p>
          <a:p>
            <a:r>
              <a:rPr lang="en-US" dirty="0"/>
              <a:t>Your HSA is also portable; if you change jobs or health plans the money goes with you. You own the account and the funds within it just like any other bank account.</a:t>
            </a:r>
          </a:p>
          <a:p>
            <a:endParaRPr lang="en-US" dirty="0"/>
          </a:p>
          <a:p>
            <a:r>
              <a:rPr lang="en-US" dirty="0"/>
              <a:t>Remember though, the HSA is designed to pay for qualified healthcare expenses. You may be penalized or taxed for using your HSA dollars to pay for ineligible expenses. Keep receipts of qualified expenses for your records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an important note if you are nearing Medicare enrollment age. You cannot contribute to an HSA if you are enrolled in any part of Medicare. Therefore, you may want to postpone enrolling. Be sure to contact your local Social Security Office to discuss your options and eligibility since delaying Medicare enrollment can incur penalties.</a:t>
            </a:r>
          </a:p>
          <a:p>
            <a:endParaRPr lang="en-US" dirty="0"/>
          </a:p>
          <a:p>
            <a:endParaRPr lang="en-US" dirty="0">
              <a:latin typeface="Tahoma" pitchFamily="34" charset="0"/>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26</a:t>
            </a:fld>
            <a:endParaRPr lang="en-US" dirty="0"/>
          </a:p>
        </p:txBody>
      </p:sp>
    </p:spTree>
    <p:extLst>
      <p:ext uri="{BB962C8B-B14F-4D97-AF65-F5344CB8AC3E}">
        <p14:creationId xmlns:p14="http://schemas.microsoft.com/office/powerpoint/2010/main" val="4284998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aseline="0" dirty="0">
                <a:latin typeface="Arial" pitchFamily="34" charset="0"/>
              </a:rPr>
              <a:t>There are several mandated eligibility criteria you must meet to open and contribute to an HSA during the plan year b</a:t>
            </a:r>
            <a:r>
              <a:rPr lang="en-US" dirty="0">
                <a:latin typeface="Arial" pitchFamily="34" charset="0"/>
              </a:rPr>
              <a:t>ecause of the</a:t>
            </a:r>
            <a:r>
              <a:rPr lang="en-US" baseline="0" dirty="0">
                <a:latin typeface="Arial" pitchFamily="34" charset="0"/>
              </a:rPr>
              <a:t> </a:t>
            </a:r>
            <a:r>
              <a:rPr lang="en-US" dirty="0">
                <a:latin typeface="Arial" pitchFamily="34" charset="0"/>
              </a:rPr>
              <a:t>tax-favored</a:t>
            </a:r>
            <a:r>
              <a:rPr lang="en-US" baseline="0" dirty="0">
                <a:latin typeface="Arial" pitchFamily="34" charset="0"/>
              </a:rPr>
              <a:t> advantage of having an HSA account. </a:t>
            </a:r>
          </a:p>
          <a:p>
            <a:pPr>
              <a:spcBef>
                <a:spcPct val="0"/>
              </a:spcBef>
            </a:pPr>
            <a:endParaRPr lang="en-US" baseline="0" dirty="0">
              <a:latin typeface="Arial" pitchFamily="34" charset="0"/>
            </a:endParaRPr>
          </a:p>
          <a:p>
            <a:pPr>
              <a:spcBef>
                <a:spcPct val="0"/>
              </a:spcBef>
            </a:pPr>
            <a:r>
              <a:rPr lang="en-US" baseline="0" dirty="0">
                <a:latin typeface="Arial" pitchFamily="34" charset="0"/>
              </a:rPr>
              <a:t>You need to be enrolled in one of our HDHP plans. </a:t>
            </a:r>
          </a:p>
          <a:p>
            <a:pPr>
              <a:spcBef>
                <a:spcPct val="0"/>
              </a:spcBef>
            </a:pPr>
            <a:endParaRPr lang="en-US" baseline="0" dirty="0">
              <a:latin typeface="Arial" pitchFamily="34" charset="0"/>
            </a:endParaRPr>
          </a:p>
          <a:p>
            <a:pPr>
              <a:spcBef>
                <a:spcPct val="0"/>
              </a:spcBef>
            </a:pPr>
            <a:r>
              <a:rPr lang="en-US" baseline="0" dirty="0">
                <a:latin typeface="Arial" pitchFamily="34" charset="0"/>
              </a:rPr>
              <a:t>You cannot also be enrolled in a traditional PPO plan through your spouse’s employer-sponsored plan. </a:t>
            </a:r>
          </a:p>
          <a:p>
            <a:pPr>
              <a:spcBef>
                <a:spcPct val="0"/>
              </a:spcBef>
            </a:pPr>
            <a:endParaRPr lang="en-US" baseline="0" dirty="0">
              <a:latin typeface="Arial" pitchFamily="34" charset="0"/>
            </a:endParaRPr>
          </a:p>
          <a:p>
            <a:pPr>
              <a:spcBef>
                <a:spcPct val="0"/>
              </a:spcBef>
            </a:pPr>
            <a:r>
              <a:rPr lang="en-US" baseline="0" dirty="0">
                <a:latin typeface="Arial" pitchFamily="34" charset="0"/>
              </a:rPr>
              <a:t>You cannot be enrolled or eligible for Medicare, Medicaid, TRICARE or any other Government sponsored programs.</a:t>
            </a:r>
          </a:p>
          <a:p>
            <a:pPr>
              <a:spcBef>
                <a:spcPct val="0"/>
              </a:spcBef>
            </a:pPr>
            <a:endParaRPr lang="en-US" baseline="0" dirty="0">
              <a:latin typeface="Arial" pitchFamily="34" charset="0"/>
            </a:endParaRPr>
          </a:p>
          <a:p>
            <a:pPr>
              <a:spcBef>
                <a:spcPct val="0"/>
              </a:spcBef>
            </a:pPr>
            <a:r>
              <a:rPr lang="en-US" baseline="0" dirty="0">
                <a:latin typeface="Arial" pitchFamily="34" charset="0"/>
              </a:rPr>
              <a:t>You cannot have received VA benefits within the last 3 months. </a:t>
            </a:r>
          </a:p>
          <a:p>
            <a:pPr>
              <a:spcBef>
                <a:spcPct val="0"/>
              </a:spcBef>
            </a:pPr>
            <a:endParaRPr lang="en-US" baseline="0" dirty="0">
              <a:latin typeface="Arial" pitchFamily="34" charset="0"/>
            </a:endParaRPr>
          </a:p>
          <a:p>
            <a:pPr>
              <a:spcBef>
                <a:spcPct val="0"/>
              </a:spcBef>
            </a:pPr>
            <a:r>
              <a:rPr lang="en-US" baseline="0" dirty="0">
                <a:latin typeface="Arial" pitchFamily="34" charset="0"/>
              </a:rPr>
              <a:t>You cannot open and contribute to an HSA if you’ve been claimed as a dependent on someone else’s tax return.</a:t>
            </a:r>
          </a:p>
          <a:p>
            <a:pPr>
              <a:spcBef>
                <a:spcPct val="0"/>
              </a:spcBef>
            </a:pPr>
            <a:endParaRPr lang="en-US" baseline="0" dirty="0">
              <a:latin typeface="Arial" pitchFamily="34" charset="0"/>
            </a:endParaRPr>
          </a:p>
          <a:p>
            <a:pPr defTabSz="914184">
              <a:spcBef>
                <a:spcPct val="0"/>
              </a:spcBef>
              <a:defRPr/>
            </a:pPr>
            <a:r>
              <a:rPr lang="en-US" baseline="0" dirty="0">
                <a:latin typeface="Arial" pitchFamily="34" charset="0"/>
              </a:rPr>
              <a:t>Finally, </a:t>
            </a:r>
            <a:r>
              <a:rPr lang="en-US" baseline="0" dirty="0">
                <a:latin typeface="Tahoma" pitchFamily="34" charset="0"/>
              </a:rPr>
              <a:t>you cannot be covered by your own or your spouses FSA.</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27</a:t>
            </a:fld>
            <a:endParaRPr lang="en-US" dirty="0"/>
          </a:p>
        </p:txBody>
      </p:sp>
    </p:spTree>
    <p:extLst>
      <p:ext uri="{BB962C8B-B14F-4D97-AF65-F5344CB8AC3E}">
        <p14:creationId xmlns:p14="http://schemas.microsoft.com/office/powerpoint/2010/main" val="2082346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how your</a:t>
            </a:r>
            <a:r>
              <a:rPr lang="en-US" baseline="0" dirty="0"/>
              <a:t> HSA’s tax savings benefits your bottom line. </a:t>
            </a:r>
          </a:p>
          <a:p>
            <a:endParaRPr lang="en-US" baseline="0" dirty="0"/>
          </a:p>
          <a:p>
            <a:r>
              <a:rPr lang="en-US" baseline="0" dirty="0"/>
              <a:t>In this example you earn $2,000 per paycheck. </a:t>
            </a:r>
          </a:p>
          <a:p>
            <a:endParaRPr lang="en-US" baseline="0" dirty="0"/>
          </a:p>
          <a:p>
            <a:r>
              <a:rPr lang="en-US" baseline="0" dirty="0"/>
              <a:t>In the first scenario you decide not to contribute into your HSA account. </a:t>
            </a:r>
          </a:p>
          <a:p>
            <a:endParaRPr lang="en-US" baseline="0" dirty="0"/>
          </a:p>
          <a:p>
            <a:r>
              <a:rPr lang="en-US" baseline="0" dirty="0"/>
              <a:t>After applying a general federal income tax to your monthly income, you have $1,500 dollars remaining. </a:t>
            </a:r>
          </a:p>
          <a:p>
            <a:endParaRPr lang="en-US" dirty="0"/>
          </a:p>
          <a:p>
            <a:r>
              <a:rPr lang="en-US" dirty="0"/>
              <a:t>In scenario 2 you also earn $2,000 dollars per paycheck</a:t>
            </a:r>
            <a:r>
              <a:rPr lang="en-US" baseline="0" dirty="0"/>
              <a:t> but elect to contribute $500 per paycheck to your HSA account. </a:t>
            </a:r>
          </a:p>
          <a:p>
            <a:endParaRPr lang="en-US" baseline="0" dirty="0"/>
          </a:p>
          <a:p>
            <a:r>
              <a:rPr lang="en-US" baseline="0" dirty="0"/>
              <a:t>Since you are depositing the HSA funds tax free, you are only taxed the same amount but only on $1,500 of your total paycheck. </a:t>
            </a:r>
          </a:p>
          <a:p>
            <a:endParaRPr lang="en-US" baseline="0" dirty="0"/>
          </a:p>
          <a:p>
            <a:r>
              <a:rPr lang="en-US" baseline="0" dirty="0"/>
              <a:t>You now have the $500 from your HSA savings plus $1,125 dollars of after tax income to contribute toward eligible expenses. Which is anOf course, this savings becomes greater as you elect to put more into your HSA account up to the annual IRS limits we discussed previously.</a:t>
            </a:r>
          </a:p>
          <a:p>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28</a:t>
            </a:fld>
            <a:endParaRPr lang="en-US" dirty="0"/>
          </a:p>
        </p:txBody>
      </p:sp>
    </p:spTree>
    <p:extLst>
      <p:ext uri="{BB962C8B-B14F-4D97-AF65-F5344CB8AC3E}">
        <p14:creationId xmlns:p14="http://schemas.microsoft.com/office/powerpoint/2010/main" val="72583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itchFamily="34" charset="0"/>
              </a:rPr>
              <a:t>There will be no change to our FSA plan but a change in vendors. As a reminder your FSA is an easy way for you to keep more of your take-home pay by using pretax dollars for eligible expenses. These plans are administered by WageWorks/HealthEquity. </a:t>
            </a:r>
            <a:r>
              <a:rPr lang="en-US" sz="1200" b="0" i="0" u="none" strike="noStrike" kern="1200" baseline="0" dirty="0">
                <a:solidFill>
                  <a:schemeClr val="tx1"/>
                </a:solidFill>
                <a:latin typeface="+mn-lt"/>
                <a:ea typeface="+mn-ea"/>
                <a:cs typeface="+mn-cs"/>
              </a:rPr>
              <a:t>If you enrolled in the PPO or any non-high deductible health plan, you are eligible for the Health Care Flexible Spending Account</a:t>
            </a:r>
            <a:endParaRPr lang="en-US" dirty="0">
              <a:latin typeface="Tahoma" pitchFamily="34" charset="0"/>
            </a:endParaRPr>
          </a:p>
          <a:p>
            <a:pPr defTabSz="931774">
              <a:defRPr/>
            </a:pPr>
            <a:endParaRPr lang="en-US" baseline="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At the end of the year you may carryover up to $680 into the  2026 plan year</a:t>
            </a:r>
            <a:r>
              <a:rPr lang="en-US" sz="1200" dirty="0">
                <a:latin typeface="Segoe UI" panose="020B0502040204020203" pitchFamily="34" charset="0"/>
                <a:cs typeface="Segoe UI" panose="020B0502040204020203" pitchFamily="34" charset="0"/>
              </a:rPr>
              <a:t>. You will lose any balance above $680</a:t>
            </a:r>
            <a:endParaRPr lang="en-US" sz="1200" b="0" dirty="0">
              <a:latin typeface="Segoe UI" panose="020B0502040204020203" pitchFamily="34" charset="0"/>
              <a:cs typeface="Segoe UI" panose="020B0502040204020203" pitchFamily="34" charset="0"/>
            </a:endParaRPr>
          </a:p>
          <a:p>
            <a:endParaRPr lang="en-US" dirty="0">
              <a:latin typeface="Tahoma" pitchFamily="34" charset="0"/>
            </a:endParaRPr>
          </a:p>
          <a:p>
            <a:r>
              <a:rPr lang="en-US" b="0" dirty="0"/>
              <a:t>The Healthcare FSA</a:t>
            </a:r>
          </a:p>
          <a:p>
            <a:pPr marL="174708" indent="-174708">
              <a:buClr>
                <a:schemeClr val="bg1">
                  <a:lumMod val="50000"/>
                </a:schemeClr>
              </a:buClr>
              <a:buFont typeface="Arial" panose="020B0604020202020204" pitchFamily="34" charset="0"/>
              <a:buChar char="•"/>
            </a:pPr>
            <a:r>
              <a:rPr lang="en-US" b="0" dirty="0"/>
              <a:t>Covers out-of-pocket eligible </a:t>
            </a:r>
            <a:r>
              <a:rPr lang="en-US" b="1" dirty="0"/>
              <a:t>medical</a:t>
            </a:r>
            <a:r>
              <a:rPr lang="en-US" b="0" dirty="0"/>
              <a:t>, dental, and vision expenses</a:t>
            </a:r>
          </a:p>
          <a:p>
            <a:pPr marL="174708" indent="-174708">
              <a:buClr>
                <a:schemeClr val="bg1">
                  <a:lumMod val="50000"/>
                </a:schemeClr>
              </a:buClr>
              <a:buFont typeface="Arial" panose="020B0604020202020204" pitchFamily="34" charset="0"/>
              <a:buChar char="•"/>
            </a:pPr>
            <a:r>
              <a:rPr lang="en-US" b="0" dirty="0"/>
              <a:t>Examples: copays, coinsurance, eye exams, prescription and certain over-the-counter medications</a:t>
            </a:r>
          </a:p>
          <a:p>
            <a:pPr marL="174708" indent="-174708">
              <a:buClr>
                <a:schemeClr val="bg1">
                  <a:lumMod val="50000"/>
                </a:schemeClr>
              </a:buClr>
              <a:buFont typeface="Arial" panose="020B0604020202020204" pitchFamily="34" charset="0"/>
              <a:buChar char="•"/>
            </a:pPr>
            <a:endParaRPr lang="en-US" b="0" dirty="0"/>
          </a:p>
          <a:p>
            <a:pPr>
              <a:buClr>
                <a:schemeClr val="bg1">
                  <a:lumMod val="50000"/>
                </a:schemeClr>
              </a:buClr>
            </a:pPr>
            <a:r>
              <a:rPr lang="en-US" b="0" dirty="0"/>
              <a:t>Next, we’ll talk about a Limited Purpose FSA.</a:t>
            </a:r>
          </a:p>
          <a:p>
            <a:pPr>
              <a:buClr>
                <a:schemeClr val="bg1">
                  <a:lumMod val="50000"/>
                </a:schemeClr>
              </a:buClr>
            </a:pPr>
            <a:endParaRPr lang="en-US" b="0" dirty="0"/>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Eligible expenses include dental plan copays, deductibles and coinsurance; orthodontia expenses; and vision care expenses such as contacts, glasses and LASIK surgery.</a:t>
            </a:r>
          </a:p>
          <a:p>
            <a:pPr>
              <a:buClr>
                <a:schemeClr val="bg1">
                  <a:lumMod val="50000"/>
                </a:schemeClr>
              </a:buClr>
            </a:pPr>
            <a:endParaRPr lang="en-US" b="0" dirty="0"/>
          </a:p>
          <a:p>
            <a:pPr>
              <a:buClr>
                <a:schemeClr val="bg1">
                  <a:lumMod val="50000"/>
                </a:schemeClr>
              </a:buClr>
            </a:pPr>
            <a:endParaRPr lang="en-US" baseline="0"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29</a:t>
            </a:fld>
            <a:endParaRPr lang="en-US" dirty="0"/>
          </a:p>
        </p:txBody>
      </p:sp>
    </p:spTree>
    <p:extLst>
      <p:ext uri="{BB962C8B-B14F-4D97-AF65-F5344CB8AC3E}">
        <p14:creationId xmlns:p14="http://schemas.microsoft.com/office/powerpoint/2010/main" val="327960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 </a:t>
            </a:r>
            <a:r>
              <a:rPr lang="en-US" b="1" i="0" dirty="0">
                <a:solidFill>
                  <a:srgbClr val="202124"/>
                </a:solidFill>
                <a:effectLst/>
                <a:latin typeface="Roboto" panose="02000000000000000000" pitchFamily="2" charset="0"/>
              </a:rPr>
              <a:t>Dental Preferred Provider Organization</a:t>
            </a:r>
            <a:r>
              <a:rPr lang="en-US" b="0" i="0" dirty="0">
                <a:solidFill>
                  <a:srgbClr val="202124"/>
                </a:solidFill>
                <a:effectLst/>
                <a:latin typeface="Roboto" panose="02000000000000000000" pitchFamily="2" charset="0"/>
              </a:rPr>
              <a:t> (DPPO) offers great coverage and dental benefit to those who are looking for a dental plan that covers the essentials. </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The buy-up </a:t>
            </a:r>
            <a:r>
              <a:rPr lang="en-US" b="1" i="0" dirty="0">
                <a:solidFill>
                  <a:srgbClr val="202124"/>
                </a:solidFill>
                <a:effectLst/>
                <a:latin typeface="Roboto" panose="02000000000000000000" pitchFamily="2" charset="0"/>
              </a:rPr>
              <a:t>Dental Preferred Provider Organization</a:t>
            </a:r>
            <a:r>
              <a:rPr lang="en-US" b="0" i="0" dirty="0">
                <a:solidFill>
                  <a:srgbClr val="202124"/>
                </a:solidFill>
                <a:effectLst/>
                <a:latin typeface="Roboto" panose="02000000000000000000" pitchFamily="2" charset="0"/>
              </a:rPr>
              <a:t> (DPPO) is another great option for those who may have multiple kids who need Orthodontia work and anticipate their Ortho Lifetime maximum to exceed $2,500 dollars.</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The main differences between the plan are:</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*The Buy-up plan has 10% less coinsurance than the Base DPPO on Basic and Major dental procedures. </a:t>
            </a:r>
          </a:p>
          <a:p>
            <a:r>
              <a:rPr lang="en-US" b="0" i="0" dirty="0">
                <a:solidFill>
                  <a:srgbClr val="202124"/>
                </a:solidFill>
                <a:effectLst/>
                <a:latin typeface="Roboto" panose="02000000000000000000" pitchFamily="2" charset="0"/>
              </a:rPr>
              <a:t>*The Buy-up plan also has a higher annual maximum and Ortho Lifetime Maximum at $2,500 dollars versus the Base Plan at $1,000 dollars</a:t>
            </a:r>
          </a:p>
          <a:p>
            <a:endParaRPr lang="en-US" b="0" i="0" dirty="0">
              <a:solidFill>
                <a:srgbClr val="202124"/>
              </a:solidFill>
              <a:effectLst/>
              <a:latin typeface="Roboto" panose="02000000000000000000" pitchFamily="2" charset="0"/>
            </a:endParaRPr>
          </a:p>
          <a:p>
            <a:r>
              <a:rPr lang="en-US" b="0" i="0" dirty="0">
                <a:solidFill>
                  <a:srgbClr val="202124"/>
                </a:solidFill>
                <a:effectLst/>
                <a:latin typeface="Roboto" panose="02000000000000000000" pitchFamily="2" charset="0"/>
              </a:rPr>
              <a:t>Both plan’s Ortho benefit applies to Children only. Call the 800 number or go to </a:t>
            </a:r>
            <a:r>
              <a:rPr lang="en-US" sz="1200" u="sng" dirty="0">
                <a:solidFill>
                  <a:srgbClr val="000000"/>
                </a:solidFill>
                <a:latin typeface="Segoe UI" panose="020B0502040204020203" pitchFamily="34" charset="0"/>
                <a:cs typeface="Segoe UI" panose="020B0502040204020203" pitchFamily="34" charset="0"/>
              </a:rPr>
              <a:t>www.deltadentaloh.com/findadentist </a:t>
            </a:r>
            <a:r>
              <a:rPr lang="en-US" sz="1200" u="none" dirty="0">
                <a:solidFill>
                  <a:schemeClr val="accent2"/>
                </a:solidFill>
                <a:latin typeface="Segoe UI" panose="020B0502040204020203" pitchFamily="34" charset="0"/>
                <a:cs typeface="Segoe UI" panose="020B0502040204020203" pitchFamily="34" charset="0"/>
              </a:rPr>
              <a:t>to assist with finding a dentist. </a:t>
            </a:r>
            <a:endParaRPr lang="en-US" u="none"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31</a:t>
            </a:fld>
            <a:endParaRPr lang="en-US" dirty="0"/>
          </a:p>
        </p:txBody>
      </p:sp>
    </p:spTree>
    <p:extLst>
      <p:ext uri="{BB962C8B-B14F-4D97-AF65-F5344CB8AC3E}">
        <p14:creationId xmlns:p14="http://schemas.microsoft.com/office/powerpoint/2010/main" val="1146187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latin typeface="Tahoma" pitchFamily="34" charset="0"/>
              </a:rPr>
              <a:t>This is an overview of the vision plan available for you and your family through United Healthcare.</a:t>
            </a:r>
          </a:p>
          <a:p>
            <a:pPr defTabSz="931774" eaLnBrk="0" fontAlgn="base" hangingPunct="0">
              <a:spcBef>
                <a:spcPct val="30000"/>
              </a:spcBef>
              <a:spcAft>
                <a:spcPct val="0"/>
              </a:spcAft>
              <a:defRPr/>
            </a:pPr>
            <a:endParaRPr lang="en-US" dirty="0">
              <a:latin typeface="Tahoma" pitchFamily="34" charset="0"/>
            </a:endParaRPr>
          </a:p>
          <a:p>
            <a:pPr defTabSz="931774" eaLnBrk="0" fontAlgn="base" hangingPunct="0">
              <a:spcBef>
                <a:spcPct val="30000"/>
              </a:spcBef>
              <a:spcAft>
                <a:spcPct val="0"/>
              </a:spcAft>
              <a:defRPr/>
            </a:pPr>
            <a:r>
              <a:rPr lang="en-US" dirty="0">
                <a:latin typeface="Tahoma" pitchFamily="34" charset="0"/>
              </a:rPr>
              <a:t>Visit </a:t>
            </a:r>
            <a:r>
              <a:rPr lang="en-US" sz="1200" u="sng" dirty="0">
                <a:solidFill>
                  <a:srgbClr val="00B0F0"/>
                </a:solidFill>
                <a:latin typeface="Segoe UI" panose="020B0502040204020203" pitchFamily="34" charset="0"/>
                <a:cs typeface="Segoe UI" panose="020B0502040204020203" pitchFamily="34" charset="0"/>
                <a:hlinkClick r:id="rId3"/>
              </a:rPr>
              <a:t>www.myuhcvision.com</a:t>
            </a:r>
            <a:r>
              <a:rPr lang="en-US" sz="1200" u="sng" dirty="0">
                <a:solidFill>
                  <a:srgbClr val="00B0F0"/>
                </a:solidFill>
                <a:latin typeface="Segoe UI" panose="020B0502040204020203" pitchFamily="34" charset="0"/>
                <a:cs typeface="Segoe UI" panose="020B0502040204020203" pitchFamily="34" charset="0"/>
              </a:rPr>
              <a:t> </a:t>
            </a:r>
            <a:r>
              <a:rPr lang="en-US" dirty="0">
                <a:latin typeface="Tahoma" pitchFamily="34" charset="0"/>
              </a:rPr>
              <a:t>to find in network providers and access a variety of online tools and programs. </a:t>
            </a:r>
            <a:endParaRPr lang="en-US" b="0"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33</a:t>
            </a:fld>
            <a:endParaRPr lang="en-US" dirty="0"/>
          </a:p>
        </p:txBody>
      </p:sp>
    </p:spTree>
    <p:extLst>
      <p:ext uri="{BB962C8B-B14F-4D97-AF65-F5344CB8AC3E}">
        <p14:creationId xmlns:p14="http://schemas.microsoft.com/office/powerpoint/2010/main" val="294561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u="none" strike="noStrike" baseline="0" dirty="0">
              <a:solidFill>
                <a:srgbClr val="000000"/>
              </a:solidFill>
              <a:latin typeface="Open Sans" panose="020B0606030504020204" pitchFamily="34" charset="0"/>
            </a:endParaRPr>
          </a:p>
          <a:p>
            <a:r>
              <a:rPr lang="en-US" sz="1800" b="1" i="0" u="none" strike="noStrike" baseline="0" dirty="0">
                <a:latin typeface="Open Sans" panose="020B0606030504020204" pitchFamily="34" charset="0"/>
              </a:rPr>
              <a:t>Basic Life and Accidental Death and Dismemberment (AD&amp;D) Insurance </a:t>
            </a:r>
            <a:endParaRPr lang="en-US" dirty="0">
              <a:solidFill>
                <a:schemeClr val="tx1"/>
              </a:solidFill>
            </a:endParaRPr>
          </a:p>
          <a:p>
            <a:pPr marL="0" indent="0">
              <a:spcBef>
                <a:spcPts val="600"/>
              </a:spcBef>
              <a:buFont typeface="Arial" panose="020B0604020202020204" pitchFamily="34" charset="0"/>
              <a:buNone/>
            </a:pPr>
            <a:r>
              <a:rPr lang="en-US" dirty="0">
                <a:solidFill>
                  <a:schemeClr val="tx1"/>
                </a:solidFill>
              </a:rPr>
              <a:t>The company automatically provides a flat benefit amount of $50,000 at no cost to you. </a:t>
            </a:r>
          </a:p>
          <a:p>
            <a:pPr marL="0" indent="0">
              <a:spcBef>
                <a:spcPts val="600"/>
              </a:spcBef>
              <a:buFont typeface="Arial" panose="020B0604020202020204" pitchFamily="34" charset="0"/>
              <a:buNone/>
            </a:pPr>
            <a:endParaRPr lang="en-US" dirty="0">
              <a:solidFill>
                <a:schemeClr val="tx1"/>
              </a:solidFill>
            </a:endParaRPr>
          </a:p>
          <a:p>
            <a:pPr algn="l"/>
            <a:endParaRPr lang="en-US" sz="1800" b="0" i="0" u="none" strike="noStrike" baseline="0" dirty="0">
              <a:solidFill>
                <a:srgbClr val="000000"/>
              </a:solidFill>
              <a:latin typeface="Open Sans" panose="020B0606030504020204" pitchFamily="34" charset="0"/>
            </a:endParaRPr>
          </a:p>
          <a:p>
            <a:r>
              <a:rPr lang="en-US" sz="1800" b="1" i="0" u="none" strike="noStrike" baseline="0" dirty="0">
                <a:latin typeface="Open Sans" panose="020B0606030504020204" pitchFamily="34" charset="0"/>
              </a:rPr>
              <a:t>Employee Voluntary Life </a:t>
            </a:r>
            <a:endParaRPr lang="en-US" dirty="0">
              <a:solidFill>
                <a:schemeClr val="tx1"/>
              </a:solidFill>
            </a:endParaRPr>
          </a:p>
          <a:p>
            <a:pPr marL="174708" indent="-174708">
              <a:spcBef>
                <a:spcPts val="600"/>
              </a:spcBef>
              <a:buFont typeface="Arial" panose="020B0604020202020204" pitchFamily="34" charset="0"/>
              <a:buChar char="•"/>
            </a:pPr>
            <a:r>
              <a:rPr lang="en-US" dirty="0">
                <a:solidFill>
                  <a:schemeClr val="tx1"/>
                </a:solidFill>
              </a:rPr>
              <a:t>Voluntary Life options are available for employee, spouse and dependents</a:t>
            </a:r>
          </a:p>
          <a:p>
            <a:pPr marL="631908" lvl="1" indent="-174708">
              <a:spcBef>
                <a:spcPts val="600"/>
              </a:spcBef>
              <a:buFont typeface="Arial" panose="020B0604020202020204" pitchFamily="34" charset="0"/>
              <a:buChar char="•"/>
            </a:pPr>
            <a:r>
              <a:rPr lang="en-US" sz="1800" b="0" i="0" u="none" strike="noStrike" baseline="0" dirty="0">
                <a:latin typeface="Segoe UI" panose="020B0502040204020203" pitchFamily="34" charset="0"/>
              </a:rPr>
              <a:t>Employees are eligible to purchase additional life insurance in increments of $10,000, up to 5 times your annual salary up to a maximum benefit of $500,000. The Guarantee Issue amount is $200,000. </a:t>
            </a:r>
          </a:p>
          <a:p>
            <a:pPr marL="457200" lvl="1" indent="0">
              <a:spcBef>
                <a:spcPts val="600"/>
              </a:spcBef>
              <a:buFont typeface="Arial" panose="020B0604020202020204" pitchFamily="34" charset="0"/>
              <a:buNone/>
            </a:pPr>
            <a:endParaRPr lang="en-US" sz="1800" b="0" i="0" u="none" strike="noStrike" baseline="0" dirty="0">
              <a:latin typeface="Segoe UI" panose="020B0502040204020203" pitchFamily="34" charset="0"/>
            </a:endParaRPr>
          </a:p>
          <a:p>
            <a:pPr marL="631908" lvl="1" indent="-174708">
              <a:spcBef>
                <a:spcPts val="600"/>
              </a:spcBef>
              <a:buFont typeface="Arial" panose="020B0604020202020204" pitchFamily="34" charset="0"/>
              <a:buChar char="•"/>
            </a:pPr>
            <a:r>
              <a:rPr lang="en-US" sz="1800" b="0" i="0" u="none" strike="noStrike" baseline="0" dirty="0">
                <a:latin typeface="Segoe UI" panose="020B0502040204020203" pitchFamily="34" charset="0"/>
              </a:rPr>
              <a:t>If you elect voluntary life coverage for yourself, you can also elect voluntary life coverage for your spouse available in $5,000 increments up to 2.50 times the employee’s annual salary (rounded to the next higher $5,000), not to exceed 50% of the employee’s benefit amount up to $250,000. The Spouse Guarantee Issue amount is $30,000. Dependent child life coverage is available in a coverage level of $10,000. The Child Life maximum age is 26. </a:t>
            </a:r>
            <a:endParaRPr lang="en-US" dirty="0">
              <a:solidFill>
                <a:schemeClr val="tx1"/>
              </a:solidFill>
            </a:endParaRPr>
          </a:p>
          <a:p>
            <a:pPr marL="174708" indent="-174708">
              <a:spcBef>
                <a:spcPts val="600"/>
              </a:spcBef>
              <a:buFont typeface="Arial" panose="020B0604020202020204" pitchFamily="34" charset="0"/>
              <a:buChar char="•"/>
            </a:pPr>
            <a:endParaRPr lang="en-US" dirty="0">
              <a:solidFill>
                <a:schemeClr val="tx1"/>
              </a:solidFill>
            </a:endParaRPr>
          </a:p>
          <a:p>
            <a:pPr marL="174708" indent="-174708">
              <a:spcBef>
                <a:spcPts val="600"/>
              </a:spcBef>
              <a:buFont typeface="Arial" panose="020B0604020202020204" pitchFamily="34" charset="0"/>
              <a:buChar char="•"/>
            </a:pPr>
            <a:r>
              <a:rPr lang="en-US" dirty="0">
                <a:solidFill>
                  <a:schemeClr val="tx1"/>
                </a:solidFill>
              </a:rPr>
              <a:t>If you don’t already have additional life insurance or you want to increase more than one level, you will need to complete the Evidence of Insurability Form (EOI).  EOI is a short medical questionnaire that you will complete online.  Look for communication after open enrollment to complete the EOI questionnaire.</a:t>
            </a:r>
          </a:p>
          <a:p>
            <a:pPr marL="174708" indent="-174708">
              <a:spcBef>
                <a:spcPts val="600"/>
              </a:spcBef>
              <a:buFont typeface="Arial" panose="020B0604020202020204" pitchFamily="34" charset="0"/>
              <a:buChar char="•"/>
            </a:pPr>
            <a:endParaRPr lang="en-US" dirty="0">
              <a:solidFill>
                <a:schemeClr val="tx1"/>
              </a:solidFill>
            </a:endParaRPr>
          </a:p>
          <a:p>
            <a:pPr algn="l"/>
            <a:endParaRPr lang="en-US" sz="1800" b="0" i="0" u="none" strike="noStrike" baseline="0" dirty="0">
              <a:solidFill>
                <a:srgbClr val="000000"/>
              </a:solidFill>
              <a:latin typeface="Open Sans" panose="020B0606030504020204" pitchFamily="34" charset="0"/>
            </a:endParaRPr>
          </a:p>
          <a:p>
            <a:r>
              <a:rPr lang="en-US" sz="1800" b="1" i="0" u="none" strike="noStrike" baseline="0" dirty="0">
                <a:latin typeface="Open Sans" panose="020B0606030504020204" pitchFamily="34" charset="0"/>
              </a:rPr>
              <a:t>Voluntary Short Term Disability (STD) </a:t>
            </a:r>
            <a:endParaRPr lang="en-US" sz="1800" b="0" i="0" u="none" strike="noStrike" baseline="0" dirty="0">
              <a:solidFill>
                <a:srgbClr val="000000"/>
              </a:solidFill>
              <a:latin typeface="Segoe UI" panose="020B0502040204020203" pitchFamily="34" charset="0"/>
            </a:endParaRPr>
          </a:p>
          <a:p>
            <a:pPr algn="l"/>
            <a:r>
              <a:rPr lang="en-US" sz="1800" b="0" i="0" u="none" strike="noStrike" baseline="0" dirty="0">
                <a:latin typeface="Segoe UI" panose="020B0502040204020203" pitchFamily="34" charset="0"/>
              </a:rPr>
              <a:t>You are eligible to purchase short term disability (STD) insurance to replace a portion of your income until you get back on your feet and return to work. The plan covers 60% of your pre-disability earnings for up to 13 weeks to a weekly maximum benefit amount of $1,000 dollars. There is a 8-day waiting period for illnesses, but coverage for an accident will begin immediately. </a:t>
            </a:r>
          </a:p>
          <a:p>
            <a:pPr algn="l"/>
            <a:endParaRPr lang="en-US" sz="1800" b="0" i="0" u="none" strike="noStrike" baseline="0" dirty="0">
              <a:solidFill>
                <a:schemeClr val="tx1"/>
              </a:solidFill>
              <a:latin typeface="Segoe UI" panose="020B0502040204020203" pitchFamily="34" charset="0"/>
            </a:endParaRPr>
          </a:p>
          <a:p>
            <a:pPr algn="l"/>
            <a:endParaRPr lang="en-US" sz="1800" b="0" i="0" u="none" strike="noStrike" baseline="0" dirty="0">
              <a:solidFill>
                <a:srgbClr val="000000"/>
              </a:solidFill>
              <a:latin typeface="Open Sans" panose="020B0606030504020204" pitchFamily="34" charset="0"/>
            </a:endParaRPr>
          </a:p>
          <a:p>
            <a:r>
              <a:rPr lang="en-US" sz="1800" b="1" i="0" u="none" strike="noStrike" baseline="0" dirty="0">
                <a:latin typeface="Open Sans" panose="020B0606030504020204" pitchFamily="34" charset="0"/>
              </a:rPr>
              <a:t>Long Term Disability (LTD) </a:t>
            </a:r>
            <a:endParaRPr lang="en-US" sz="1800" b="0" i="0" u="none" strike="noStrike" baseline="0" dirty="0">
              <a:latin typeface="Open Sans" panose="020B0606030504020204" pitchFamily="34" charset="0"/>
            </a:endParaRPr>
          </a:p>
          <a:p>
            <a:r>
              <a:rPr lang="en-US" sz="1800" b="0" i="0" u="none" strike="noStrike" baseline="0" dirty="0">
                <a:latin typeface="Segoe UI" panose="020B0502040204020203" pitchFamily="34" charset="0"/>
              </a:rPr>
              <a:t>You have the option of purchasing long term disability (LTD) insurance to replace a portion of your income in the event you’re unable to work for an extended period. The plan covers 60% of your pre-disability earnings. The maximum benefit of base coverage is $5,000 monthly. </a:t>
            </a:r>
            <a:endParaRPr lang="en-US" dirty="0">
              <a:solidFill>
                <a:schemeClr val="tx1"/>
              </a:solidFill>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35</a:t>
            </a:fld>
            <a:endParaRPr lang="en-US" dirty="0"/>
          </a:p>
        </p:txBody>
      </p:sp>
    </p:spTree>
    <p:extLst>
      <p:ext uri="{BB962C8B-B14F-4D97-AF65-F5344CB8AC3E}">
        <p14:creationId xmlns:p14="http://schemas.microsoft.com/office/powerpoint/2010/main" val="183227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excited to share updates on two important health programs available to you at no cost.</a:t>
            </a:r>
          </a:p>
          <a:p>
            <a:endParaRPr lang="en-US" dirty="0"/>
          </a:p>
          <a:p>
            <a:r>
              <a:rPr lang="en-US" b="1" dirty="0"/>
              <a:t>Virta: Weight Loss and Diabetes Reversal</a:t>
            </a:r>
          </a:p>
          <a:p>
            <a:endParaRPr lang="en-US" dirty="0"/>
          </a:p>
          <a:p>
            <a:r>
              <a:rPr lang="en-US" dirty="0"/>
              <a:t>First, Virta is </a:t>
            </a:r>
            <a:r>
              <a:rPr lang="en-US" b="1" dirty="0"/>
              <a:t>replacing Real Appeal</a:t>
            </a:r>
            <a:r>
              <a:rPr lang="en-US" dirty="0"/>
              <a:t> as our weight management program.</a:t>
            </a:r>
          </a:p>
          <a:p>
            <a:r>
              <a:rPr lang="en-US" dirty="0"/>
              <a:t>Virta is designed not just for weight loss, but also for </a:t>
            </a:r>
            <a:r>
              <a:rPr lang="en-US" b="1" dirty="0"/>
              <a:t>diabetes reversal</a:t>
            </a:r>
            <a:r>
              <a:rPr lang="en-US" dirty="0"/>
              <a:t>.</a:t>
            </a:r>
          </a:p>
          <a:p>
            <a:r>
              <a:rPr lang="en-US" dirty="0"/>
              <a:t>It’s </a:t>
            </a:r>
            <a:r>
              <a:rPr lang="en-US" b="1" dirty="0"/>
              <a:t>100% covered by AWP</a:t>
            </a:r>
            <a:r>
              <a:rPr lang="en-US" dirty="0"/>
              <a:t>, so there’s no cost to you.</a:t>
            </a:r>
          </a:p>
          <a:p>
            <a:r>
              <a:rPr lang="en-US" dirty="0"/>
              <a:t>“Unlike traditional programs, Virta uses a </a:t>
            </a:r>
            <a:r>
              <a:rPr lang="en-US" b="1" dirty="0"/>
              <a:t>guided nutrition approach</a:t>
            </a:r>
            <a:r>
              <a:rPr lang="en-US" dirty="0"/>
              <a:t>—no medications, no calorie counting, and no extra gym visits required.</a:t>
            </a:r>
          </a:p>
          <a:p>
            <a:r>
              <a:rPr lang="en-US" dirty="0"/>
              <a:t>“Here’s what’s included: </a:t>
            </a:r>
          </a:p>
          <a:p>
            <a:pPr lvl="1"/>
            <a:r>
              <a:rPr lang="en-US" dirty="0"/>
              <a:t>A </a:t>
            </a:r>
            <a:r>
              <a:rPr lang="en-US" b="1" dirty="0"/>
              <a:t>smart scale and blood meter</a:t>
            </a:r>
            <a:r>
              <a:rPr lang="en-US" dirty="0"/>
              <a:t> that sync to your phone.</a:t>
            </a:r>
          </a:p>
          <a:p>
            <a:pPr lvl="1"/>
            <a:r>
              <a:rPr lang="en-US" b="1" dirty="0"/>
              <a:t>1:1 health coach support</a:t>
            </a:r>
            <a:r>
              <a:rPr lang="en-US" dirty="0"/>
              <a:t> for personalized guidance.</a:t>
            </a:r>
          </a:p>
          <a:p>
            <a:pPr lvl="1"/>
            <a:r>
              <a:rPr lang="en-US" b="1" dirty="0"/>
              <a:t>Medical provider oversight</a:t>
            </a:r>
            <a:r>
              <a:rPr lang="en-US" dirty="0"/>
              <a:t> to help reduce medications safely.</a:t>
            </a:r>
          </a:p>
          <a:p>
            <a:endParaRPr lang="en-US" dirty="0"/>
          </a:p>
          <a:p>
            <a:r>
              <a:rPr lang="en-US" dirty="0"/>
              <a:t>Next, Kaia Health provides </a:t>
            </a:r>
            <a:r>
              <a:rPr lang="en-US" b="1" dirty="0"/>
              <a:t>virtual therapy for musculoskeletal pain</a:t>
            </a:r>
            <a:r>
              <a:rPr lang="en-US" dirty="0"/>
              <a:t>—covering back, neck, shoulder, knee, hip pain, and more.</a:t>
            </a:r>
          </a:p>
          <a:p>
            <a:r>
              <a:rPr lang="en-US" dirty="0"/>
              <a:t>You’ll get </a:t>
            </a:r>
            <a:r>
              <a:rPr lang="en-US" b="1" dirty="0"/>
              <a:t>personalized digital therapy</a:t>
            </a:r>
            <a:r>
              <a:rPr lang="en-US" dirty="0"/>
              <a:t>, a </a:t>
            </a:r>
            <a:r>
              <a:rPr lang="en-US" b="1" dirty="0"/>
              <a:t>dedicated health coach</a:t>
            </a:r>
            <a:r>
              <a:rPr lang="en-US" dirty="0"/>
              <a:t>, and </a:t>
            </a:r>
            <a:r>
              <a:rPr lang="en-US" b="1" dirty="0"/>
              <a:t>unlimited access for you and your dependents at no cost</a:t>
            </a:r>
            <a:r>
              <a:rPr lang="en-US" dirty="0"/>
              <a:t>.</a:t>
            </a:r>
          </a:p>
          <a:p>
            <a:endParaRPr lang="en-US" dirty="0"/>
          </a:p>
          <a:p>
            <a:r>
              <a:rPr lang="en-US" dirty="0"/>
              <a:t>Both programs are fully covered and designed to make it easier for you and your family to stay healthy without extra costs or hassle.</a:t>
            </a:r>
          </a:p>
          <a:p>
            <a:pPr marL="285750" indent="-285750" algn="l">
              <a:buFont typeface="Arial" panose="020B0604020202020204" pitchFamily="34" charset="0"/>
              <a:buChar char="•"/>
            </a:pPr>
            <a:endParaRPr lang="en-US" sz="1800" b="0" i="0" u="none" strike="noStrike" baseline="0" dirty="0">
              <a:solidFill>
                <a:srgbClr val="292829"/>
              </a:solidFill>
              <a:latin typeface="SegoeUI"/>
            </a:endParaRPr>
          </a:p>
          <a:p>
            <a:pPr marL="285750" indent="-285750" algn="l">
              <a:buFont typeface="Arial" panose="020B0604020202020204" pitchFamily="34" charset="0"/>
              <a:buChar char="•"/>
            </a:pPr>
            <a:r>
              <a:rPr lang="en-US" sz="1800" b="0" i="0" u="none" strike="noStrike" baseline="0" dirty="0">
                <a:solidFill>
                  <a:srgbClr val="292829"/>
                </a:solidFill>
                <a:latin typeface="SegoeUI"/>
              </a:rPr>
              <a:t>Forma will replace Optum Bank for HSA administration </a:t>
            </a:r>
          </a:p>
          <a:p>
            <a:pPr marL="742950" lvl="1" indent="-285750">
              <a:buClr>
                <a:schemeClr val="accent2"/>
              </a:buClr>
              <a:buFont typeface="Arial" panose="020B0604020202020204" pitchFamily="34" charset="0"/>
              <a:buChar char="•"/>
            </a:pPr>
            <a:r>
              <a:rPr lang="en-US" b="0" i="0" u="none" strike="noStrike" baseline="0" dirty="0">
                <a:solidFill>
                  <a:srgbClr val="292829"/>
                </a:solidFill>
                <a:latin typeface="SegoeUI"/>
              </a:rPr>
              <a:t>Details to come on account transfer. You will receive a new HSA debit card</a:t>
            </a:r>
          </a:p>
          <a:p>
            <a:pPr marL="285750" indent="-285750" algn="l">
              <a:buFont typeface="Arial" panose="020B0604020202020204" pitchFamily="34" charset="0"/>
              <a:buChar char="•"/>
            </a:pPr>
            <a:r>
              <a:rPr lang="en-US" sz="1800" b="0" i="0" u="none" strike="noStrike" baseline="0" dirty="0">
                <a:solidFill>
                  <a:srgbClr val="292829"/>
                </a:solidFill>
                <a:latin typeface="SegoeUI"/>
              </a:rPr>
              <a:t>Forma </a:t>
            </a:r>
            <a:r>
              <a:rPr lang="en-US" dirty="0">
                <a:solidFill>
                  <a:srgbClr val="292829"/>
                </a:solidFill>
                <a:latin typeface="SegoeUI"/>
              </a:rPr>
              <a:t>will replace </a:t>
            </a:r>
            <a:r>
              <a:rPr lang="en-US" sz="1800" b="0" i="0" u="none" strike="noStrike" baseline="0" dirty="0" err="1">
                <a:solidFill>
                  <a:srgbClr val="292829"/>
                </a:solidFill>
                <a:latin typeface="SegoeUI"/>
              </a:rPr>
              <a:t>Surency</a:t>
            </a:r>
            <a:r>
              <a:rPr lang="en-US" sz="1800" b="0" i="0" u="none" strike="noStrike" baseline="0" dirty="0">
                <a:solidFill>
                  <a:srgbClr val="292829"/>
                </a:solidFill>
                <a:latin typeface="SegoeUI"/>
              </a:rPr>
              <a:t> for FSA administration</a:t>
            </a:r>
          </a:p>
          <a:p>
            <a:pPr marL="742950" lvl="1" indent="-285750">
              <a:buClr>
                <a:schemeClr val="accent2"/>
              </a:buClr>
              <a:buFont typeface="Arial" panose="020B0604020202020204" pitchFamily="34" charset="0"/>
              <a:buChar char="•"/>
            </a:pPr>
            <a:r>
              <a:rPr lang="en-US" b="0" i="0" u="none" strike="noStrike" baseline="0" dirty="0">
                <a:solidFill>
                  <a:srgbClr val="292829"/>
                </a:solidFill>
                <a:latin typeface="SegoeUI"/>
              </a:rPr>
              <a:t>You will receive a new FSA card</a:t>
            </a:r>
          </a:p>
          <a:p>
            <a:pPr marL="285750" indent="-285750" algn="l">
              <a:buFont typeface="Arial" panose="020B0604020202020204" pitchFamily="34" charset="0"/>
              <a:buChar char="•"/>
            </a:pPr>
            <a:r>
              <a:rPr lang="en-US" dirty="0">
                <a:solidFill>
                  <a:srgbClr val="292829"/>
                </a:solidFill>
                <a:latin typeface="SegoeUI"/>
              </a:rPr>
              <a:t>Forma (powered by Peak One) will be the new COBRA vendor</a:t>
            </a:r>
            <a:endParaRPr lang="en-US" dirty="0"/>
          </a:p>
          <a:p>
            <a:endParaRPr lang="en-US" dirty="0"/>
          </a:p>
          <a:p>
            <a:endParaRPr lang="en-US" dirty="0"/>
          </a:p>
          <a:p>
            <a:pPr marL="0" lvl="0" indent="0">
              <a:spcBef>
                <a:spcPts val="6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a:t>
            </a:fld>
            <a:endParaRPr lang="en-US" dirty="0"/>
          </a:p>
        </p:txBody>
      </p:sp>
    </p:spTree>
    <p:extLst>
      <p:ext uri="{BB962C8B-B14F-4D97-AF65-F5344CB8AC3E}">
        <p14:creationId xmlns:p14="http://schemas.microsoft.com/office/powerpoint/2010/main" val="519684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Tahoma" pitchFamily="34" charset="0"/>
              </a:rPr>
              <a:t>If you’ve heard of Supplemental Benefits—such as Accident and Critical Illness—you may have wondered why you would need this coverage in addition to your medical plan.</a:t>
            </a:r>
            <a:br>
              <a:rPr lang="en-US" dirty="0">
                <a:latin typeface="Tahoma" pitchFamily="34" charset="0"/>
              </a:rPr>
            </a:br>
            <a:endParaRPr lang="en-US" dirty="0">
              <a:latin typeface="Tahoma" pitchFamily="34" charset="0"/>
            </a:endParaRPr>
          </a:p>
          <a:p>
            <a:pPr lvl="0"/>
            <a:r>
              <a:rPr lang="en-US" dirty="0">
                <a:latin typeface="Tahoma" pitchFamily="34" charset="0"/>
              </a:rPr>
              <a:t>Anyone can experience a critical illness or accident some time in their life. Supplemental Insurance provides an added layer of financial protection for you and your family to help</a:t>
            </a:r>
            <a:r>
              <a:rPr lang="en-US" baseline="0" dirty="0">
                <a:latin typeface="Tahoma" pitchFamily="34" charset="0"/>
              </a:rPr>
              <a:t> pay for out-of-pocket expenses in the event of an accident or illness.  I</a:t>
            </a:r>
            <a:r>
              <a:rPr lang="en-US" dirty="0">
                <a:latin typeface="Tahoma" pitchFamily="34" charset="0"/>
              </a:rPr>
              <a:t>t can even help pay for expenses that medical insurance does not cover such as transportation costs or lodging needs.</a:t>
            </a:r>
            <a:br>
              <a:rPr lang="en-US" dirty="0">
                <a:latin typeface="Tahoma" pitchFamily="34" charset="0"/>
              </a:rPr>
            </a:br>
            <a:endParaRPr lang="en-US" dirty="0">
              <a:latin typeface="Tahoma" pitchFamily="34" charset="0"/>
            </a:endParaRPr>
          </a:p>
          <a:p>
            <a:r>
              <a:rPr lang="en-US" dirty="0">
                <a:latin typeface="Tahoma" pitchFamily="34" charset="0"/>
              </a:rPr>
              <a:t>Supplemental Benefits, administered by Lincoln Financial Group, offer benefit payments made directly to you or your beneficiary. </a:t>
            </a:r>
          </a:p>
          <a:p>
            <a:endParaRPr lang="en-US" dirty="0">
              <a:latin typeface="Tahoma" pitchFamily="34" charset="0"/>
            </a:endParaRPr>
          </a:p>
          <a:p>
            <a:pPr marL="171450" indent="-171450">
              <a:buFont typeface="Arial" panose="020B0604020202020204" pitchFamily="34" charset="0"/>
              <a:buChar char="•"/>
            </a:pPr>
            <a:r>
              <a:rPr lang="en-US" dirty="0">
                <a:latin typeface="Tahoma" pitchFamily="34" charset="0"/>
              </a:rPr>
              <a:t>Accident Insurance pays you benefits for specific injuries</a:t>
            </a:r>
            <a:r>
              <a:rPr lang="en-US" baseline="0" dirty="0">
                <a:latin typeface="Tahoma" pitchFamily="34" charset="0"/>
              </a:rPr>
              <a:t> and events resulting from a covered accident that occurs while you are not at work</a:t>
            </a:r>
          </a:p>
          <a:p>
            <a:pPr marL="171450" indent="-171450">
              <a:buFont typeface="Arial" panose="020B0604020202020204" pitchFamily="34" charset="0"/>
              <a:buChar char="•"/>
            </a:pPr>
            <a:r>
              <a:rPr lang="en-US" baseline="0" dirty="0">
                <a:latin typeface="Tahoma" pitchFamily="34" charset="0"/>
              </a:rPr>
              <a:t>Critical Illness pays a lump sum benefit if you are diagnosed with a covered illness or condition</a:t>
            </a:r>
          </a:p>
          <a:p>
            <a:pPr marL="171450" indent="-171450">
              <a:buFont typeface="Arial" panose="020B0604020202020204" pitchFamily="34" charset="0"/>
              <a:buChar char="•"/>
            </a:pPr>
            <a:r>
              <a:rPr lang="en-US" baseline="0" dirty="0">
                <a:latin typeface="Tahoma" pitchFamily="34" charset="0"/>
              </a:rPr>
              <a:t>Hospital Indemnity Insurance provides a fixed daily benefit payment if you have a covered stay in a hospital, critical care unit or rehabilitation facility.</a:t>
            </a:r>
          </a:p>
          <a:p>
            <a:endParaRPr lang="en-US" dirty="0">
              <a:latin typeface="Tahoma" pitchFamily="34" charset="0"/>
              <a:sym typeface="Arial"/>
            </a:endParaRPr>
          </a:p>
          <a:p>
            <a:r>
              <a:rPr lang="en-US" dirty="0">
                <a:latin typeface="Tahoma" pitchFamily="34" charset="0"/>
              </a:rPr>
              <a:t>A wellness credit is available with your Accident, Critical Illness and Hospital Indemnity plan, providing a cash payment if you complete an annual check up or health screening test on or after your coverage effective date. This can help offset the cost of this coverage.</a:t>
            </a:r>
          </a:p>
          <a:p>
            <a:endParaRPr lang="en-US" dirty="0">
              <a:latin typeface="Tahoma" pitchFamily="34" charset="0"/>
              <a:sym typeface="Arial"/>
            </a:endParaRPr>
          </a:p>
          <a:p>
            <a:r>
              <a:rPr lang="en-US" dirty="0">
                <a:latin typeface="Tahoma" pitchFamily="34" charset="0"/>
              </a:rPr>
              <a:t>Health screenings include but are not limited to: Blood tests, biometric screenings, behavioral tests and more.</a:t>
            </a:r>
            <a:endParaRPr lang="en-US" sz="1100" b="1" dirty="0">
              <a:solidFill>
                <a:schemeClr val="dk1"/>
              </a:solidFill>
              <a:latin typeface="Segoe UI" panose="020B0502040204020203" pitchFamily="34" charset="0"/>
              <a:ea typeface="Arial"/>
              <a:cs typeface="Segoe UI" panose="020B0502040204020203" pitchFamily="34" charset="0"/>
              <a:sym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ahoma"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37</a:t>
            </a:fld>
            <a:endParaRPr lang="en-US" dirty="0"/>
          </a:p>
        </p:txBody>
      </p:sp>
    </p:spTree>
    <p:extLst>
      <p:ext uri="{BB962C8B-B14F-4D97-AF65-F5344CB8AC3E}">
        <p14:creationId xmlns:p14="http://schemas.microsoft.com/office/powerpoint/2010/main" val="34763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000000"/>
                </a:solidFill>
              </a:rPr>
              <a:t>it is important to safeguard not only physical health, but digital and financial health as well. With an identity theft protection plan from IDShield and a legal protection plan from LegalShield, you can have peace of mind knowing your identity and legal rights are secure. </a:t>
            </a:r>
            <a:endParaRPr lang="en-US" b="0" dirty="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latin typeface="Tahoma" pitchFamily="34" charset="0"/>
              <a:ea typeface="+mn-ea"/>
              <a:cs typeface="Calibri" panose="020F0502020204030204" pitchFamily="34" charset="0"/>
            </a:endParaRP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38</a:t>
            </a:fld>
            <a:endParaRPr lang="en-US" dirty="0"/>
          </a:p>
        </p:txBody>
      </p:sp>
    </p:spTree>
    <p:extLst>
      <p:ext uri="{BB962C8B-B14F-4D97-AF65-F5344CB8AC3E}">
        <p14:creationId xmlns:p14="http://schemas.microsoft.com/office/powerpoint/2010/main" val="21123718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itchFamily="34" charset="0"/>
              </a:rPr>
              <a:t>Our Employee Assistance Program (EAP) is a critical benefit that can help you and your family members find solutions and resources to tackle life’s challenges. From simple questions about quick ways to de-stress to more difficult issues like how to cope with the loss of loved one, our program is here to work with you and offer suggestions, options, and information. </a:t>
            </a:r>
          </a:p>
          <a:p>
            <a:endParaRPr lang="en-US" dirty="0">
              <a:latin typeface="Tahoma" pitchFamily="34" charset="0"/>
            </a:endParaRPr>
          </a:p>
          <a:p>
            <a:r>
              <a:rPr lang="en-US" dirty="0">
                <a:latin typeface="Tahoma" pitchFamily="34" charset="0"/>
              </a:rPr>
              <a:t>Our EAP offering is administered by GuidanceResources through ComPsych. </a:t>
            </a:r>
          </a:p>
          <a:p>
            <a:endParaRPr lang="en-US" dirty="0">
              <a:latin typeface="Tahoma" pitchFamily="34" charset="0"/>
            </a:endParaRPr>
          </a:p>
          <a:p>
            <a:r>
              <a:rPr lang="en-US" dirty="0">
                <a:latin typeface="Tahoma" pitchFamily="34" charset="0"/>
              </a:rPr>
              <a:t>You’ll have up to </a:t>
            </a:r>
            <a:r>
              <a:rPr lang="en-US" b="1" dirty="0">
                <a:latin typeface="Tahoma" pitchFamily="34" charset="0"/>
              </a:rPr>
              <a:t>five (5)</a:t>
            </a:r>
            <a:r>
              <a:rPr lang="en-US" dirty="0">
                <a:latin typeface="Tahoma" pitchFamily="34" charset="0"/>
              </a:rPr>
              <a:t> face-to-face counseling sessions at no cost to you!</a:t>
            </a:r>
          </a:p>
          <a:p>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39</a:t>
            </a:fld>
            <a:endParaRPr lang="en-US" dirty="0"/>
          </a:p>
        </p:txBody>
      </p:sp>
    </p:spTree>
    <p:extLst>
      <p:ext uri="{BB962C8B-B14F-4D97-AF65-F5344CB8AC3E}">
        <p14:creationId xmlns:p14="http://schemas.microsoft.com/office/powerpoint/2010/main" val="2490678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next steps. our open enrollment window is </a:t>
            </a:r>
            <a:r>
              <a:rPr lang="en-US" b="1" dirty="0"/>
              <a:t>from November 3rd through November 17th</a:t>
            </a:r>
            <a:r>
              <a:rPr lang="en-US" dirty="0"/>
              <a:t>. Enroll or make changes through UKG via AWP’s benefit website shown here. For details regarding your plan and rate information refer to your 2026 benefits guide. </a:t>
            </a:r>
          </a:p>
          <a:p>
            <a:endParaRPr lang="en-US" dirty="0"/>
          </a:p>
          <a:p>
            <a:r>
              <a:rPr lang="en-US" dirty="0"/>
              <a:t>Have questions about your benefits? Call or email the Benefits Helpline or visit awpbenefits.com </a:t>
            </a:r>
          </a:p>
          <a:p>
            <a:endParaRPr lang="en-US" dirty="0"/>
          </a:p>
        </p:txBody>
      </p:sp>
      <p:sp>
        <p:nvSpPr>
          <p:cNvPr id="4" name="Slide Number Placeholder 3"/>
          <p:cNvSpPr>
            <a:spLocks noGrp="1"/>
          </p:cNvSpPr>
          <p:nvPr>
            <p:ph type="sldNum" sz="quarter" idx="5"/>
          </p:nvPr>
        </p:nvSpPr>
        <p:spPr/>
        <p:txBody>
          <a:bodyPr/>
          <a:lstStyle/>
          <a:p>
            <a:fld id="{A4077132-FB1E-4D1D-B881-78A65D35A188}" type="slidenum">
              <a:rPr lang="en-US" smtClean="0"/>
              <a:t>40</a:t>
            </a:fld>
            <a:endParaRPr lang="en-US" dirty="0"/>
          </a:p>
        </p:txBody>
      </p:sp>
    </p:spTree>
    <p:extLst>
      <p:ext uri="{BB962C8B-B14F-4D97-AF65-F5344CB8AC3E}">
        <p14:creationId xmlns:p14="http://schemas.microsoft.com/office/powerpoint/2010/main" val="380827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spcAft>
                <a:spcPts val="0"/>
              </a:spcAft>
              <a:buFont typeface="Arial" panose="020B0604020202020204" pitchFamily="34" charset="0"/>
              <a:buNone/>
            </a:pPr>
            <a:r>
              <a:rPr lang="en-US" dirty="0"/>
              <a:t>Complete your elections through UKG and refer to the Benefit Guide for specific details. This is a passive </a:t>
            </a:r>
            <a:r>
              <a:rPr lang="en-US" b="1" dirty="0"/>
              <a:t>Enrollment</a:t>
            </a:r>
            <a:r>
              <a:rPr lang="en-US" dirty="0"/>
              <a:t>: Current elections will roll over, but remember to re-elect for FSA and HSA contributions. </a:t>
            </a:r>
          </a:p>
          <a:p>
            <a:pPr marL="0" lvl="0" indent="0">
              <a:spcBef>
                <a:spcPts val="600"/>
              </a:spcBef>
              <a:spcAft>
                <a:spcPts val="0"/>
              </a:spcAft>
              <a:buFont typeface="Arial" panose="020B0604020202020204" pitchFamily="34" charset="0"/>
              <a:buNone/>
            </a:pPr>
            <a:endParaRPr lang="en-US" sz="1200" kern="1200" dirty="0">
              <a:solidFill>
                <a:schemeClr val="tx1"/>
              </a:solidFill>
              <a:effectLst/>
              <a:latin typeface="Tahoma" pitchFamily="34" charset="0"/>
              <a:ea typeface="+mn-ea"/>
              <a:cs typeface="+mn-cs"/>
            </a:endParaRPr>
          </a:p>
          <a:p>
            <a:pPr marL="0" lvl="0" indent="0">
              <a:spcBef>
                <a:spcPts val="600"/>
              </a:spcBef>
              <a:spcAft>
                <a:spcPts val="0"/>
              </a:spcAft>
              <a:buFont typeface="Arial" panose="020B0604020202020204" pitchFamily="34" charset="0"/>
              <a:buNone/>
            </a:pPr>
            <a:endParaRPr lang="en-US" sz="1200" kern="1200" dirty="0">
              <a:solidFill>
                <a:schemeClr val="tx1"/>
              </a:solidFill>
              <a:effectLst/>
              <a:latin typeface="Tahoma" pitchFamily="34" charset="0"/>
              <a:ea typeface="+mn-ea"/>
              <a:cs typeface="+mn-cs"/>
            </a:endParaRPr>
          </a:p>
          <a:p>
            <a:pPr marL="0" lvl="0" indent="0">
              <a:spcBef>
                <a:spcPts val="60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4</a:t>
            </a:fld>
            <a:endParaRPr lang="en-US" dirty="0"/>
          </a:p>
        </p:txBody>
      </p:sp>
    </p:spTree>
    <p:extLst>
      <p:ext uri="{BB962C8B-B14F-4D97-AF65-F5344CB8AC3E}">
        <p14:creationId xmlns:p14="http://schemas.microsoft.com/office/powerpoint/2010/main" val="2076283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review of your vendor partners for 2026.  The only vendor change for 2026 is the administrator of the health savings account and flexible spending account</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5</a:t>
            </a:fld>
            <a:endParaRPr lang="en-US" dirty="0"/>
          </a:p>
        </p:txBody>
      </p:sp>
    </p:spTree>
    <p:extLst>
      <p:ext uri="{BB962C8B-B14F-4D97-AF65-F5344CB8AC3E}">
        <p14:creationId xmlns:p14="http://schemas.microsoft.com/office/powerpoint/2010/main" val="77077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7830">
              <a:defRPr/>
            </a:pPr>
            <a:r>
              <a:rPr lang="en-US" baseline="0" dirty="0"/>
              <a:t>Before we discuss your benefit plans, let’s briefly review some important insurance terms. </a:t>
            </a:r>
          </a:p>
          <a:p>
            <a:pPr defTabSz="487830">
              <a:defRPr/>
            </a:pPr>
            <a:endParaRPr lang="en-US" sz="1300" dirty="0"/>
          </a:p>
          <a:p>
            <a:pPr defTabSz="487830">
              <a:defRPr/>
            </a:pPr>
            <a:r>
              <a:rPr lang="en-US" sz="1300" b="1" dirty="0"/>
              <a:t>Premium</a:t>
            </a:r>
            <a:r>
              <a:rPr lang="en-US" sz="1300" dirty="0"/>
              <a:t> is the amount you pay pre-tax out of your paycheck each pay period. </a:t>
            </a:r>
          </a:p>
          <a:p>
            <a:pPr defTabSz="487830">
              <a:defRPr/>
            </a:pPr>
            <a:endParaRPr lang="en-US" sz="1300" dirty="0"/>
          </a:p>
          <a:p>
            <a:pPr defTabSz="487830">
              <a:defRPr/>
            </a:pPr>
            <a:r>
              <a:rPr lang="en-US" sz="1300" b="1" dirty="0"/>
              <a:t>Deductible</a:t>
            </a:r>
            <a:r>
              <a:rPr lang="en-US" sz="1300" dirty="0"/>
              <a:t> is the amount of money you are responsible for paying up-front before your plan shares your costs. </a:t>
            </a:r>
          </a:p>
          <a:p>
            <a:pPr defTabSz="487830">
              <a:defRPr/>
            </a:pPr>
            <a:endParaRPr lang="en-US" sz="1300" dirty="0"/>
          </a:p>
          <a:p>
            <a:pPr defTabSz="487830">
              <a:defRPr/>
            </a:pPr>
            <a:r>
              <a:rPr lang="en-US" sz="1300" b="1" dirty="0"/>
              <a:t>Coinsurance</a:t>
            </a:r>
            <a:r>
              <a:rPr lang="en-US" sz="1300" dirty="0"/>
              <a:t> is the percentage that you and the plan pay. In our plans, your coinsurance is much smaller than the plan’s coinsurance. </a:t>
            </a:r>
          </a:p>
          <a:p>
            <a:pPr defTabSz="487830">
              <a:defRPr/>
            </a:pPr>
            <a:endParaRPr lang="en-US" sz="1300" dirty="0"/>
          </a:p>
          <a:p>
            <a:pPr defTabSz="487830">
              <a:defRPr/>
            </a:pPr>
            <a:r>
              <a:rPr lang="en-US" sz="1300" b="1" dirty="0"/>
              <a:t>Copay</a:t>
            </a:r>
            <a:r>
              <a:rPr lang="en-US" sz="1300" dirty="0"/>
              <a:t> is a fixed amount for certain services that you pay in some of our plans. </a:t>
            </a:r>
          </a:p>
          <a:p>
            <a:pPr defTabSz="487830">
              <a:defRPr/>
            </a:pPr>
            <a:endParaRPr lang="en-US" sz="1300" dirty="0"/>
          </a:p>
          <a:p>
            <a:pPr defTabSz="487830">
              <a:defRPr/>
            </a:pPr>
            <a:r>
              <a:rPr lang="en-US" sz="1300" b="1" dirty="0"/>
              <a:t>Out of pocket maximum </a:t>
            </a:r>
            <a:r>
              <a:rPr lang="en-US" sz="1300" dirty="0"/>
              <a:t>is the limit on your expenses. Once you reach this limit, the plan covers all eligible expenses for the remainder of the plan year. </a:t>
            </a:r>
          </a:p>
          <a:p>
            <a:pPr defTabSz="487830">
              <a:defRPr/>
            </a:pPr>
            <a:endParaRPr lang="en-US" sz="1300" dirty="0"/>
          </a:p>
          <a:p>
            <a:pPr defTabSz="487830">
              <a:defRPr/>
            </a:pPr>
            <a:r>
              <a:rPr lang="en-US" sz="1300" b="1" dirty="0"/>
              <a:t>Network</a:t>
            </a:r>
            <a:r>
              <a:rPr lang="en-US" sz="1300" dirty="0"/>
              <a:t> is the providers and facilities that have agreed to partner with our company and offer you our discounted rates. </a:t>
            </a:r>
          </a:p>
        </p:txBody>
      </p:sp>
    </p:spTree>
    <p:extLst>
      <p:ext uri="{BB962C8B-B14F-4D97-AF65-F5344CB8AC3E}">
        <p14:creationId xmlns:p14="http://schemas.microsoft.com/office/powerpoint/2010/main" val="1366360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ahoma" pitchFamily="34" charset="0"/>
              </a:rPr>
              <a:t>You have access to 2 medical plans through UnitedHealthcare. Selecting a plan option to meet the needs of you and your family depends on a variety of factors such as your health care budget, the types of ongoing treatment, medical services and any elective procedures you or your family may need in the upcoming year.  </a:t>
            </a:r>
          </a:p>
          <a:p>
            <a:endParaRPr lang="en-US" dirty="0">
              <a:latin typeface="Tahoma" pitchFamily="34" charset="0"/>
            </a:endParaRPr>
          </a:p>
          <a:p>
            <a:r>
              <a:rPr lang="en-US" dirty="0">
                <a:latin typeface="Tahoma" pitchFamily="34" charset="0"/>
              </a:rPr>
              <a:t>Before we dive into each plan option lets talk through what’s the same with all your medical plans. The deductible and out of pocket maximum on all plans will restart January 1, 2026.  All plans cover preventive care services like annual physicals, well-woman exams and well-child visits at 100% if you use a provider who’s in-Network. You have access to out of network benefits, but for this presentation we will only focus on in-network benefits. </a:t>
            </a:r>
          </a:p>
          <a:p>
            <a:endParaRPr lang="en-US" dirty="0">
              <a:latin typeface="Tahoma" pitchFamily="34" charset="0"/>
            </a:endParaRPr>
          </a:p>
          <a:p>
            <a:r>
              <a:rPr lang="en-US" dirty="0">
                <a:latin typeface="Tahoma" pitchFamily="34" charset="0"/>
              </a:rPr>
              <a:t>You’ll want to consider participating in different tax advantaged plans like the Healthcare flexible spending account and the Health Savings Account, depending on your medical plan election.</a:t>
            </a:r>
          </a:p>
          <a:p>
            <a:endParaRPr lang="en-US" dirty="0">
              <a:latin typeface="Tahoma" pitchFamily="34" charset="0"/>
            </a:endParaRPr>
          </a:p>
          <a:p>
            <a:r>
              <a:rPr lang="en-US" dirty="0">
                <a:latin typeface="Tahoma" pitchFamily="34" charset="0"/>
              </a:rPr>
              <a:t>Now let’s review your first plan option which is the PPO $1,500 , on this plan you have a $1,500 deductible for individual and a $4,500 deductible for family. The </a:t>
            </a:r>
            <a:r>
              <a:rPr lang="en-US" dirty="0"/>
              <a:t>coinsurance level is 80%. The out of pocket maximum is $5,000 for individuals and $10,000 for families. All services count towards your out-of-pocket maximum. After you reach your out-of-pocket maximum all services are covered 100%. </a:t>
            </a:r>
          </a:p>
          <a:p>
            <a:r>
              <a:rPr lang="en-US" dirty="0"/>
              <a:t>Your deductible will only apply first for any hospital care like inpatient coverage or outpatient surgery along with inpatient mental health services. For these services after you meet the plan deductible you’ll pay the 20% coinsurance and the plan will pay the rest. </a:t>
            </a:r>
          </a:p>
          <a:p>
            <a:r>
              <a:rPr lang="en-US" dirty="0"/>
              <a:t>For office visits, the emergency room and urgent care you have a flat copay. For primary care visits you have a $30 copay and for specialists you have a  $50 copay. Emergency room is a $300 copay and the urgent care is a $100 copay. </a:t>
            </a:r>
          </a:p>
          <a:p>
            <a:endParaRPr lang="en-US" dirty="0"/>
          </a:p>
          <a:p>
            <a:r>
              <a:rPr lang="en-US" dirty="0"/>
              <a:t>The prescription drug program has 4 tiers. Tier 1 drugs are a $10 copay.  Tier 2 drugs are a $35 copay.  Tier 3 drugs are a $70 copay.  Tier 4 drugs you pay 20% up to $200</a:t>
            </a:r>
          </a:p>
          <a:p>
            <a:br>
              <a:rPr lang="en-US" dirty="0">
                <a:latin typeface="Tahoma" pitchFamily="34" charset="0"/>
              </a:rPr>
            </a:br>
            <a:endParaRPr lang="en-US" dirty="0">
              <a:latin typeface="Tahoma"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8</a:t>
            </a:fld>
            <a:endParaRPr lang="en-US" dirty="0"/>
          </a:p>
        </p:txBody>
      </p:sp>
    </p:spTree>
    <p:extLst>
      <p:ext uri="{BB962C8B-B14F-4D97-AF65-F5344CB8AC3E}">
        <p14:creationId xmlns:p14="http://schemas.microsoft.com/office/powerpoint/2010/main" val="293614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second plan option is the HSA $3,400 plan. This is a High Deductible Health plan which allows you to open a tax advantaged Health Savings Account., or HSA. We’ll review what an HSA is in more detail later on along with the benefits of contributing tor Health Savings Account compatible plan. This plan has a $3,400 deductible for individual deductible and a $6,800 family deductible. On this plan your deductible applies first to all services including office visits, hospital, emergency room , and prescription drugs. After you meet your plan deductible all services, except for pharmacy are covered 100% by the plan. For your prescription drug coverage after you meet the plan deductible you will pay a copay until you reach your plan out of pocket maximum.  The out of pocket maximum is $7,050 for individuals and $14,100 for families.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9</a:t>
            </a:fld>
            <a:endParaRPr lang="en-US" dirty="0"/>
          </a:p>
        </p:txBody>
      </p:sp>
    </p:spTree>
    <p:extLst>
      <p:ext uri="{BB962C8B-B14F-4D97-AF65-F5344CB8AC3E}">
        <p14:creationId xmlns:p14="http://schemas.microsoft.com/office/powerpoint/2010/main" val="86977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covered dependents will receive new  ID cards for the 2026  plan year. They will arrive in a plain white envelope. Please replace your current ID card with the new one. </a:t>
            </a:r>
          </a:p>
        </p:txBody>
      </p:sp>
      <p:sp>
        <p:nvSpPr>
          <p:cNvPr id="4" name="Slide Number Placeholder 3"/>
          <p:cNvSpPr>
            <a:spLocks noGrp="1"/>
          </p:cNvSpPr>
          <p:nvPr>
            <p:ph type="sldNum" sz="quarter" idx="5"/>
          </p:nvPr>
        </p:nvSpPr>
        <p:spPr/>
        <p:txBody>
          <a:bodyPr/>
          <a:lstStyle/>
          <a:p>
            <a:pPr>
              <a:defRPr/>
            </a:pPr>
            <a:fld id="{D9FA9201-4A72-4CED-A79E-1C76141D6703}" type="slidenum">
              <a:rPr lang="en-US" smtClean="0"/>
              <a:pPr>
                <a:defRPr/>
              </a:pPr>
              <a:t>10</a:t>
            </a:fld>
            <a:endParaRPr lang="en-US" dirty="0"/>
          </a:p>
        </p:txBody>
      </p:sp>
    </p:spTree>
    <p:extLst>
      <p:ext uri="{BB962C8B-B14F-4D97-AF65-F5344CB8AC3E}">
        <p14:creationId xmlns:p14="http://schemas.microsoft.com/office/powerpoint/2010/main" val="2934255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026" y="4468482"/>
            <a:ext cx="4411393" cy="957533"/>
          </a:xfrm>
        </p:spPr>
        <p:txBody>
          <a:bodyPr>
            <a:normAutofit/>
          </a:bodyPr>
          <a:lstStyle>
            <a:lvl1pPr marL="0" indent="0" algn="r">
              <a:buNone/>
              <a:defRPr sz="4800" b="1" i="1" baseline="0">
                <a:solidFill>
                  <a:schemeClr val="accent1"/>
                </a:solidFill>
                <a:latin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Benefits Guide</a:t>
            </a:r>
          </a:p>
        </p:txBody>
      </p:sp>
      <p:sp>
        <p:nvSpPr>
          <p:cNvPr id="25" name="Freeform: Shape 24">
            <a:extLst>
              <a:ext uri="{FF2B5EF4-FFF2-40B4-BE49-F238E27FC236}">
                <a16:creationId xmlns:a16="http://schemas.microsoft.com/office/drawing/2014/main" id="{71109EC3-AD68-B001-1B83-E64A7A8326D0}"/>
              </a:ext>
            </a:extLst>
          </p:cNvPr>
          <p:cNvSpPr/>
          <p:nvPr/>
        </p:nvSpPr>
        <p:spPr>
          <a:xfrm>
            <a:off x="2759275" y="483621"/>
            <a:ext cx="6426482" cy="5069733"/>
          </a:xfrm>
          <a:custGeom>
            <a:avLst/>
            <a:gdLst>
              <a:gd name="connsiteX0" fmla="*/ 0 w 5139938"/>
              <a:gd name="connsiteY0" fmla="*/ 0 h 4591482"/>
              <a:gd name="connsiteX1" fmla="*/ 0 w 5139938"/>
              <a:gd name="connsiteY1" fmla="*/ 4595 h 4591482"/>
              <a:gd name="connsiteX2" fmla="*/ 4044 w 5139938"/>
              <a:gd name="connsiteY2" fmla="*/ 2206 h 4591482"/>
              <a:gd name="connsiteX3" fmla="*/ 2653598 w 5139938"/>
              <a:gd name="connsiteY3" fmla="*/ 4591483 h 4591482"/>
              <a:gd name="connsiteX4" fmla="*/ 5139939 w 5139938"/>
              <a:gd name="connsiteY4" fmla="*/ 4591483 h 4591482"/>
              <a:gd name="connsiteX5" fmla="*/ 5139939 w 5139938"/>
              <a:gd name="connsiteY5" fmla="*/ 9098 h 4591482"/>
              <a:gd name="connsiteX6" fmla="*/ 0 w 5139938"/>
              <a:gd name="connsiteY6" fmla="*/ 9098 h 4591482"/>
              <a:gd name="connsiteX7" fmla="*/ 0 w 5139938"/>
              <a:gd name="connsiteY7" fmla="*/ 4595 h 4591482"/>
              <a:gd name="connsiteX8" fmla="*/ 4044 w 5139938"/>
              <a:gd name="connsiteY8" fmla="*/ 2206 h 4591482"/>
              <a:gd name="connsiteX9" fmla="*/ 0 w 5139938"/>
              <a:gd name="connsiteY9" fmla="*/ 4595 h 4591482"/>
              <a:gd name="connsiteX10" fmla="*/ 0 w 5139938"/>
              <a:gd name="connsiteY10" fmla="*/ 0 h 4591482"/>
              <a:gd name="connsiteX0" fmla="*/ 0 w 5735162"/>
              <a:gd name="connsiteY0" fmla="*/ 0 h 4591483"/>
              <a:gd name="connsiteX1" fmla="*/ 0 w 5735162"/>
              <a:gd name="connsiteY1" fmla="*/ 4595 h 4591483"/>
              <a:gd name="connsiteX2" fmla="*/ 4044 w 5735162"/>
              <a:gd name="connsiteY2" fmla="*/ 2206 h 4591483"/>
              <a:gd name="connsiteX3" fmla="*/ 2653598 w 5735162"/>
              <a:gd name="connsiteY3" fmla="*/ 4591483 h 4591483"/>
              <a:gd name="connsiteX4" fmla="*/ 5139939 w 5735162"/>
              <a:gd name="connsiteY4" fmla="*/ 4591483 h 4591483"/>
              <a:gd name="connsiteX5" fmla="*/ 5735162 w 5735162"/>
              <a:gd name="connsiteY5" fmla="*/ 9098 h 4591483"/>
              <a:gd name="connsiteX6" fmla="*/ 0 w 5735162"/>
              <a:gd name="connsiteY6" fmla="*/ 9098 h 4591483"/>
              <a:gd name="connsiteX7" fmla="*/ 0 w 5735162"/>
              <a:gd name="connsiteY7" fmla="*/ 4595 h 4591483"/>
              <a:gd name="connsiteX8" fmla="*/ 4044 w 5735162"/>
              <a:gd name="connsiteY8" fmla="*/ 2206 h 4591483"/>
              <a:gd name="connsiteX9" fmla="*/ 0 w 5735162"/>
              <a:gd name="connsiteY9" fmla="*/ 4595 h 4591483"/>
              <a:gd name="connsiteX10" fmla="*/ 0 w 5735162"/>
              <a:gd name="connsiteY10" fmla="*/ 0 h 4591483"/>
              <a:gd name="connsiteX0" fmla="*/ 0 w 5778293"/>
              <a:gd name="connsiteY0" fmla="*/ 0 h 4591483"/>
              <a:gd name="connsiteX1" fmla="*/ 0 w 5778293"/>
              <a:gd name="connsiteY1" fmla="*/ 4595 h 4591483"/>
              <a:gd name="connsiteX2" fmla="*/ 4044 w 5778293"/>
              <a:gd name="connsiteY2" fmla="*/ 2206 h 4591483"/>
              <a:gd name="connsiteX3" fmla="*/ 2653598 w 5778293"/>
              <a:gd name="connsiteY3" fmla="*/ 4591483 h 4591483"/>
              <a:gd name="connsiteX4" fmla="*/ 5778293 w 5778293"/>
              <a:gd name="connsiteY4" fmla="*/ 4591483 h 4591483"/>
              <a:gd name="connsiteX5" fmla="*/ 5735162 w 5778293"/>
              <a:gd name="connsiteY5" fmla="*/ 9098 h 4591483"/>
              <a:gd name="connsiteX6" fmla="*/ 0 w 5778293"/>
              <a:gd name="connsiteY6" fmla="*/ 9098 h 4591483"/>
              <a:gd name="connsiteX7" fmla="*/ 0 w 5778293"/>
              <a:gd name="connsiteY7" fmla="*/ 4595 h 4591483"/>
              <a:gd name="connsiteX8" fmla="*/ 4044 w 5778293"/>
              <a:gd name="connsiteY8" fmla="*/ 2206 h 4591483"/>
              <a:gd name="connsiteX9" fmla="*/ 0 w 5778293"/>
              <a:gd name="connsiteY9" fmla="*/ 4595 h 4591483"/>
              <a:gd name="connsiteX10" fmla="*/ 0 w 5778293"/>
              <a:gd name="connsiteY10" fmla="*/ 0 h 4591483"/>
              <a:gd name="connsiteX0" fmla="*/ 0 w 5795547"/>
              <a:gd name="connsiteY0" fmla="*/ 0 h 4591483"/>
              <a:gd name="connsiteX1" fmla="*/ 0 w 5795547"/>
              <a:gd name="connsiteY1" fmla="*/ 4595 h 4591483"/>
              <a:gd name="connsiteX2" fmla="*/ 4044 w 5795547"/>
              <a:gd name="connsiteY2" fmla="*/ 2206 h 4591483"/>
              <a:gd name="connsiteX3" fmla="*/ 2653598 w 5795547"/>
              <a:gd name="connsiteY3" fmla="*/ 4591483 h 4591483"/>
              <a:gd name="connsiteX4" fmla="*/ 5778293 w 5795547"/>
              <a:gd name="connsiteY4" fmla="*/ 4591483 h 4591483"/>
              <a:gd name="connsiteX5" fmla="*/ 5795547 w 5795547"/>
              <a:gd name="connsiteY5" fmla="*/ 9098 h 4591483"/>
              <a:gd name="connsiteX6" fmla="*/ 0 w 5795547"/>
              <a:gd name="connsiteY6" fmla="*/ 9098 h 4591483"/>
              <a:gd name="connsiteX7" fmla="*/ 0 w 5795547"/>
              <a:gd name="connsiteY7" fmla="*/ 4595 h 4591483"/>
              <a:gd name="connsiteX8" fmla="*/ 4044 w 5795547"/>
              <a:gd name="connsiteY8" fmla="*/ 2206 h 4591483"/>
              <a:gd name="connsiteX9" fmla="*/ 0 w 5795547"/>
              <a:gd name="connsiteY9" fmla="*/ 4595 h 4591483"/>
              <a:gd name="connsiteX10" fmla="*/ 0 w 5795547"/>
              <a:gd name="connsiteY10" fmla="*/ 0 h 4591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95547" h="4591483">
                <a:moveTo>
                  <a:pt x="0" y="0"/>
                </a:moveTo>
                <a:lnTo>
                  <a:pt x="0" y="4595"/>
                </a:lnTo>
                <a:lnTo>
                  <a:pt x="4044" y="2206"/>
                </a:lnTo>
                <a:lnTo>
                  <a:pt x="2653598" y="4591483"/>
                </a:lnTo>
                <a:lnTo>
                  <a:pt x="5778293" y="4591483"/>
                </a:lnTo>
                <a:cubicBezTo>
                  <a:pt x="5784044" y="3064021"/>
                  <a:pt x="5789796" y="1536560"/>
                  <a:pt x="5795547" y="9098"/>
                </a:cubicBezTo>
                <a:lnTo>
                  <a:pt x="0" y="9098"/>
                </a:lnTo>
                <a:lnTo>
                  <a:pt x="0" y="4595"/>
                </a:lnTo>
                <a:lnTo>
                  <a:pt x="4044" y="2206"/>
                </a:lnTo>
                <a:lnTo>
                  <a:pt x="0" y="4595"/>
                </a:lnTo>
                <a:lnTo>
                  <a:pt x="0" y="0"/>
                </a:lnTo>
                <a:close/>
              </a:path>
            </a:pathLst>
          </a:custGeom>
          <a:blipFill>
            <a:blip r:embed="rId2" cstate="email">
              <a:extLst>
                <a:ext uri="{28A0092B-C50C-407E-A947-70E740481C1C}">
                  <a14:useLocalDpi xmlns:a14="http://schemas.microsoft.com/office/drawing/2010/main" val="0"/>
                </a:ext>
              </a:extLst>
            </a:blip>
            <a:stretch>
              <a:fillRect/>
            </a:stretch>
          </a:blipFill>
          <a:ln w="0"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550C3C12-2F3C-A124-0584-10364215C708}"/>
              </a:ext>
            </a:extLst>
          </p:cNvPr>
          <p:cNvSpPr/>
          <p:nvPr/>
        </p:nvSpPr>
        <p:spPr>
          <a:xfrm>
            <a:off x="1882553" y="2692426"/>
            <a:ext cx="45719" cy="78812"/>
          </a:xfrm>
          <a:custGeom>
            <a:avLst/>
            <a:gdLst>
              <a:gd name="connsiteX0" fmla="*/ 0 w 2665"/>
              <a:gd name="connsiteY0" fmla="*/ 0 h 4594"/>
              <a:gd name="connsiteX1" fmla="*/ 2665 w 2665"/>
              <a:gd name="connsiteY1" fmla="*/ 4595 h 4594"/>
              <a:gd name="connsiteX2" fmla="*/ 0 w 2665"/>
              <a:gd name="connsiteY2" fmla="*/ 0 h 4594"/>
            </a:gdLst>
            <a:ahLst/>
            <a:cxnLst>
              <a:cxn ang="0">
                <a:pos x="connsiteX0" y="connsiteY0"/>
              </a:cxn>
              <a:cxn ang="0">
                <a:pos x="connsiteX1" y="connsiteY1"/>
              </a:cxn>
              <a:cxn ang="0">
                <a:pos x="connsiteX2" y="connsiteY2"/>
              </a:cxn>
            </a:cxnLst>
            <a:rect l="l" t="t" r="r" b="b"/>
            <a:pathLst>
              <a:path w="2665" h="4594">
                <a:moveTo>
                  <a:pt x="0" y="0"/>
                </a:moveTo>
                <a:lnTo>
                  <a:pt x="2665" y="4595"/>
                </a:lnTo>
                <a:lnTo>
                  <a:pt x="0" y="0"/>
                </a:lnTo>
              </a:path>
            </a:pathLst>
          </a:custGeom>
          <a:solidFill>
            <a:srgbClr val="231F20"/>
          </a:solidFill>
          <a:ln w="0"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A55BF3C7-C317-4C8C-5A87-06CAF5E2CF55}"/>
              </a:ext>
            </a:extLst>
          </p:cNvPr>
          <p:cNvSpPr/>
          <p:nvPr/>
        </p:nvSpPr>
        <p:spPr>
          <a:xfrm>
            <a:off x="2473424" y="2135401"/>
            <a:ext cx="3858601" cy="2111352"/>
          </a:xfrm>
          <a:custGeom>
            <a:avLst/>
            <a:gdLst>
              <a:gd name="connsiteX0" fmla="*/ 2383138 w 3479774"/>
              <a:gd name="connsiteY0" fmla="*/ 4595 h 1904065"/>
              <a:gd name="connsiteX1" fmla="*/ 2380473 w 3479774"/>
              <a:gd name="connsiteY1" fmla="*/ 0 h 1904065"/>
              <a:gd name="connsiteX2" fmla="*/ 1022382 w 3479774"/>
              <a:gd name="connsiteY2" fmla="*/ 0 h 1904065"/>
              <a:gd name="connsiteX3" fmla="*/ 1011722 w 3479774"/>
              <a:gd name="connsiteY3" fmla="*/ 0 h 1904065"/>
              <a:gd name="connsiteX4" fmla="*/ 0 w 3479774"/>
              <a:gd name="connsiteY4" fmla="*/ 0 h 1904065"/>
              <a:gd name="connsiteX5" fmla="*/ 1099302 w 3479774"/>
              <a:gd name="connsiteY5" fmla="*/ 1904066 h 1904065"/>
              <a:gd name="connsiteX6" fmla="*/ 2111024 w 3479774"/>
              <a:gd name="connsiteY6" fmla="*/ 1904066 h 1904065"/>
              <a:gd name="connsiteX7" fmla="*/ 2121684 w 3479774"/>
              <a:gd name="connsiteY7" fmla="*/ 1904066 h 1904065"/>
              <a:gd name="connsiteX8" fmla="*/ 3479775 w 3479774"/>
              <a:gd name="connsiteY8" fmla="*/ 1904066 h 1904065"/>
              <a:gd name="connsiteX9" fmla="*/ 2383138 w 3479774"/>
              <a:gd name="connsiteY9" fmla="*/ 4595 h 190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9774" h="1904065">
                <a:moveTo>
                  <a:pt x="2383138" y="4595"/>
                </a:moveTo>
                <a:lnTo>
                  <a:pt x="2380473" y="0"/>
                </a:lnTo>
                <a:lnTo>
                  <a:pt x="1022382" y="0"/>
                </a:lnTo>
                <a:lnTo>
                  <a:pt x="1011722" y="0"/>
                </a:lnTo>
                <a:lnTo>
                  <a:pt x="0" y="0"/>
                </a:lnTo>
                <a:lnTo>
                  <a:pt x="1099302" y="1904066"/>
                </a:lnTo>
                <a:lnTo>
                  <a:pt x="2111024" y="1904066"/>
                </a:lnTo>
                <a:lnTo>
                  <a:pt x="2121684" y="1904066"/>
                </a:lnTo>
                <a:lnTo>
                  <a:pt x="3479775" y="1904066"/>
                </a:lnTo>
                <a:lnTo>
                  <a:pt x="2383138" y="4595"/>
                </a:lnTo>
                <a:close/>
              </a:path>
            </a:pathLst>
          </a:custGeom>
          <a:solidFill>
            <a:schemeClr val="accent1">
              <a:alpha val="70000"/>
            </a:schemeClr>
          </a:solidFill>
          <a:ln w="0"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BAF38EBE-E9E3-22C3-42D5-8F24F5851A9B}"/>
              </a:ext>
            </a:extLst>
          </p:cNvPr>
          <p:cNvSpPr/>
          <p:nvPr/>
        </p:nvSpPr>
        <p:spPr>
          <a:xfrm>
            <a:off x="6332025" y="4237947"/>
            <a:ext cx="2911602" cy="1839050"/>
          </a:xfrm>
          <a:custGeom>
            <a:avLst/>
            <a:gdLst>
              <a:gd name="connsiteX0" fmla="*/ 1970142 w 1970141"/>
              <a:gd name="connsiteY0" fmla="*/ 1649871 h 1649871"/>
              <a:gd name="connsiteX1" fmla="*/ 1965547 w 1970141"/>
              <a:gd name="connsiteY1" fmla="*/ 1649871 h 1649871"/>
              <a:gd name="connsiteX2" fmla="*/ 952630 w 1970141"/>
              <a:gd name="connsiteY2" fmla="*/ 1649871 h 1649871"/>
              <a:gd name="connsiteX3" fmla="*/ 0 w 1970141"/>
              <a:gd name="connsiteY3" fmla="*/ 0 h 1649871"/>
              <a:gd name="connsiteX4" fmla="*/ 1970142 w 1970141"/>
              <a:gd name="connsiteY4" fmla="*/ 0 h 1649871"/>
              <a:gd name="connsiteX5" fmla="*/ 1970142 w 1970141"/>
              <a:gd name="connsiteY5" fmla="*/ 1649871 h 1649871"/>
              <a:gd name="connsiteX0" fmla="*/ 1970142 w 2625749"/>
              <a:gd name="connsiteY0" fmla="*/ 1649871 h 1649871"/>
              <a:gd name="connsiteX1" fmla="*/ 1965547 w 2625749"/>
              <a:gd name="connsiteY1" fmla="*/ 1649871 h 1649871"/>
              <a:gd name="connsiteX2" fmla="*/ 952630 w 2625749"/>
              <a:gd name="connsiteY2" fmla="*/ 1649871 h 1649871"/>
              <a:gd name="connsiteX3" fmla="*/ 0 w 2625749"/>
              <a:gd name="connsiteY3" fmla="*/ 0 h 1649871"/>
              <a:gd name="connsiteX4" fmla="*/ 2625749 w 2625749"/>
              <a:gd name="connsiteY4" fmla="*/ 25879 h 1649871"/>
              <a:gd name="connsiteX5" fmla="*/ 1970142 w 2625749"/>
              <a:gd name="connsiteY5" fmla="*/ 1649871 h 1649871"/>
              <a:gd name="connsiteX0" fmla="*/ 1970142 w 2625749"/>
              <a:gd name="connsiteY0" fmla="*/ 1649871 h 1658497"/>
              <a:gd name="connsiteX1" fmla="*/ 1965547 w 2625749"/>
              <a:gd name="connsiteY1" fmla="*/ 1649871 h 1658497"/>
              <a:gd name="connsiteX2" fmla="*/ 952630 w 2625749"/>
              <a:gd name="connsiteY2" fmla="*/ 1649871 h 1658497"/>
              <a:gd name="connsiteX3" fmla="*/ 0 w 2625749"/>
              <a:gd name="connsiteY3" fmla="*/ 0 h 1658497"/>
              <a:gd name="connsiteX4" fmla="*/ 2625749 w 2625749"/>
              <a:gd name="connsiteY4" fmla="*/ 25879 h 1658497"/>
              <a:gd name="connsiteX5" fmla="*/ 2582618 w 2625749"/>
              <a:gd name="connsiteY5" fmla="*/ 1658497 h 16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5749" h="1658497">
                <a:moveTo>
                  <a:pt x="1970142" y="1649871"/>
                </a:moveTo>
                <a:lnTo>
                  <a:pt x="1965547" y="1649871"/>
                </a:lnTo>
                <a:lnTo>
                  <a:pt x="952630" y="1649871"/>
                </a:lnTo>
                <a:lnTo>
                  <a:pt x="0" y="0"/>
                </a:lnTo>
                <a:lnTo>
                  <a:pt x="2625749" y="25879"/>
                </a:lnTo>
                <a:cubicBezTo>
                  <a:pt x="2625749" y="575836"/>
                  <a:pt x="2582618" y="1108540"/>
                  <a:pt x="2582618" y="1658497"/>
                </a:cubicBezTo>
              </a:path>
            </a:pathLst>
          </a:custGeom>
          <a:solidFill>
            <a:schemeClr val="accent2">
              <a:alpha val="70000"/>
            </a:schemeClr>
          </a:solidFill>
          <a:ln w="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2585041" y="2410493"/>
            <a:ext cx="3700745" cy="1451025"/>
          </a:xfrm>
        </p:spPr>
        <p:txBody>
          <a:bodyPr anchor="b">
            <a:normAutofit/>
          </a:bodyPr>
          <a:lstStyle>
            <a:lvl1pPr algn="ctr">
              <a:defRPr sz="7200" b="1" spc="0" baseline="0">
                <a:solidFill>
                  <a:schemeClr val="bg1"/>
                </a:solidFill>
                <a:latin typeface="+mn-lt"/>
              </a:defRPr>
            </a:lvl1pPr>
          </a:lstStyle>
          <a:p>
            <a:r>
              <a:rPr lang="en-US" dirty="0"/>
              <a:t>2025</a:t>
            </a:r>
          </a:p>
        </p:txBody>
      </p:sp>
      <p:pic>
        <p:nvPicPr>
          <p:cNvPr id="6" name="Picture 5" descr="A close up of a logo">
            <a:extLst>
              <a:ext uri="{FF2B5EF4-FFF2-40B4-BE49-F238E27FC236}">
                <a16:creationId xmlns:a16="http://schemas.microsoft.com/office/drawing/2014/main" id="{05D14BDD-7E84-5369-6014-644FC7D493F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7349" y="483621"/>
            <a:ext cx="2554809" cy="1054620"/>
          </a:xfrm>
          <a:prstGeom prst="rect">
            <a:avLst/>
          </a:prstGeom>
        </p:spPr>
      </p:pic>
    </p:spTree>
    <p:extLst>
      <p:ext uri="{BB962C8B-B14F-4D97-AF65-F5344CB8AC3E}">
        <p14:creationId xmlns:p14="http://schemas.microsoft.com/office/powerpoint/2010/main" val="25701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84604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2450" y="4829176"/>
            <a:ext cx="8115299" cy="1630876"/>
          </a:xfrm>
        </p:spPr>
        <p:txBody>
          <a:bodyPr anchor="b">
            <a:normAutofit/>
          </a:bodyPr>
          <a:lstStyle>
            <a:lvl1pPr algn="ctr">
              <a:defRPr sz="48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BCD2C138-6E99-3E49-E088-60F6931E85E8}"/>
              </a:ext>
            </a:extLst>
          </p:cNvPr>
          <p:cNvSpPr>
            <a:spLocks noGrp="1"/>
          </p:cNvSpPr>
          <p:nvPr>
            <p:ph type="pic" sz="quarter" idx="10"/>
          </p:nvPr>
        </p:nvSpPr>
        <p:spPr>
          <a:xfrm>
            <a:off x="0" y="439738"/>
            <a:ext cx="8667750" cy="4284662"/>
          </a:xfrm>
          <a:prstGeom prst="snip1Rect">
            <a:avLst/>
          </a:prstGeom>
          <a:ln>
            <a:solidFill>
              <a:schemeClr val="accent1">
                <a:lumMod val="40000"/>
                <a:lumOff val="60000"/>
              </a:schemeClr>
            </a:solidFill>
          </a:ln>
        </p:spPr>
        <p:txBody>
          <a:bodyPr/>
          <a:lstStyle/>
          <a:p>
            <a:r>
              <a:rPr lang="en-US" dirty="0"/>
              <a:t>Click icon to add picture</a:t>
            </a:r>
          </a:p>
        </p:txBody>
      </p:sp>
    </p:spTree>
    <p:extLst>
      <p:ext uri="{BB962C8B-B14F-4D97-AF65-F5344CB8AC3E}">
        <p14:creationId xmlns:p14="http://schemas.microsoft.com/office/powerpoint/2010/main" val="215152246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288455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5953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595312"/>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26512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393770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0834F1-AA2F-4950-9CB2-AFE002A41BBC}" type="slidenum">
              <a:rPr lang="en-US" smtClean="0"/>
              <a:t>‹#›</a:t>
            </a:fld>
            <a:endParaRPr lang="en-US" dirty="0"/>
          </a:p>
        </p:txBody>
      </p:sp>
    </p:spTree>
    <p:extLst>
      <p:ext uri="{BB962C8B-B14F-4D97-AF65-F5344CB8AC3E}">
        <p14:creationId xmlns:p14="http://schemas.microsoft.com/office/powerpoint/2010/main" val="45671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681036"/>
            <a:ext cx="7886700" cy="10566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862047" y="6176963"/>
            <a:ext cx="7250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834F1-AA2F-4950-9CB2-AFE002A41BBC}" type="slidenum">
              <a:rPr lang="en-US" smtClean="0"/>
              <a:t>‹#›</a:t>
            </a:fld>
            <a:endParaRPr lang="en-US" dirty="0"/>
          </a:p>
        </p:txBody>
      </p:sp>
      <p:sp>
        <p:nvSpPr>
          <p:cNvPr id="8" name="Freeform: Shape 7">
            <a:extLst>
              <a:ext uri="{FF2B5EF4-FFF2-40B4-BE49-F238E27FC236}">
                <a16:creationId xmlns:a16="http://schemas.microsoft.com/office/drawing/2014/main" id="{DA3E5CD4-27AE-0A54-CB20-10403000767E}"/>
              </a:ext>
            </a:extLst>
          </p:cNvPr>
          <p:cNvSpPr/>
          <p:nvPr/>
        </p:nvSpPr>
        <p:spPr>
          <a:xfrm>
            <a:off x="7603642" y="86196"/>
            <a:ext cx="1540358" cy="355875"/>
          </a:xfrm>
          <a:custGeom>
            <a:avLst/>
            <a:gdLst>
              <a:gd name="connsiteX0" fmla="*/ 2077879 w 2077878"/>
              <a:gd name="connsiteY0" fmla="*/ 0 h 480060"/>
              <a:gd name="connsiteX1" fmla="*/ 2077879 w 2077878"/>
              <a:gd name="connsiteY1" fmla="*/ 480060 h 480060"/>
              <a:gd name="connsiteX2" fmla="*/ 277178 w 2077878"/>
              <a:gd name="connsiteY2" fmla="*/ 480060 h 480060"/>
              <a:gd name="connsiteX3" fmla="*/ 0 w 2077878"/>
              <a:gd name="connsiteY3" fmla="*/ 0 h 480060"/>
              <a:gd name="connsiteX4" fmla="*/ 2077879 w 2077878"/>
              <a:gd name="connsiteY4" fmla="*/ 0 h 480060"/>
              <a:gd name="connsiteX5" fmla="*/ 2077879 w 2077878"/>
              <a:gd name="connsiteY5"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878" h="480060">
                <a:moveTo>
                  <a:pt x="2077879" y="0"/>
                </a:moveTo>
                <a:lnTo>
                  <a:pt x="2077879" y="480060"/>
                </a:lnTo>
                <a:lnTo>
                  <a:pt x="277178" y="480060"/>
                </a:lnTo>
                <a:lnTo>
                  <a:pt x="0" y="0"/>
                </a:lnTo>
                <a:lnTo>
                  <a:pt x="2077879" y="0"/>
                </a:lnTo>
                <a:lnTo>
                  <a:pt x="2077879" y="0"/>
                </a:lnTo>
                <a:close/>
              </a:path>
            </a:pathLst>
          </a:custGeom>
          <a:solidFill>
            <a:schemeClr val="accent2"/>
          </a:solidFill>
          <a:ln w="0"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602E88E1-4CE4-4EAF-C50A-E5F498E37085}"/>
              </a:ext>
            </a:extLst>
          </p:cNvPr>
          <p:cNvSpPr/>
          <p:nvPr/>
        </p:nvSpPr>
        <p:spPr>
          <a:xfrm>
            <a:off x="6180704" y="86196"/>
            <a:ext cx="1540357" cy="355875"/>
          </a:xfrm>
          <a:custGeom>
            <a:avLst/>
            <a:gdLst>
              <a:gd name="connsiteX0" fmla="*/ 1783080 w 2060257"/>
              <a:gd name="connsiteY0" fmla="*/ 0 h 480060"/>
              <a:gd name="connsiteX1" fmla="*/ 2060258 w 2060257"/>
              <a:gd name="connsiteY1" fmla="*/ 480060 h 480060"/>
              <a:gd name="connsiteX2" fmla="*/ 277178 w 2060257"/>
              <a:gd name="connsiteY2" fmla="*/ 480060 h 480060"/>
              <a:gd name="connsiteX3" fmla="*/ 0 w 2060257"/>
              <a:gd name="connsiteY3" fmla="*/ 0 h 480060"/>
              <a:gd name="connsiteX4" fmla="*/ 1783080 w 2060257"/>
              <a:gd name="connsiteY4" fmla="*/ 0 h 480060"/>
              <a:gd name="connsiteX5" fmla="*/ 1783080 w 2060257"/>
              <a:gd name="connsiteY5" fmla="*/ 0 h 48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0257" h="480060">
                <a:moveTo>
                  <a:pt x="1783080" y="0"/>
                </a:moveTo>
                <a:lnTo>
                  <a:pt x="2060258" y="480060"/>
                </a:lnTo>
                <a:lnTo>
                  <a:pt x="277178" y="480060"/>
                </a:lnTo>
                <a:lnTo>
                  <a:pt x="0" y="0"/>
                </a:lnTo>
                <a:lnTo>
                  <a:pt x="1783080" y="0"/>
                </a:lnTo>
                <a:lnTo>
                  <a:pt x="1783080" y="0"/>
                </a:lnTo>
                <a:close/>
              </a:path>
            </a:pathLst>
          </a:custGeom>
          <a:solidFill>
            <a:schemeClr val="accent1"/>
          </a:solidFill>
          <a:ln w="0" cap="flat">
            <a:noFill/>
            <a:prstDash val="solid"/>
            <a:miter/>
          </a:ln>
        </p:spPr>
        <p:txBody>
          <a:bodyPr rtlCol="0" anchor="ctr"/>
          <a:lstStyle/>
          <a:p>
            <a:endParaRPr lang="en-US" dirty="0"/>
          </a:p>
        </p:txBody>
      </p:sp>
      <p:sp>
        <p:nvSpPr>
          <p:cNvPr id="10" name="TextBox 9">
            <a:extLst>
              <a:ext uri="{FF2B5EF4-FFF2-40B4-BE49-F238E27FC236}">
                <a16:creationId xmlns:a16="http://schemas.microsoft.com/office/drawing/2014/main" id="{05B53770-2D0C-4369-7929-9263BC204B82}"/>
              </a:ext>
            </a:extLst>
          </p:cNvPr>
          <p:cNvSpPr txBox="1"/>
          <p:nvPr userDrawn="1"/>
        </p:nvSpPr>
        <p:spPr>
          <a:xfrm>
            <a:off x="7678457" y="79467"/>
            <a:ext cx="1092200" cy="369332"/>
          </a:xfrm>
          <a:prstGeom prst="rect">
            <a:avLst/>
          </a:prstGeom>
          <a:noFill/>
        </p:spPr>
        <p:txBody>
          <a:bodyPr wrap="square" rtlCol="0">
            <a:spAutoFit/>
          </a:bodyPr>
          <a:lstStyle/>
          <a:p>
            <a:pPr algn="ctr"/>
            <a:r>
              <a:rPr lang="en-US" b="1" dirty="0">
                <a:solidFill>
                  <a:schemeClr val="bg1"/>
                </a:solidFill>
              </a:rPr>
              <a:t>2026</a:t>
            </a:r>
          </a:p>
        </p:txBody>
      </p:sp>
      <p:sp>
        <p:nvSpPr>
          <p:cNvPr id="11" name="TextBox 10">
            <a:extLst>
              <a:ext uri="{FF2B5EF4-FFF2-40B4-BE49-F238E27FC236}">
                <a16:creationId xmlns:a16="http://schemas.microsoft.com/office/drawing/2014/main" id="{8F94F64C-A3A2-64ED-D713-3A4E3DCC58C4}"/>
              </a:ext>
            </a:extLst>
          </p:cNvPr>
          <p:cNvSpPr txBox="1"/>
          <p:nvPr userDrawn="1"/>
        </p:nvSpPr>
        <p:spPr>
          <a:xfrm>
            <a:off x="6383481" y="79467"/>
            <a:ext cx="1092200" cy="369332"/>
          </a:xfrm>
          <a:prstGeom prst="rect">
            <a:avLst/>
          </a:prstGeom>
          <a:noFill/>
        </p:spPr>
        <p:txBody>
          <a:bodyPr wrap="square" rtlCol="0">
            <a:spAutoFit/>
          </a:bodyPr>
          <a:lstStyle/>
          <a:p>
            <a:pPr algn="ctr"/>
            <a:r>
              <a:rPr lang="en-US" b="0" dirty="0">
                <a:solidFill>
                  <a:schemeClr val="bg1"/>
                </a:solidFill>
              </a:rPr>
              <a:t>Benefits</a:t>
            </a:r>
          </a:p>
        </p:txBody>
      </p:sp>
    </p:spTree>
    <p:extLst>
      <p:ext uri="{BB962C8B-B14F-4D97-AF65-F5344CB8AC3E}">
        <p14:creationId xmlns:p14="http://schemas.microsoft.com/office/powerpoint/2010/main" val="2028130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9.pn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www.deltadentaloh.com/findadentist" TargetMode="External"/><Relationship Id="rId4" Type="http://schemas.openxmlformats.org/officeDocument/2006/relationships/image" Target="../media/image41.svg"/></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www.myuhcvision.com/" TargetMode="External"/><Relationship Id="rId4" Type="http://schemas.openxmlformats.org/officeDocument/2006/relationships/image" Target="../media/image44.svg"/></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www.awpsafety.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preparebenefits.live/areawide"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mailto:AWPBenefits@lockton.com" TargetMode="External"/><Relationship Id="rId4" Type="http://schemas.openxmlformats.org/officeDocument/2006/relationships/hyperlink" Target="https://preparebenefits.live/statewi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FD6B0-DCC3-4B29-AA22-34787DC0AF28}"/>
              </a:ext>
            </a:extLst>
          </p:cNvPr>
          <p:cNvSpPr>
            <a:spLocks noGrp="1"/>
          </p:cNvSpPr>
          <p:nvPr>
            <p:ph type="ctrTitle"/>
          </p:nvPr>
        </p:nvSpPr>
        <p:spPr/>
        <p:txBody>
          <a:bodyPr>
            <a:normAutofit/>
          </a:bodyPr>
          <a:lstStyle/>
          <a:p>
            <a:r>
              <a:rPr lang="en-US" dirty="0"/>
              <a:t>2026</a:t>
            </a:r>
          </a:p>
        </p:txBody>
      </p:sp>
      <p:sp>
        <p:nvSpPr>
          <p:cNvPr id="3" name="Subtitle 2">
            <a:extLst>
              <a:ext uri="{FF2B5EF4-FFF2-40B4-BE49-F238E27FC236}">
                <a16:creationId xmlns:a16="http://schemas.microsoft.com/office/drawing/2014/main" id="{AA7AFC36-D3DF-44EE-9CEB-E948F5C58A41}"/>
              </a:ext>
            </a:extLst>
          </p:cNvPr>
          <p:cNvSpPr>
            <a:spLocks noGrp="1"/>
          </p:cNvSpPr>
          <p:nvPr>
            <p:ph type="subTitle" idx="1"/>
          </p:nvPr>
        </p:nvSpPr>
        <p:spPr>
          <a:xfrm>
            <a:off x="556213" y="4319785"/>
            <a:ext cx="4411393" cy="1607679"/>
          </a:xfrm>
        </p:spPr>
        <p:txBody>
          <a:bodyPr>
            <a:normAutofit/>
          </a:bodyPr>
          <a:lstStyle/>
          <a:p>
            <a:r>
              <a:rPr lang="en-US" dirty="0"/>
              <a:t>Benefits Enrollment</a:t>
            </a:r>
          </a:p>
        </p:txBody>
      </p:sp>
      <p:sp>
        <p:nvSpPr>
          <p:cNvPr id="4" name="Title 1">
            <a:extLst>
              <a:ext uri="{FF2B5EF4-FFF2-40B4-BE49-F238E27FC236}">
                <a16:creationId xmlns:a16="http://schemas.microsoft.com/office/drawing/2014/main" id="{E56AFB80-65A3-3CA1-9B15-722671CFE109}"/>
              </a:ext>
            </a:extLst>
          </p:cNvPr>
          <p:cNvSpPr txBox="1">
            <a:spLocks/>
          </p:cNvSpPr>
          <p:nvPr/>
        </p:nvSpPr>
        <p:spPr>
          <a:xfrm>
            <a:off x="0" y="6035040"/>
            <a:ext cx="9143999" cy="63470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7200" b="1" kern="1200" spc="0" baseline="0">
                <a:solidFill>
                  <a:schemeClr val="bg1"/>
                </a:solidFill>
                <a:latin typeface="+mn-lt"/>
                <a:ea typeface="+mj-ea"/>
                <a:cs typeface="+mj-cs"/>
              </a:defRPr>
            </a:lvl1pPr>
          </a:lstStyle>
          <a:p>
            <a:r>
              <a:rPr lang="en-US" sz="4000" b="0" dirty="0">
                <a:solidFill>
                  <a:schemeClr val="accent2"/>
                </a:solidFill>
              </a:rPr>
              <a:t>November 3rd–17th, 2025</a:t>
            </a:r>
          </a:p>
        </p:txBody>
      </p:sp>
    </p:spTree>
    <p:extLst>
      <p:ext uri="{BB962C8B-B14F-4D97-AF65-F5344CB8AC3E}">
        <p14:creationId xmlns:p14="http://schemas.microsoft.com/office/powerpoint/2010/main" val="386718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4764A8-C8E4-4EC6-A5D4-73EF0276C5D3}"/>
              </a:ext>
            </a:extLst>
          </p:cNvPr>
          <p:cNvSpPr>
            <a:spLocks noGrp="1"/>
          </p:cNvSpPr>
          <p:nvPr>
            <p:ph type="title"/>
          </p:nvPr>
        </p:nvSpPr>
        <p:spPr>
          <a:xfrm>
            <a:off x="493776" y="448056"/>
            <a:ext cx="7886700" cy="1056621"/>
          </a:xfrm>
        </p:spPr>
        <p:txBody>
          <a:bodyPr/>
          <a:lstStyle/>
          <a:p>
            <a:r>
              <a:rPr lang="en-US" dirty="0">
                <a:solidFill>
                  <a:srgbClr val="415364"/>
                </a:solidFill>
              </a:rPr>
              <a:t>UnitedHealthcare Resources</a:t>
            </a:r>
          </a:p>
        </p:txBody>
      </p:sp>
      <p:sp>
        <p:nvSpPr>
          <p:cNvPr id="17" name="Slide Number Placeholder 5">
            <a:extLst>
              <a:ext uri="{FF2B5EF4-FFF2-40B4-BE49-F238E27FC236}">
                <a16:creationId xmlns:a16="http://schemas.microsoft.com/office/drawing/2014/main" id="{B6A1623E-8EF0-4F77-B766-05BA566DB4B8}"/>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10</a:t>
            </a:fld>
            <a:endParaRPr lang="en-US" dirty="0"/>
          </a:p>
        </p:txBody>
      </p:sp>
      <p:sp>
        <p:nvSpPr>
          <p:cNvPr id="18" name="Rectangle 17">
            <a:extLst>
              <a:ext uri="{FF2B5EF4-FFF2-40B4-BE49-F238E27FC236}">
                <a16:creationId xmlns:a16="http://schemas.microsoft.com/office/drawing/2014/main" id="{F505EADD-732E-4915-9919-40B2D1EBBC47}"/>
              </a:ext>
            </a:extLst>
          </p:cNvPr>
          <p:cNvSpPr/>
          <p:nvPr/>
        </p:nvSpPr>
        <p:spPr bwMode="auto">
          <a:xfrm>
            <a:off x="0" y="1491347"/>
            <a:ext cx="9171665" cy="67114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9" name="Title 15">
            <a:extLst>
              <a:ext uri="{FF2B5EF4-FFF2-40B4-BE49-F238E27FC236}">
                <a16:creationId xmlns:a16="http://schemas.microsoft.com/office/drawing/2014/main" id="{3FD0B495-8F54-4BC7-AA80-1AAEA1EBBF20}"/>
              </a:ext>
            </a:extLst>
          </p:cNvPr>
          <p:cNvSpPr txBox="1">
            <a:spLocks/>
          </p:cNvSpPr>
          <p:nvPr/>
        </p:nvSpPr>
        <p:spPr>
          <a:xfrm>
            <a:off x="453161" y="1674477"/>
            <a:ext cx="7422086" cy="41353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000" kern="1200">
                <a:solidFill>
                  <a:schemeClr val="tx2"/>
                </a:solidFill>
                <a:latin typeface="Segoe UI" panose="020B0502040204020203" pitchFamily="34" charset="0"/>
                <a:ea typeface="+mj-ea"/>
                <a:cs typeface="Segoe UI" panose="020B0502040204020203" pitchFamily="34" charset="0"/>
              </a:defRPr>
            </a:lvl1pPr>
          </a:lstStyle>
          <a:p>
            <a:r>
              <a:rPr lang="en-US" dirty="0">
                <a:solidFill>
                  <a:schemeClr val="bg1"/>
                </a:solidFill>
              </a:rPr>
              <a:t>Get the most out of your benefits</a:t>
            </a:r>
          </a:p>
        </p:txBody>
      </p:sp>
      <p:pic>
        <p:nvPicPr>
          <p:cNvPr id="37" name="Picture 2">
            <a:extLst>
              <a:ext uri="{FF2B5EF4-FFF2-40B4-BE49-F238E27FC236}">
                <a16:creationId xmlns:a16="http://schemas.microsoft.com/office/drawing/2014/main" id="{66E3AE96-D5FD-4563-837E-04C39CEAD2E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25846" y="6099970"/>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a:extLst>
              <a:ext uri="{FF2B5EF4-FFF2-40B4-BE49-F238E27FC236}">
                <a16:creationId xmlns:a16="http://schemas.microsoft.com/office/drawing/2014/main" id="{36830FCD-78F0-456D-B717-163FF1FE517C}"/>
              </a:ext>
            </a:extLst>
          </p:cNvPr>
          <p:cNvSpPr txBox="1"/>
          <p:nvPr/>
        </p:nvSpPr>
        <p:spPr>
          <a:xfrm>
            <a:off x="628650" y="2028616"/>
            <a:ext cx="7886700" cy="3970318"/>
          </a:xfrm>
          <a:prstGeom prst="rect">
            <a:avLst/>
          </a:prstGeom>
          <a:noFill/>
        </p:spPr>
        <p:txBody>
          <a:bodyPr wrap="square">
            <a:spAutoFit/>
          </a:bodyPr>
          <a:lstStyle/>
          <a:p>
            <a:pPr algn="l"/>
            <a:endParaRPr lang="en-US" sz="2800" b="0" i="0" u="none" strike="noStrike" baseline="0" dirty="0">
              <a:solidFill>
                <a:srgbClr val="000000"/>
              </a:solidFill>
              <a:latin typeface="UHC Serif Headline Semibold"/>
            </a:endParaRPr>
          </a:p>
          <a:p>
            <a:r>
              <a:rPr lang="en-US" sz="1400" b="0" i="0" u="none" strike="noStrike" baseline="0" dirty="0">
                <a:solidFill>
                  <a:srgbClr val="000000"/>
                </a:solidFill>
                <a:latin typeface="Segoe UI" panose="020B0502040204020203" pitchFamily="34" charset="0"/>
                <a:cs typeface="Segoe UI" panose="020B0502040204020203" pitchFamily="34" charset="0"/>
              </a:rPr>
              <a:t>When your  plan year begins, you and your covered dependents will receive  health plan ID cards, which contain your Member ID number,  Group Number and important information for your pharmacy. Your UHC Group Number is 929408.</a:t>
            </a:r>
          </a:p>
          <a:p>
            <a:endParaRPr lang="en-US" sz="1400" dirty="0">
              <a:solidFill>
                <a:srgbClr val="000000"/>
              </a:solidFill>
              <a:latin typeface="Segoe UI" panose="020B0502040204020203" pitchFamily="34" charset="0"/>
              <a:cs typeface="Segoe UI" panose="020B0502040204020203" pitchFamily="34" charset="0"/>
            </a:endParaRPr>
          </a:p>
          <a:p>
            <a:r>
              <a:rPr lang="en-US" sz="1400" b="0" i="0" u="none" strike="noStrike" baseline="0" dirty="0">
                <a:solidFill>
                  <a:srgbClr val="000000"/>
                </a:solidFill>
                <a:latin typeface="Segoe UI" panose="020B0502040204020203" pitchFamily="34" charset="0"/>
                <a:cs typeface="Segoe UI" panose="020B0502040204020203" pitchFamily="34" charset="0"/>
              </a:rPr>
              <a:t>When your ID card arrives you can:</a:t>
            </a:r>
          </a:p>
          <a:p>
            <a:endParaRPr lang="en-US" sz="1400" b="0" i="0" u="none" strike="noStrike" baseline="0" dirty="0">
              <a:solidFill>
                <a:srgbClr val="000000"/>
              </a:solidFill>
              <a:latin typeface="Segoe UI" panose="020B0502040204020203" pitchFamily="34" charset="0"/>
              <a:cs typeface="Segoe UI" panose="020B0502040204020203" pitchFamily="34" charset="0"/>
            </a:endParaRPr>
          </a:p>
          <a:p>
            <a:pPr marL="285750" marR="1900" indent="-285750">
              <a:buFont typeface="Arial" panose="020B0604020202020204" pitchFamily="34" charset="0"/>
              <a:buChar char="•"/>
            </a:pPr>
            <a:r>
              <a:rPr lang="en-US" sz="1400" i="0" u="none" strike="noStrike" baseline="0" dirty="0">
                <a:solidFill>
                  <a:srgbClr val="000000"/>
                </a:solidFill>
                <a:latin typeface="Segoe UI" panose="020B0502040204020203" pitchFamily="34" charset="0"/>
                <a:cs typeface="Segoe UI" panose="020B0502040204020203" pitchFamily="34" charset="0"/>
              </a:rPr>
              <a:t>New members register for your personalized website on myuhc.com®</a:t>
            </a:r>
            <a:r>
              <a:rPr lang="en-US" sz="1400" b="1" i="0" u="none" strike="noStrike" baseline="0" dirty="0">
                <a:solidFill>
                  <a:srgbClr val="000000"/>
                </a:solidFill>
                <a:latin typeface="Segoe UI" panose="020B0502040204020203" pitchFamily="34" charset="0"/>
                <a:cs typeface="Segoe UI" panose="020B0502040204020203" pitchFamily="34" charset="0"/>
              </a:rPr>
              <a:t> </a:t>
            </a:r>
            <a:r>
              <a:rPr lang="en-US" sz="1400" b="0" i="0" u="none" strike="noStrike" baseline="0" dirty="0">
                <a:solidFill>
                  <a:srgbClr val="000000"/>
                </a:solidFill>
                <a:latin typeface="Segoe UI" panose="020B0502040204020203" pitchFamily="34" charset="0"/>
                <a:cs typeface="Segoe UI" panose="020B0502040204020203" pitchFamily="34" charset="0"/>
              </a:rPr>
              <a:t>and download the UnitedHealthcare® app. </a:t>
            </a:r>
          </a:p>
          <a:p>
            <a:pPr marL="285750" marR="190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cs typeface="Segoe UI" panose="020B0502040204020203" pitchFamily="34" charset="0"/>
              </a:rPr>
              <a:t>These digital tools are designed to help you understand your benefits and make informed decisions about your care. </a:t>
            </a: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cs typeface="Segoe UI" panose="020B0502040204020203" pitchFamily="34" charset="0"/>
              </a:rPr>
              <a:t>Find care and compare costs for providers and services in your network</a:t>
            </a: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cs typeface="Segoe UI" panose="020B0502040204020203" pitchFamily="34" charset="0"/>
              </a:rPr>
              <a:t>Check your plan balances, view your claims and access your health plan ID card</a:t>
            </a: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cs typeface="Segoe UI" panose="020B0502040204020203" pitchFamily="34" charset="0"/>
              </a:rPr>
              <a:t>Access wellness programs and view clinical recommendations</a:t>
            </a: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cs typeface="Segoe UI" panose="020B0502040204020203" pitchFamily="34" charset="0"/>
              </a:rPr>
              <a:t>24/7 Virtual Visits – Connect with providers by phone or video* to discuss common medical conditions and get prescriptions,*,* if needed</a:t>
            </a:r>
          </a:p>
          <a:p>
            <a:pPr marL="285750" indent="-285750">
              <a:buFont typeface="Arial" panose="020B0604020202020204" pitchFamily="34" charset="0"/>
              <a:buChar char="•"/>
            </a:pPr>
            <a:r>
              <a:rPr lang="en-US" sz="1400" b="0" i="0" u="none" strike="noStrike" baseline="0" dirty="0">
                <a:solidFill>
                  <a:srgbClr val="000000"/>
                </a:solidFill>
                <a:latin typeface="Segoe UI" panose="020B0502040204020203" pitchFamily="34" charset="0"/>
                <a:cs typeface="Segoe UI" panose="020B0502040204020203" pitchFamily="34" charset="0"/>
              </a:rPr>
              <a:t>Compare prescription costs and order refills</a:t>
            </a:r>
          </a:p>
        </p:txBody>
      </p:sp>
    </p:spTree>
    <p:extLst>
      <p:ext uri="{BB962C8B-B14F-4D97-AF65-F5344CB8AC3E}">
        <p14:creationId xmlns:p14="http://schemas.microsoft.com/office/powerpoint/2010/main" val="3184260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1B4764A8-C8E4-4EC6-A5D4-73EF0276C5D3}"/>
              </a:ext>
            </a:extLst>
          </p:cNvPr>
          <p:cNvSpPr>
            <a:spLocks noGrp="1"/>
          </p:cNvSpPr>
          <p:nvPr>
            <p:ph type="title"/>
          </p:nvPr>
        </p:nvSpPr>
        <p:spPr>
          <a:xfrm>
            <a:off x="493776" y="448056"/>
            <a:ext cx="7886700" cy="1056621"/>
          </a:xfrm>
        </p:spPr>
        <p:txBody>
          <a:bodyPr/>
          <a:lstStyle/>
          <a:p>
            <a:r>
              <a:rPr lang="en-US" dirty="0">
                <a:solidFill>
                  <a:srgbClr val="415364"/>
                </a:solidFill>
              </a:rPr>
              <a:t>UnitedHealthcare Resources</a:t>
            </a:r>
          </a:p>
        </p:txBody>
      </p:sp>
      <p:sp>
        <p:nvSpPr>
          <p:cNvPr id="17" name="Slide Number Placeholder 5">
            <a:extLst>
              <a:ext uri="{FF2B5EF4-FFF2-40B4-BE49-F238E27FC236}">
                <a16:creationId xmlns:a16="http://schemas.microsoft.com/office/drawing/2014/main" id="{B6A1623E-8EF0-4F77-B766-05BA566DB4B8}"/>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11</a:t>
            </a:fld>
            <a:endParaRPr lang="en-US" dirty="0"/>
          </a:p>
        </p:txBody>
      </p:sp>
      <p:sp>
        <p:nvSpPr>
          <p:cNvPr id="18" name="Rectangle 17">
            <a:extLst>
              <a:ext uri="{FF2B5EF4-FFF2-40B4-BE49-F238E27FC236}">
                <a16:creationId xmlns:a16="http://schemas.microsoft.com/office/drawing/2014/main" id="{F505EADD-732E-4915-9919-40B2D1EBBC47}"/>
              </a:ext>
            </a:extLst>
          </p:cNvPr>
          <p:cNvSpPr/>
          <p:nvPr/>
        </p:nvSpPr>
        <p:spPr bwMode="auto">
          <a:xfrm>
            <a:off x="0" y="1491347"/>
            <a:ext cx="9171665" cy="67114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9" name="Title 15">
            <a:extLst>
              <a:ext uri="{FF2B5EF4-FFF2-40B4-BE49-F238E27FC236}">
                <a16:creationId xmlns:a16="http://schemas.microsoft.com/office/drawing/2014/main" id="{3FD0B495-8F54-4BC7-AA80-1AAEA1EBBF20}"/>
              </a:ext>
            </a:extLst>
          </p:cNvPr>
          <p:cNvSpPr txBox="1">
            <a:spLocks/>
          </p:cNvSpPr>
          <p:nvPr/>
        </p:nvSpPr>
        <p:spPr>
          <a:xfrm>
            <a:off x="453161" y="1674477"/>
            <a:ext cx="7422086" cy="41353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000" kern="1200">
                <a:solidFill>
                  <a:schemeClr val="tx2"/>
                </a:solidFill>
                <a:latin typeface="Segoe UI" panose="020B0502040204020203" pitchFamily="34" charset="0"/>
                <a:ea typeface="+mj-ea"/>
                <a:cs typeface="Segoe UI" panose="020B0502040204020203" pitchFamily="34" charset="0"/>
              </a:defRPr>
            </a:lvl1pPr>
          </a:lstStyle>
          <a:p>
            <a:r>
              <a:rPr lang="en-US" dirty="0">
                <a:solidFill>
                  <a:schemeClr val="bg1"/>
                </a:solidFill>
              </a:rPr>
              <a:t>How to find a doctor</a:t>
            </a:r>
          </a:p>
        </p:txBody>
      </p:sp>
      <p:sp>
        <p:nvSpPr>
          <p:cNvPr id="20" name="Text Placeholder 1">
            <a:extLst>
              <a:ext uri="{FF2B5EF4-FFF2-40B4-BE49-F238E27FC236}">
                <a16:creationId xmlns:a16="http://schemas.microsoft.com/office/drawing/2014/main" id="{B7F16529-E011-42BC-8139-DD65380B6A15}"/>
              </a:ext>
            </a:extLst>
          </p:cNvPr>
          <p:cNvSpPr txBox="1">
            <a:spLocks/>
          </p:cNvSpPr>
          <p:nvPr/>
        </p:nvSpPr>
        <p:spPr>
          <a:xfrm>
            <a:off x="628650" y="2295899"/>
            <a:ext cx="6142482" cy="425450"/>
          </a:xfrm>
          <a:prstGeom prst="rect">
            <a:avLst/>
          </a:prstGeom>
        </p:spPr>
        <p:txBody>
          <a:bodyPr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Search for in-network providers and pharmacies under the </a:t>
            </a:r>
            <a:r>
              <a:rPr lang="en-US" sz="2000" b="1" dirty="0"/>
              <a:t>Choice Plus Network</a:t>
            </a:r>
            <a:r>
              <a:rPr lang="en-US" b="1" dirty="0"/>
              <a:t> </a:t>
            </a:r>
            <a:r>
              <a:rPr lang="en-US" dirty="0"/>
              <a:t>using the UnitedHealthcare mobile app or on </a:t>
            </a:r>
            <a:r>
              <a:rPr lang="en-US" b="1" dirty="0"/>
              <a:t>myuhc.com</a:t>
            </a:r>
            <a:r>
              <a:rPr lang="en-US" dirty="0"/>
              <a:t>:</a:t>
            </a:r>
          </a:p>
        </p:txBody>
      </p:sp>
      <p:sp>
        <p:nvSpPr>
          <p:cNvPr id="21" name="Text Placeholder 2">
            <a:extLst>
              <a:ext uri="{FF2B5EF4-FFF2-40B4-BE49-F238E27FC236}">
                <a16:creationId xmlns:a16="http://schemas.microsoft.com/office/drawing/2014/main" id="{C72B1EDE-D1AD-43CD-ABFD-8390ECE0E69E}"/>
              </a:ext>
            </a:extLst>
          </p:cNvPr>
          <p:cNvSpPr txBox="1">
            <a:spLocks/>
          </p:cNvSpPr>
          <p:nvPr/>
        </p:nvSpPr>
        <p:spPr>
          <a:xfrm>
            <a:off x="1944404" y="3622918"/>
            <a:ext cx="2865959" cy="2078647"/>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1200"/>
              </a:spcAft>
            </a:pPr>
            <a:r>
              <a:rPr lang="en-US" sz="1400" dirty="0">
                <a:solidFill>
                  <a:srgbClr val="000000"/>
                </a:solidFill>
              </a:rPr>
              <a:t>Doctors, hospitals, labs, and other healthcare providers in your area.</a:t>
            </a:r>
          </a:p>
          <a:p>
            <a:pPr>
              <a:spcAft>
                <a:spcPts val="1200"/>
              </a:spcAft>
            </a:pPr>
            <a:r>
              <a:rPr lang="en-US" sz="1400" dirty="0">
                <a:solidFill>
                  <a:srgbClr val="000000"/>
                </a:solidFill>
              </a:rPr>
              <a:t>Details about doctors, including educational background, languages spoken, and patient reviews. </a:t>
            </a:r>
          </a:p>
          <a:p>
            <a:pPr>
              <a:spcAft>
                <a:spcPts val="1200"/>
              </a:spcAft>
            </a:pPr>
            <a:r>
              <a:rPr lang="en-US" sz="1400" dirty="0">
                <a:solidFill>
                  <a:srgbClr val="000000"/>
                </a:solidFill>
              </a:rPr>
              <a:t>Cost comparisons for treatments and services.</a:t>
            </a:r>
          </a:p>
        </p:txBody>
      </p:sp>
      <p:grpSp>
        <p:nvGrpSpPr>
          <p:cNvPr id="22" name="Group 21">
            <a:extLst>
              <a:ext uri="{FF2B5EF4-FFF2-40B4-BE49-F238E27FC236}">
                <a16:creationId xmlns:a16="http://schemas.microsoft.com/office/drawing/2014/main" id="{66A95DD0-5D16-4D33-85CD-5267D2492B77}"/>
              </a:ext>
            </a:extLst>
          </p:cNvPr>
          <p:cNvGrpSpPr/>
          <p:nvPr/>
        </p:nvGrpSpPr>
        <p:grpSpPr>
          <a:xfrm>
            <a:off x="5087985" y="3593687"/>
            <a:ext cx="2605726" cy="2175775"/>
            <a:chOff x="4662086" y="1940351"/>
            <a:chExt cx="4608268" cy="3594400"/>
          </a:xfrm>
        </p:grpSpPr>
        <p:pic>
          <p:nvPicPr>
            <p:cNvPr id="23" name="Picture 2" descr="C:\Users\dadyrc\Desktop\7.0_ProviderFinderSearch.jpeg">
              <a:extLst>
                <a:ext uri="{FF2B5EF4-FFF2-40B4-BE49-F238E27FC236}">
                  <a16:creationId xmlns:a16="http://schemas.microsoft.com/office/drawing/2014/main" id="{5E5B8C20-4C41-4340-BC05-E551B121521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662086" y="1940351"/>
              <a:ext cx="2249642" cy="359440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4" name="Picture 2" descr="C:\Users\dadyrc\Desktop\7.0_ProviderFinderSearch.jpeg">
              <a:extLst>
                <a:ext uri="{FF2B5EF4-FFF2-40B4-BE49-F238E27FC236}">
                  <a16:creationId xmlns:a16="http://schemas.microsoft.com/office/drawing/2014/main" id="{0254DC60-286B-496F-B608-6300CB2CB7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020713" y="1940351"/>
              <a:ext cx="2249641" cy="3594400"/>
            </a:xfrm>
            <a:prstGeom prst="roundRect">
              <a:avLst/>
            </a:prstGeom>
            <a:noFill/>
            <a:extLst>
              <a:ext uri="{909E8E84-426E-40dd-AFC4-6F175D3DCCD1}">
                <a14:hiddenFill xmlns:a14="http://schemas.microsoft.com/office/drawing/2010/main" xmlns="">
                  <a:solidFill>
                    <a:srgbClr val="FFFFFF"/>
                  </a:solidFill>
                </a14:hiddenFill>
              </a:ext>
            </a:extLst>
          </p:spPr>
        </p:pic>
      </p:grpSp>
      <p:sp>
        <p:nvSpPr>
          <p:cNvPr id="25" name="Freeform 11">
            <a:extLst>
              <a:ext uri="{FF2B5EF4-FFF2-40B4-BE49-F238E27FC236}">
                <a16:creationId xmlns:a16="http://schemas.microsoft.com/office/drawing/2014/main" id="{E287D28B-6573-47AA-9724-B09BF25B2F3D}"/>
              </a:ext>
            </a:extLst>
          </p:cNvPr>
          <p:cNvSpPr>
            <a:spLocks noEditPoints="1"/>
          </p:cNvSpPr>
          <p:nvPr/>
        </p:nvSpPr>
        <p:spPr bwMode="auto">
          <a:xfrm>
            <a:off x="1440726" y="5370612"/>
            <a:ext cx="226056" cy="361277"/>
          </a:xfrm>
          <a:custGeom>
            <a:avLst/>
            <a:gdLst>
              <a:gd name="T0" fmla="*/ 2 w 219"/>
              <a:gd name="T1" fmla="*/ 312 h 350"/>
              <a:gd name="T2" fmla="*/ 10 w 219"/>
              <a:gd name="T3" fmla="*/ 326 h 350"/>
              <a:gd name="T4" fmla="*/ 51 w 219"/>
              <a:gd name="T5" fmla="*/ 344 h 350"/>
              <a:gd name="T6" fmla="*/ 111 w 219"/>
              <a:gd name="T7" fmla="*/ 350 h 350"/>
              <a:gd name="T8" fmla="*/ 150 w 219"/>
              <a:gd name="T9" fmla="*/ 347 h 350"/>
              <a:gd name="T10" fmla="*/ 200 w 219"/>
              <a:gd name="T11" fmla="*/ 333 h 350"/>
              <a:gd name="T12" fmla="*/ 218 w 219"/>
              <a:gd name="T13" fmla="*/ 316 h 350"/>
              <a:gd name="T14" fmla="*/ 219 w 219"/>
              <a:gd name="T15" fmla="*/ 307 h 350"/>
              <a:gd name="T16" fmla="*/ 213 w 219"/>
              <a:gd name="T17" fmla="*/ 290 h 350"/>
              <a:gd name="T18" fmla="*/ 180 w 219"/>
              <a:gd name="T19" fmla="*/ 274 h 350"/>
              <a:gd name="T20" fmla="*/ 129 w 219"/>
              <a:gd name="T21" fmla="*/ 264 h 350"/>
              <a:gd name="T22" fmla="*/ 192 w 219"/>
              <a:gd name="T23" fmla="*/ 139 h 350"/>
              <a:gd name="T24" fmla="*/ 204 w 219"/>
              <a:gd name="T25" fmla="*/ 105 h 350"/>
              <a:gd name="T26" fmla="*/ 204 w 219"/>
              <a:gd name="T27" fmla="*/ 84 h 350"/>
              <a:gd name="T28" fmla="*/ 198 w 219"/>
              <a:gd name="T29" fmla="*/ 56 h 350"/>
              <a:gd name="T30" fmla="*/ 163 w 219"/>
              <a:gd name="T31" fmla="*/ 15 h 350"/>
              <a:gd name="T32" fmla="*/ 129 w 219"/>
              <a:gd name="T33" fmla="*/ 1 h 350"/>
              <a:gd name="T34" fmla="*/ 111 w 219"/>
              <a:gd name="T35" fmla="*/ 0 h 350"/>
              <a:gd name="T36" fmla="*/ 82 w 219"/>
              <a:gd name="T37" fmla="*/ 3 h 350"/>
              <a:gd name="T38" fmla="*/ 43 w 219"/>
              <a:gd name="T39" fmla="*/ 27 h 350"/>
              <a:gd name="T40" fmla="*/ 20 w 219"/>
              <a:gd name="T41" fmla="*/ 65 h 350"/>
              <a:gd name="T42" fmla="*/ 16 w 219"/>
              <a:gd name="T43" fmla="*/ 93 h 350"/>
              <a:gd name="T44" fmla="*/ 19 w 219"/>
              <a:gd name="T45" fmla="*/ 117 h 350"/>
              <a:gd name="T46" fmla="*/ 28 w 219"/>
              <a:gd name="T47" fmla="*/ 139 h 350"/>
              <a:gd name="T48" fmla="*/ 123 w 219"/>
              <a:gd name="T49" fmla="*/ 280 h 350"/>
              <a:gd name="T50" fmla="*/ 170 w 219"/>
              <a:gd name="T51" fmla="*/ 286 h 350"/>
              <a:gd name="T52" fmla="*/ 200 w 219"/>
              <a:gd name="T53" fmla="*/ 298 h 350"/>
              <a:gd name="T54" fmla="*/ 206 w 219"/>
              <a:gd name="T55" fmla="*/ 307 h 350"/>
              <a:gd name="T56" fmla="*/ 190 w 219"/>
              <a:gd name="T57" fmla="*/ 321 h 350"/>
              <a:gd name="T58" fmla="*/ 149 w 219"/>
              <a:gd name="T59" fmla="*/ 332 h 350"/>
              <a:gd name="T60" fmla="*/ 111 w 219"/>
              <a:gd name="T61" fmla="*/ 335 h 350"/>
              <a:gd name="T62" fmla="*/ 55 w 219"/>
              <a:gd name="T63" fmla="*/ 329 h 350"/>
              <a:gd name="T64" fmla="*/ 22 w 219"/>
              <a:gd name="T65" fmla="*/ 316 h 350"/>
              <a:gd name="T66" fmla="*/ 16 w 219"/>
              <a:gd name="T67" fmla="*/ 307 h 350"/>
              <a:gd name="T68" fmla="*/ 25 w 219"/>
              <a:gd name="T69" fmla="*/ 297 h 350"/>
              <a:gd name="T70" fmla="*/ 77 w 219"/>
              <a:gd name="T71" fmla="*/ 281 h 350"/>
              <a:gd name="T72" fmla="*/ 55 w 219"/>
              <a:gd name="T73" fmla="*/ 269 h 350"/>
              <a:gd name="T74" fmla="*/ 20 w 219"/>
              <a:gd name="T75" fmla="*/ 281 h 350"/>
              <a:gd name="T76" fmla="*/ 2 w 219"/>
              <a:gd name="T77" fmla="*/ 300 h 350"/>
              <a:gd name="T78" fmla="*/ 111 w 219"/>
              <a:gd name="T79" fmla="*/ 121 h 350"/>
              <a:gd name="T80" fmla="*/ 95 w 219"/>
              <a:gd name="T81" fmla="*/ 117 h 350"/>
              <a:gd name="T82" fmla="*/ 77 w 219"/>
              <a:gd name="T83" fmla="*/ 104 h 350"/>
              <a:gd name="T84" fmla="*/ 71 w 219"/>
              <a:gd name="T85" fmla="*/ 81 h 350"/>
              <a:gd name="T86" fmla="*/ 74 w 219"/>
              <a:gd name="T87" fmla="*/ 65 h 350"/>
              <a:gd name="T88" fmla="*/ 88 w 219"/>
              <a:gd name="T89" fmla="*/ 49 h 350"/>
              <a:gd name="T90" fmla="*/ 111 w 219"/>
              <a:gd name="T91" fmla="*/ 41 h 350"/>
              <a:gd name="T92" fmla="*/ 126 w 219"/>
              <a:gd name="T93" fmla="*/ 45 h 350"/>
              <a:gd name="T94" fmla="*/ 143 w 219"/>
              <a:gd name="T95" fmla="*/ 59 h 350"/>
              <a:gd name="T96" fmla="*/ 150 w 219"/>
              <a:gd name="T97" fmla="*/ 81 h 350"/>
              <a:gd name="T98" fmla="*/ 147 w 219"/>
              <a:gd name="T99" fmla="*/ 96 h 350"/>
              <a:gd name="T100" fmla="*/ 132 w 219"/>
              <a:gd name="T101" fmla="*/ 114 h 350"/>
              <a:gd name="T102" fmla="*/ 111 w 219"/>
              <a:gd name="T103" fmla="*/ 12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9" h="350">
                <a:moveTo>
                  <a:pt x="0" y="307"/>
                </a:moveTo>
                <a:lnTo>
                  <a:pt x="0" y="307"/>
                </a:lnTo>
                <a:lnTo>
                  <a:pt x="2" y="312"/>
                </a:lnTo>
                <a:lnTo>
                  <a:pt x="3" y="316"/>
                </a:lnTo>
                <a:lnTo>
                  <a:pt x="6" y="321"/>
                </a:lnTo>
                <a:lnTo>
                  <a:pt x="10" y="326"/>
                </a:lnTo>
                <a:lnTo>
                  <a:pt x="20" y="333"/>
                </a:lnTo>
                <a:lnTo>
                  <a:pt x="36" y="339"/>
                </a:lnTo>
                <a:lnTo>
                  <a:pt x="51" y="344"/>
                </a:lnTo>
                <a:lnTo>
                  <a:pt x="71" y="347"/>
                </a:lnTo>
                <a:lnTo>
                  <a:pt x="89" y="349"/>
                </a:lnTo>
                <a:lnTo>
                  <a:pt x="111" y="350"/>
                </a:lnTo>
                <a:lnTo>
                  <a:pt x="111" y="350"/>
                </a:lnTo>
                <a:lnTo>
                  <a:pt x="131" y="349"/>
                </a:lnTo>
                <a:lnTo>
                  <a:pt x="150" y="347"/>
                </a:lnTo>
                <a:lnTo>
                  <a:pt x="169" y="344"/>
                </a:lnTo>
                <a:lnTo>
                  <a:pt x="186" y="339"/>
                </a:lnTo>
                <a:lnTo>
                  <a:pt x="200" y="333"/>
                </a:lnTo>
                <a:lnTo>
                  <a:pt x="210" y="326"/>
                </a:lnTo>
                <a:lnTo>
                  <a:pt x="215" y="321"/>
                </a:lnTo>
                <a:lnTo>
                  <a:pt x="218" y="316"/>
                </a:lnTo>
                <a:lnTo>
                  <a:pt x="219" y="312"/>
                </a:lnTo>
                <a:lnTo>
                  <a:pt x="219" y="307"/>
                </a:lnTo>
                <a:lnTo>
                  <a:pt x="219" y="307"/>
                </a:lnTo>
                <a:lnTo>
                  <a:pt x="219" y="303"/>
                </a:lnTo>
                <a:lnTo>
                  <a:pt x="218" y="298"/>
                </a:lnTo>
                <a:lnTo>
                  <a:pt x="213" y="290"/>
                </a:lnTo>
                <a:lnTo>
                  <a:pt x="204" y="284"/>
                </a:lnTo>
                <a:lnTo>
                  <a:pt x="193" y="278"/>
                </a:lnTo>
                <a:lnTo>
                  <a:pt x="180" y="274"/>
                </a:lnTo>
                <a:lnTo>
                  <a:pt x="164" y="269"/>
                </a:lnTo>
                <a:lnTo>
                  <a:pt x="147" y="267"/>
                </a:lnTo>
                <a:lnTo>
                  <a:pt x="129" y="264"/>
                </a:lnTo>
                <a:lnTo>
                  <a:pt x="192" y="139"/>
                </a:lnTo>
                <a:lnTo>
                  <a:pt x="192" y="139"/>
                </a:lnTo>
                <a:lnTo>
                  <a:pt x="192" y="139"/>
                </a:lnTo>
                <a:lnTo>
                  <a:pt x="198" y="128"/>
                </a:lnTo>
                <a:lnTo>
                  <a:pt x="201" y="117"/>
                </a:lnTo>
                <a:lnTo>
                  <a:pt x="204" y="105"/>
                </a:lnTo>
                <a:lnTo>
                  <a:pt x="206" y="93"/>
                </a:lnTo>
                <a:lnTo>
                  <a:pt x="206" y="93"/>
                </a:lnTo>
                <a:lnTo>
                  <a:pt x="204" y="84"/>
                </a:lnTo>
                <a:lnTo>
                  <a:pt x="203" y="73"/>
                </a:lnTo>
                <a:lnTo>
                  <a:pt x="201" y="65"/>
                </a:lnTo>
                <a:lnTo>
                  <a:pt x="198" y="56"/>
                </a:lnTo>
                <a:lnTo>
                  <a:pt x="189" y="41"/>
                </a:lnTo>
                <a:lnTo>
                  <a:pt x="177" y="27"/>
                </a:lnTo>
                <a:lnTo>
                  <a:pt x="163" y="15"/>
                </a:lnTo>
                <a:lnTo>
                  <a:pt x="147" y="6"/>
                </a:lnTo>
                <a:lnTo>
                  <a:pt x="138" y="3"/>
                </a:lnTo>
                <a:lnTo>
                  <a:pt x="129" y="1"/>
                </a:lnTo>
                <a:lnTo>
                  <a:pt x="120" y="0"/>
                </a:lnTo>
                <a:lnTo>
                  <a:pt x="111" y="0"/>
                </a:lnTo>
                <a:lnTo>
                  <a:pt x="111" y="0"/>
                </a:lnTo>
                <a:lnTo>
                  <a:pt x="100" y="0"/>
                </a:lnTo>
                <a:lnTo>
                  <a:pt x="91" y="1"/>
                </a:lnTo>
                <a:lnTo>
                  <a:pt x="82" y="3"/>
                </a:lnTo>
                <a:lnTo>
                  <a:pt x="74" y="6"/>
                </a:lnTo>
                <a:lnTo>
                  <a:pt x="57" y="15"/>
                </a:lnTo>
                <a:lnTo>
                  <a:pt x="43" y="27"/>
                </a:lnTo>
                <a:lnTo>
                  <a:pt x="33" y="41"/>
                </a:lnTo>
                <a:lnTo>
                  <a:pt x="23" y="56"/>
                </a:lnTo>
                <a:lnTo>
                  <a:pt x="20" y="65"/>
                </a:lnTo>
                <a:lnTo>
                  <a:pt x="17" y="73"/>
                </a:lnTo>
                <a:lnTo>
                  <a:pt x="16" y="84"/>
                </a:lnTo>
                <a:lnTo>
                  <a:pt x="16" y="93"/>
                </a:lnTo>
                <a:lnTo>
                  <a:pt x="16" y="93"/>
                </a:lnTo>
                <a:lnTo>
                  <a:pt x="17" y="105"/>
                </a:lnTo>
                <a:lnTo>
                  <a:pt x="19" y="117"/>
                </a:lnTo>
                <a:lnTo>
                  <a:pt x="23" y="128"/>
                </a:lnTo>
                <a:lnTo>
                  <a:pt x="28" y="139"/>
                </a:lnTo>
                <a:lnTo>
                  <a:pt x="28" y="139"/>
                </a:lnTo>
                <a:lnTo>
                  <a:pt x="111" y="304"/>
                </a:lnTo>
                <a:lnTo>
                  <a:pt x="123" y="280"/>
                </a:lnTo>
                <a:lnTo>
                  <a:pt x="123" y="280"/>
                </a:lnTo>
                <a:lnTo>
                  <a:pt x="140" y="281"/>
                </a:lnTo>
                <a:lnTo>
                  <a:pt x="157" y="283"/>
                </a:lnTo>
                <a:lnTo>
                  <a:pt x="170" y="286"/>
                </a:lnTo>
                <a:lnTo>
                  <a:pt x="183" y="290"/>
                </a:lnTo>
                <a:lnTo>
                  <a:pt x="192" y="295"/>
                </a:lnTo>
                <a:lnTo>
                  <a:pt x="200" y="298"/>
                </a:lnTo>
                <a:lnTo>
                  <a:pt x="204" y="303"/>
                </a:lnTo>
                <a:lnTo>
                  <a:pt x="206" y="307"/>
                </a:lnTo>
                <a:lnTo>
                  <a:pt x="206" y="307"/>
                </a:lnTo>
                <a:lnTo>
                  <a:pt x="203" y="312"/>
                </a:lnTo>
                <a:lnTo>
                  <a:pt x="198" y="316"/>
                </a:lnTo>
                <a:lnTo>
                  <a:pt x="190" y="321"/>
                </a:lnTo>
                <a:lnTo>
                  <a:pt x="180" y="326"/>
                </a:lnTo>
                <a:lnTo>
                  <a:pt x="166" y="329"/>
                </a:lnTo>
                <a:lnTo>
                  <a:pt x="149" y="332"/>
                </a:lnTo>
                <a:lnTo>
                  <a:pt x="131" y="335"/>
                </a:lnTo>
                <a:lnTo>
                  <a:pt x="111" y="335"/>
                </a:lnTo>
                <a:lnTo>
                  <a:pt x="111" y="335"/>
                </a:lnTo>
                <a:lnTo>
                  <a:pt x="89" y="335"/>
                </a:lnTo>
                <a:lnTo>
                  <a:pt x="71" y="332"/>
                </a:lnTo>
                <a:lnTo>
                  <a:pt x="55" y="329"/>
                </a:lnTo>
                <a:lnTo>
                  <a:pt x="42" y="326"/>
                </a:lnTo>
                <a:lnTo>
                  <a:pt x="31" y="321"/>
                </a:lnTo>
                <a:lnTo>
                  <a:pt x="22" y="316"/>
                </a:lnTo>
                <a:lnTo>
                  <a:pt x="17" y="312"/>
                </a:lnTo>
                <a:lnTo>
                  <a:pt x="16" y="307"/>
                </a:lnTo>
                <a:lnTo>
                  <a:pt x="16" y="307"/>
                </a:lnTo>
                <a:lnTo>
                  <a:pt x="17" y="304"/>
                </a:lnTo>
                <a:lnTo>
                  <a:pt x="20" y="300"/>
                </a:lnTo>
                <a:lnTo>
                  <a:pt x="25" y="297"/>
                </a:lnTo>
                <a:lnTo>
                  <a:pt x="33" y="294"/>
                </a:lnTo>
                <a:lnTo>
                  <a:pt x="51" y="286"/>
                </a:lnTo>
                <a:lnTo>
                  <a:pt x="77" y="281"/>
                </a:lnTo>
                <a:lnTo>
                  <a:pt x="69" y="267"/>
                </a:lnTo>
                <a:lnTo>
                  <a:pt x="69" y="267"/>
                </a:lnTo>
                <a:lnTo>
                  <a:pt x="55" y="269"/>
                </a:lnTo>
                <a:lnTo>
                  <a:pt x="42" y="274"/>
                </a:lnTo>
                <a:lnTo>
                  <a:pt x="31" y="277"/>
                </a:lnTo>
                <a:lnTo>
                  <a:pt x="20" y="281"/>
                </a:lnTo>
                <a:lnTo>
                  <a:pt x="13" y="287"/>
                </a:lnTo>
                <a:lnTo>
                  <a:pt x="6" y="294"/>
                </a:lnTo>
                <a:lnTo>
                  <a:pt x="2" y="300"/>
                </a:lnTo>
                <a:lnTo>
                  <a:pt x="0" y="307"/>
                </a:lnTo>
                <a:lnTo>
                  <a:pt x="0" y="307"/>
                </a:lnTo>
                <a:close/>
                <a:moveTo>
                  <a:pt x="111" y="121"/>
                </a:moveTo>
                <a:lnTo>
                  <a:pt x="111" y="121"/>
                </a:lnTo>
                <a:lnTo>
                  <a:pt x="103" y="119"/>
                </a:lnTo>
                <a:lnTo>
                  <a:pt x="95" y="117"/>
                </a:lnTo>
                <a:lnTo>
                  <a:pt x="88" y="114"/>
                </a:lnTo>
                <a:lnTo>
                  <a:pt x="82" y="108"/>
                </a:lnTo>
                <a:lnTo>
                  <a:pt x="77" y="104"/>
                </a:lnTo>
                <a:lnTo>
                  <a:pt x="74" y="96"/>
                </a:lnTo>
                <a:lnTo>
                  <a:pt x="71" y="88"/>
                </a:lnTo>
                <a:lnTo>
                  <a:pt x="71" y="81"/>
                </a:lnTo>
                <a:lnTo>
                  <a:pt x="71" y="81"/>
                </a:lnTo>
                <a:lnTo>
                  <a:pt x="71" y="73"/>
                </a:lnTo>
                <a:lnTo>
                  <a:pt x="74" y="65"/>
                </a:lnTo>
                <a:lnTo>
                  <a:pt x="77" y="59"/>
                </a:lnTo>
                <a:lnTo>
                  <a:pt x="82" y="53"/>
                </a:lnTo>
                <a:lnTo>
                  <a:pt x="88" y="49"/>
                </a:lnTo>
                <a:lnTo>
                  <a:pt x="95" y="45"/>
                </a:lnTo>
                <a:lnTo>
                  <a:pt x="103" y="42"/>
                </a:lnTo>
                <a:lnTo>
                  <a:pt x="111" y="41"/>
                </a:lnTo>
                <a:lnTo>
                  <a:pt x="111" y="41"/>
                </a:lnTo>
                <a:lnTo>
                  <a:pt x="118" y="42"/>
                </a:lnTo>
                <a:lnTo>
                  <a:pt x="126" y="45"/>
                </a:lnTo>
                <a:lnTo>
                  <a:pt x="132" y="49"/>
                </a:lnTo>
                <a:lnTo>
                  <a:pt x="138" y="53"/>
                </a:lnTo>
                <a:lnTo>
                  <a:pt x="143" y="59"/>
                </a:lnTo>
                <a:lnTo>
                  <a:pt x="147" y="65"/>
                </a:lnTo>
                <a:lnTo>
                  <a:pt x="149" y="73"/>
                </a:lnTo>
                <a:lnTo>
                  <a:pt x="150" y="81"/>
                </a:lnTo>
                <a:lnTo>
                  <a:pt x="150" y="81"/>
                </a:lnTo>
                <a:lnTo>
                  <a:pt x="149" y="88"/>
                </a:lnTo>
                <a:lnTo>
                  <a:pt x="147" y="96"/>
                </a:lnTo>
                <a:lnTo>
                  <a:pt x="143" y="104"/>
                </a:lnTo>
                <a:lnTo>
                  <a:pt x="138" y="108"/>
                </a:lnTo>
                <a:lnTo>
                  <a:pt x="132" y="114"/>
                </a:lnTo>
                <a:lnTo>
                  <a:pt x="126" y="117"/>
                </a:lnTo>
                <a:lnTo>
                  <a:pt x="118" y="119"/>
                </a:lnTo>
                <a:lnTo>
                  <a:pt x="111" y="121"/>
                </a:lnTo>
                <a:lnTo>
                  <a:pt x="111" y="121"/>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dirty="0"/>
          </a:p>
        </p:txBody>
      </p:sp>
      <p:grpSp>
        <p:nvGrpSpPr>
          <p:cNvPr id="26" name="Group 25">
            <a:extLst>
              <a:ext uri="{FF2B5EF4-FFF2-40B4-BE49-F238E27FC236}">
                <a16:creationId xmlns:a16="http://schemas.microsoft.com/office/drawing/2014/main" id="{4ED0F8A1-C466-4477-B9CF-5AA0AE6F53B2}"/>
              </a:ext>
            </a:extLst>
          </p:cNvPr>
          <p:cNvGrpSpPr/>
          <p:nvPr/>
        </p:nvGrpSpPr>
        <p:grpSpPr>
          <a:xfrm>
            <a:off x="1358161" y="4620445"/>
            <a:ext cx="374561" cy="311207"/>
            <a:chOff x="2481263" y="3403600"/>
            <a:chExt cx="534988" cy="444500"/>
          </a:xfrm>
          <a:solidFill>
            <a:srgbClr val="0070C0"/>
          </a:solidFill>
        </p:grpSpPr>
        <p:sp>
          <p:nvSpPr>
            <p:cNvPr id="27" name="Rectangle 33">
              <a:extLst>
                <a:ext uri="{FF2B5EF4-FFF2-40B4-BE49-F238E27FC236}">
                  <a16:creationId xmlns:a16="http://schemas.microsoft.com/office/drawing/2014/main" id="{A409DA3F-75D1-4D40-865B-F3309E6E79D2}"/>
                </a:ext>
              </a:extLst>
            </p:cNvPr>
            <p:cNvSpPr>
              <a:spLocks noChangeArrowheads="1"/>
            </p:cNvSpPr>
            <p:nvPr/>
          </p:nvSpPr>
          <p:spPr bwMode="auto">
            <a:xfrm>
              <a:off x="2678113" y="3733800"/>
              <a:ext cx="141288" cy="101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0E3B7161-02D3-4C87-BAED-F8693330B9D8}"/>
                </a:ext>
              </a:extLst>
            </p:cNvPr>
            <p:cNvSpPr>
              <a:spLocks/>
            </p:cNvSpPr>
            <p:nvPr/>
          </p:nvSpPr>
          <p:spPr bwMode="auto">
            <a:xfrm>
              <a:off x="2600326" y="3541713"/>
              <a:ext cx="173038" cy="104775"/>
            </a:xfrm>
            <a:custGeom>
              <a:avLst/>
              <a:gdLst>
                <a:gd name="T0" fmla="*/ 98 w 109"/>
                <a:gd name="T1" fmla="*/ 66 h 66"/>
                <a:gd name="T2" fmla="*/ 55 w 109"/>
                <a:gd name="T3" fmla="*/ 21 h 66"/>
                <a:gd name="T4" fmla="*/ 11 w 109"/>
                <a:gd name="T5" fmla="*/ 66 h 66"/>
                <a:gd name="T6" fmla="*/ 0 w 109"/>
                <a:gd name="T7" fmla="*/ 55 h 66"/>
                <a:gd name="T8" fmla="*/ 55 w 109"/>
                <a:gd name="T9" fmla="*/ 0 h 66"/>
                <a:gd name="T10" fmla="*/ 109 w 109"/>
                <a:gd name="T11" fmla="*/ 55 h 66"/>
                <a:gd name="T12" fmla="*/ 98 w 109"/>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09" h="66">
                  <a:moveTo>
                    <a:pt x="98" y="66"/>
                  </a:moveTo>
                  <a:lnTo>
                    <a:pt x="55" y="21"/>
                  </a:lnTo>
                  <a:lnTo>
                    <a:pt x="11" y="66"/>
                  </a:lnTo>
                  <a:lnTo>
                    <a:pt x="0" y="55"/>
                  </a:lnTo>
                  <a:lnTo>
                    <a:pt x="55" y="0"/>
                  </a:lnTo>
                  <a:lnTo>
                    <a:pt x="109" y="55"/>
                  </a:lnTo>
                  <a:lnTo>
                    <a:pt x="98" y="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2CED3FBF-9943-4D66-94A1-636F0325A763}"/>
                </a:ext>
              </a:extLst>
            </p:cNvPr>
            <p:cNvSpPr>
              <a:spLocks/>
            </p:cNvSpPr>
            <p:nvPr/>
          </p:nvSpPr>
          <p:spPr bwMode="auto">
            <a:xfrm>
              <a:off x="2678113" y="3505200"/>
              <a:ext cx="219075" cy="147637"/>
            </a:xfrm>
            <a:custGeom>
              <a:avLst/>
              <a:gdLst>
                <a:gd name="T0" fmla="*/ 56 w 138"/>
                <a:gd name="T1" fmla="*/ 93 h 93"/>
                <a:gd name="T2" fmla="*/ 0 w 138"/>
                <a:gd name="T3" fmla="*/ 40 h 93"/>
                <a:gd name="T4" fmla="*/ 11 w 138"/>
                <a:gd name="T5" fmla="*/ 29 h 93"/>
                <a:gd name="T6" fmla="*/ 56 w 138"/>
                <a:gd name="T7" fmla="*/ 72 h 93"/>
                <a:gd name="T8" fmla="*/ 128 w 138"/>
                <a:gd name="T9" fmla="*/ 0 h 93"/>
                <a:gd name="T10" fmla="*/ 138 w 138"/>
                <a:gd name="T11" fmla="*/ 11 h 93"/>
                <a:gd name="T12" fmla="*/ 56 w 138"/>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38" h="93">
                  <a:moveTo>
                    <a:pt x="56" y="93"/>
                  </a:moveTo>
                  <a:lnTo>
                    <a:pt x="0" y="40"/>
                  </a:lnTo>
                  <a:lnTo>
                    <a:pt x="11" y="29"/>
                  </a:lnTo>
                  <a:lnTo>
                    <a:pt x="56" y="72"/>
                  </a:lnTo>
                  <a:lnTo>
                    <a:pt x="128" y="0"/>
                  </a:lnTo>
                  <a:lnTo>
                    <a:pt x="138" y="11"/>
                  </a:lnTo>
                  <a:lnTo>
                    <a:pt x="56" y="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96610487-A3C3-4444-9960-D978A5C6A86D}"/>
                </a:ext>
              </a:extLst>
            </p:cNvPr>
            <p:cNvSpPr>
              <a:spLocks/>
            </p:cNvSpPr>
            <p:nvPr/>
          </p:nvSpPr>
          <p:spPr bwMode="auto">
            <a:xfrm>
              <a:off x="2586038" y="3611563"/>
              <a:ext cx="49213" cy="49212"/>
            </a:xfrm>
            <a:custGeom>
              <a:avLst/>
              <a:gdLst>
                <a:gd name="T0" fmla="*/ 31 w 31"/>
                <a:gd name="T1" fmla="*/ 16 h 31"/>
                <a:gd name="T2" fmla="*/ 31 w 31"/>
                <a:gd name="T3" fmla="*/ 16 h 31"/>
                <a:gd name="T4" fmla="*/ 29 w 31"/>
                <a:gd name="T5" fmla="*/ 22 h 31"/>
                <a:gd name="T6" fmla="*/ 26 w 31"/>
                <a:gd name="T7" fmla="*/ 26 h 31"/>
                <a:gd name="T8" fmla="*/ 22 w 31"/>
                <a:gd name="T9" fmla="*/ 31 h 31"/>
                <a:gd name="T10" fmla="*/ 15 w 31"/>
                <a:gd name="T11" fmla="*/ 31 h 31"/>
                <a:gd name="T12" fmla="*/ 15 w 31"/>
                <a:gd name="T13" fmla="*/ 31 h 31"/>
                <a:gd name="T14" fmla="*/ 9 w 31"/>
                <a:gd name="T15" fmla="*/ 31 h 31"/>
                <a:gd name="T16" fmla="*/ 5 w 31"/>
                <a:gd name="T17" fmla="*/ 26 h 31"/>
                <a:gd name="T18" fmla="*/ 2 w 31"/>
                <a:gd name="T19" fmla="*/ 22 h 31"/>
                <a:gd name="T20" fmla="*/ 0 w 31"/>
                <a:gd name="T21" fmla="*/ 16 h 31"/>
                <a:gd name="T22" fmla="*/ 0 w 31"/>
                <a:gd name="T23" fmla="*/ 16 h 31"/>
                <a:gd name="T24" fmla="*/ 2 w 31"/>
                <a:gd name="T25" fmla="*/ 9 h 31"/>
                <a:gd name="T26" fmla="*/ 5 w 31"/>
                <a:gd name="T27" fmla="*/ 5 h 31"/>
                <a:gd name="T28" fmla="*/ 9 w 31"/>
                <a:gd name="T29" fmla="*/ 2 h 31"/>
                <a:gd name="T30" fmla="*/ 15 w 31"/>
                <a:gd name="T31" fmla="*/ 0 h 31"/>
                <a:gd name="T32" fmla="*/ 15 w 31"/>
                <a:gd name="T33" fmla="*/ 0 h 31"/>
                <a:gd name="T34" fmla="*/ 22 w 31"/>
                <a:gd name="T35" fmla="*/ 2 h 31"/>
                <a:gd name="T36" fmla="*/ 26 w 31"/>
                <a:gd name="T37" fmla="*/ 5 h 31"/>
                <a:gd name="T38" fmla="*/ 29 w 31"/>
                <a:gd name="T39" fmla="*/ 9 h 31"/>
                <a:gd name="T40" fmla="*/ 31 w 31"/>
                <a:gd name="T41" fmla="*/ 16 h 31"/>
                <a:gd name="T42" fmla="*/ 31 w 31"/>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16"/>
                  </a:moveTo>
                  <a:lnTo>
                    <a:pt x="31" y="16"/>
                  </a:lnTo>
                  <a:lnTo>
                    <a:pt x="29" y="22"/>
                  </a:lnTo>
                  <a:lnTo>
                    <a:pt x="26" y="26"/>
                  </a:lnTo>
                  <a:lnTo>
                    <a:pt x="22" y="31"/>
                  </a:lnTo>
                  <a:lnTo>
                    <a:pt x="15" y="31"/>
                  </a:lnTo>
                  <a:lnTo>
                    <a:pt x="15" y="31"/>
                  </a:lnTo>
                  <a:lnTo>
                    <a:pt x="9" y="31"/>
                  </a:lnTo>
                  <a:lnTo>
                    <a:pt x="5" y="26"/>
                  </a:lnTo>
                  <a:lnTo>
                    <a:pt x="2" y="22"/>
                  </a:lnTo>
                  <a:lnTo>
                    <a:pt x="0" y="16"/>
                  </a:lnTo>
                  <a:lnTo>
                    <a:pt x="0" y="16"/>
                  </a:lnTo>
                  <a:lnTo>
                    <a:pt x="2" y="9"/>
                  </a:lnTo>
                  <a:lnTo>
                    <a:pt x="5" y="5"/>
                  </a:lnTo>
                  <a:lnTo>
                    <a:pt x="9" y="2"/>
                  </a:lnTo>
                  <a:lnTo>
                    <a:pt x="15" y="0"/>
                  </a:lnTo>
                  <a:lnTo>
                    <a:pt x="15" y="0"/>
                  </a:lnTo>
                  <a:lnTo>
                    <a:pt x="22" y="2"/>
                  </a:lnTo>
                  <a:lnTo>
                    <a:pt x="26" y="5"/>
                  </a:lnTo>
                  <a:lnTo>
                    <a:pt x="29" y="9"/>
                  </a:lnTo>
                  <a:lnTo>
                    <a:pt x="31" y="16"/>
                  </a:lnTo>
                  <a:lnTo>
                    <a:pt x="31"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9F693EC3-2CF0-4DF4-B4A6-DFD428CCD65A}"/>
                </a:ext>
              </a:extLst>
            </p:cNvPr>
            <p:cNvSpPr>
              <a:spLocks/>
            </p:cNvSpPr>
            <p:nvPr/>
          </p:nvSpPr>
          <p:spPr bwMode="auto">
            <a:xfrm>
              <a:off x="2663826" y="3533775"/>
              <a:ext cx="49213" cy="49212"/>
            </a:xfrm>
            <a:custGeom>
              <a:avLst/>
              <a:gdLst>
                <a:gd name="T0" fmla="*/ 31 w 31"/>
                <a:gd name="T1" fmla="*/ 16 h 31"/>
                <a:gd name="T2" fmla="*/ 31 w 31"/>
                <a:gd name="T3" fmla="*/ 16 h 31"/>
                <a:gd name="T4" fmla="*/ 29 w 31"/>
                <a:gd name="T5" fmla="*/ 22 h 31"/>
                <a:gd name="T6" fmla="*/ 26 w 31"/>
                <a:gd name="T7" fmla="*/ 26 h 31"/>
                <a:gd name="T8" fmla="*/ 22 w 31"/>
                <a:gd name="T9" fmla="*/ 31 h 31"/>
                <a:gd name="T10" fmla="*/ 15 w 31"/>
                <a:gd name="T11" fmla="*/ 31 h 31"/>
                <a:gd name="T12" fmla="*/ 15 w 31"/>
                <a:gd name="T13" fmla="*/ 31 h 31"/>
                <a:gd name="T14" fmla="*/ 9 w 31"/>
                <a:gd name="T15" fmla="*/ 31 h 31"/>
                <a:gd name="T16" fmla="*/ 5 w 31"/>
                <a:gd name="T17" fmla="*/ 26 h 31"/>
                <a:gd name="T18" fmla="*/ 2 w 31"/>
                <a:gd name="T19" fmla="*/ 22 h 31"/>
                <a:gd name="T20" fmla="*/ 0 w 31"/>
                <a:gd name="T21" fmla="*/ 16 h 31"/>
                <a:gd name="T22" fmla="*/ 0 w 31"/>
                <a:gd name="T23" fmla="*/ 16 h 31"/>
                <a:gd name="T24" fmla="*/ 2 w 31"/>
                <a:gd name="T25" fmla="*/ 9 h 31"/>
                <a:gd name="T26" fmla="*/ 5 w 31"/>
                <a:gd name="T27" fmla="*/ 5 h 31"/>
                <a:gd name="T28" fmla="*/ 9 w 31"/>
                <a:gd name="T29" fmla="*/ 2 h 31"/>
                <a:gd name="T30" fmla="*/ 15 w 31"/>
                <a:gd name="T31" fmla="*/ 0 h 31"/>
                <a:gd name="T32" fmla="*/ 15 w 31"/>
                <a:gd name="T33" fmla="*/ 0 h 31"/>
                <a:gd name="T34" fmla="*/ 22 w 31"/>
                <a:gd name="T35" fmla="*/ 2 h 31"/>
                <a:gd name="T36" fmla="*/ 26 w 31"/>
                <a:gd name="T37" fmla="*/ 5 h 31"/>
                <a:gd name="T38" fmla="*/ 29 w 31"/>
                <a:gd name="T39" fmla="*/ 9 h 31"/>
                <a:gd name="T40" fmla="*/ 31 w 31"/>
                <a:gd name="T41" fmla="*/ 16 h 31"/>
                <a:gd name="T42" fmla="*/ 31 w 31"/>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16"/>
                  </a:moveTo>
                  <a:lnTo>
                    <a:pt x="31" y="16"/>
                  </a:lnTo>
                  <a:lnTo>
                    <a:pt x="29" y="22"/>
                  </a:lnTo>
                  <a:lnTo>
                    <a:pt x="26" y="26"/>
                  </a:lnTo>
                  <a:lnTo>
                    <a:pt x="22" y="31"/>
                  </a:lnTo>
                  <a:lnTo>
                    <a:pt x="15" y="31"/>
                  </a:lnTo>
                  <a:lnTo>
                    <a:pt x="15" y="31"/>
                  </a:lnTo>
                  <a:lnTo>
                    <a:pt x="9" y="31"/>
                  </a:lnTo>
                  <a:lnTo>
                    <a:pt x="5" y="26"/>
                  </a:lnTo>
                  <a:lnTo>
                    <a:pt x="2" y="22"/>
                  </a:lnTo>
                  <a:lnTo>
                    <a:pt x="0" y="16"/>
                  </a:lnTo>
                  <a:lnTo>
                    <a:pt x="0" y="16"/>
                  </a:lnTo>
                  <a:lnTo>
                    <a:pt x="2" y="9"/>
                  </a:lnTo>
                  <a:lnTo>
                    <a:pt x="5" y="5"/>
                  </a:lnTo>
                  <a:lnTo>
                    <a:pt x="9" y="2"/>
                  </a:lnTo>
                  <a:lnTo>
                    <a:pt x="15" y="0"/>
                  </a:lnTo>
                  <a:lnTo>
                    <a:pt x="15" y="0"/>
                  </a:lnTo>
                  <a:lnTo>
                    <a:pt x="22" y="2"/>
                  </a:lnTo>
                  <a:lnTo>
                    <a:pt x="26" y="5"/>
                  </a:lnTo>
                  <a:lnTo>
                    <a:pt x="29" y="9"/>
                  </a:lnTo>
                  <a:lnTo>
                    <a:pt x="31" y="16"/>
                  </a:lnTo>
                  <a:lnTo>
                    <a:pt x="31"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936E8895-6A1D-44E6-B046-DA929B9A6916}"/>
                </a:ext>
              </a:extLst>
            </p:cNvPr>
            <p:cNvSpPr>
              <a:spLocks/>
            </p:cNvSpPr>
            <p:nvPr/>
          </p:nvSpPr>
          <p:spPr bwMode="auto">
            <a:xfrm>
              <a:off x="2741613" y="3611563"/>
              <a:ext cx="49213" cy="49212"/>
            </a:xfrm>
            <a:custGeom>
              <a:avLst/>
              <a:gdLst>
                <a:gd name="T0" fmla="*/ 31 w 31"/>
                <a:gd name="T1" fmla="*/ 16 h 31"/>
                <a:gd name="T2" fmla="*/ 31 w 31"/>
                <a:gd name="T3" fmla="*/ 16 h 31"/>
                <a:gd name="T4" fmla="*/ 29 w 31"/>
                <a:gd name="T5" fmla="*/ 22 h 31"/>
                <a:gd name="T6" fmla="*/ 26 w 31"/>
                <a:gd name="T7" fmla="*/ 26 h 31"/>
                <a:gd name="T8" fmla="*/ 22 w 31"/>
                <a:gd name="T9" fmla="*/ 31 h 31"/>
                <a:gd name="T10" fmla="*/ 16 w 31"/>
                <a:gd name="T11" fmla="*/ 31 h 31"/>
                <a:gd name="T12" fmla="*/ 16 w 31"/>
                <a:gd name="T13" fmla="*/ 31 h 31"/>
                <a:gd name="T14" fmla="*/ 9 w 31"/>
                <a:gd name="T15" fmla="*/ 31 h 31"/>
                <a:gd name="T16" fmla="*/ 5 w 31"/>
                <a:gd name="T17" fmla="*/ 26 h 31"/>
                <a:gd name="T18" fmla="*/ 2 w 31"/>
                <a:gd name="T19" fmla="*/ 22 h 31"/>
                <a:gd name="T20" fmla="*/ 0 w 31"/>
                <a:gd name="T21" fmla="*/ 16 h 31"/>
                <a:gd name="T22" fmla="*/ 0 w 31"/>
                <a:gd name="T23" fmla="*/ 16 h 31"/>
                <a:gd name="T24" fmla="*/ 2 w 31"/>
                <a:gd name="T25" fmla="*/ 9 h 31"/>
                <a:gd name="T26" fmla="*/ 5 w 31"/>
                <a:gd name="T27" fmla="*/ 5 h 31"/>
                <a:gd name="T28" fmla="*/ 9 w 31"/>
                <a:gd name="T29" fmla="*/ 2 h 31"/>
                <a:gd name="T30" fmla="*/ 16 w 31"/>
                <a:gd name="T31" fmla="*/ 0 h 31"/>
                <a:gd name="T32" fmla="*/ 16 w 31"/>
                <a:gd name="T33" fmla="*/ 0 h 31"/>
                <a:gd name="T34" fmla="*/ 22 w 31"/>
                <a:gd name="T35" fmla="*/ 2 h 31"/>
                <a:gd name="T36" fmla="*/ 26 w 31"/>
                <a:gd name="T37" fmla="*/ 5 h 31"/>
                <a:gd name="T38" fmla="*/ 29 w 31"/>
                <a:gd name="T39" fmla="*/ 9 h 31"/>
                <a:gd name="T40" fmla="*/ 31 w 31"/>
                <a:gd name="T41" fmla="*/ 16 h 31"/>
                <a:gd name="T42" fmla="*/ 31 w 31"/>
                <a:gd name="T43"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31">
                  <a:moveTo>
                    <a:pt x="31" y="16"/>
                  </a:moveTo>
                  <a:lnTo>
                    <a:pt x="31" y="16"/>
                  </a:lnTo>
                  <a:lnTo>
                    <a:pt x="29" y="22"/>
                  </a:lnTo>
                  <a:lnTo>
                    <a:pt x="26" y="26"/>
                  </a:lnTo>
                  <a:lnTo>
                    <a:pt x="22" y="31"/>
                  </a:lnTo>
                  <a:lnTo>
                    <a:pt x="16" y="31"/>
                  </a:lnTo>
                  <a:lnTo>
                    <a:pt x="16" y="31"/>
                  </a:lnTo>
                  <a:lnTo>
                    <a:pt x="9" y="31"/>
                  </a:lnTo>
                  <a:lnTo>
                    <a:pt x="5" y="26"/>
                  </a:lnTo>
                  <a:lnTo>
                    <a:pt x="2" y="22"/>
                  </a:lnTo>
                  <a:lnTo>
                    <a:pt x="0" y="16"/>
                  </a:lnTo>
                  <a:lnTo>
                    <a:pt x="0" y="16"/>
                  </a:lnTo>
                  <a:lnTo>
                    <a:pt x="2" y="9"/>
                  </a:lnTo>
                  <a:lnTo>
                    <a:pt x="5" y="5"/>
                  </a:lnTo>
                  <a:lnTo>
                    <a:pt x="9" y="2"/>
                  </a:lnTo>
                  <a:lnTo>
                    <a:pt x="16" y="0"/>
                  </a:lnTo>
                  <a:lnTo>
                    <a:pt x="16" y="0"/>
                  </a:lnTo>
                  <a:lnTo>
                    <a:pt x="22" y="2"/>
                  </a:lnTo>
                  <a:lnTo>
                    <a:pt x="26" y="5"/>
                  </a:lnTo>
                  <a:lnTo>
                    <a:pt x="29" y="9"/>
                  </a:lnTo>
                  <a:lnTo>
                    <a:pt x="31" y="16"/>
                  </a:lnTo>
                  <a:lnTo>
                    <a:pt x="31"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ED0E2027-E62C-4DD4-9DA9-E358A2BAB2D2}"/>
                </a:ext>
              </a:extLst>
            </p:cNvPr>
            <p:cNvSpPr>
              <a:spLocks/>
            </p:cNvSpPr>
            <p:nvPr/>
          </p:nvSpPr>
          <p:spPr bwMode="auto">
            <a:xfrm>
              <a:off x="2863851" y="3490913"/>
              <a:ext cx="50800" cy="47625"/>
            </a:xfrm>
            <a:custGeom>
              <a:avLst/>
              <a:gdLst>
                <a:gd name="T0" fmla="*/ 32 w 32"/>
                <a:gd name="T1" fmla="*/ 15 h 30"/>
                <a:gd name="T2" fmla="*/ 32 w 32"/>
                <a:gd name="T3" fmla="*/ 15 h 30"/>
                <a:gd name="T4" fmla="*/ 30 w 32"/>
                <a:gd name="T5" fmla="*/ 21 h 30"/>
                <a:gd name="T6" fmla="*/ 27 w 32"/>
                <a:gd name="T7" fmla="*/ 26 h 30"/>
                <a:gd name="T8" fmla="*/ 21 w 32"/>
                <a:gd name="T9" fmla="*/ 29 h 30"/>
                <a:gd name="T10" fmla="*/ 15 w 32"/>
                <a:gd name="T11" fmla="*/ 30 h 30"/>
                <a:gd name="T12" fmla="*/ 15 w 32"/>
                <a:gd name="T13" fmla="*/ 30 h 30"/>
                <a:gd name="T14" fmla="*/ 11 w 32"/>
                <a:gd name="T15" fmla="*/ 29 h 30"/>
                <a:gd name="T16" fmla="*/ 4 w 32"/>
                <a:gd name="T17" fmla="*/ 26 h 30"/>
                <a:gd name="T18" fmla="*/ 1 w 32"/>
                <a:gd name="T19" fmla="*/ 21 h 30"/>
                <a:gd name="T20" fmla="*/ 0 w 32"/>
                <a:gd name="T21" fmla="*/ 15 h 30"/>
                <a:gd name="T22" fmla="*/ 0 w 32"/>
                <a:gd name="T23" fmla="*/ 15 h 30"/>
                <a:gd name="T24" fmla="*/ 1 w 32"/>
                <a:gd name="T25" fmla="*/ 9 h 30"/>
                <a:gd name="T26" fmla="*/ 4 w 32"/>
                <a:gd name="T27" fmla="*/ 4 h 30"/>
                <a:gd name="T28" fmla="*/ 11 w 32"/>
                <a:gd name="T29" fmla="*/ 0 h 30"/>
                <a:gd name="T30" fmla="*/ 15 w 32"/>
                <a:gd name="T31" fmla="*/ 0 h 30"/>
                <a:gd name="T32" fmla="*/ 15 w 32"/>
                <a:gd name="T33" fmla="*/ 0 h 30"/>
                <a:gd name="T34" fmla="*/ 21 w 32"/>
                <a:gd name="T35" fmla="*/ 0 h 30"/>
                <a:gd name="T36" fmla="*/ 27 w 32"/>
                <a:gd name="T37" fmla="*/ 4 h 30"/>
                <a:gd name="T38" fmla="*/ 30 w 32"/>
                <a:gd name="T39" fmla="*/ 9 h 30"/>
                <a:gd name="T40" fmla="*/ 32 w 32"/>
                <a:gd name="T41" fmla="*/ 15 h 30"/>
                <a:gd name="T42" fmla="*/ 32 w 32"/>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30">
                  <a:moveTo>
                    <a:pt x="32" y="15"/>
                  </a:moveTo>
                  <a:lnTo>
                    <a:pt x="32" y="15"/>
                  </a:lnTo>
                  <a:lnTo>
                    <a:pt x="30" y="21"/>
                  </a:lnTo>
                  <a:lnTo>
                    <a:pt x="27" y="26"/>
                  </a:lnTo>
                  <a:lnTo>
                    <a:pt x="21" y="29"/>
                  </a:lnTo>
                  <a:lnTo>
                    <a:pt x="15" y="30"/>
                  </a:lnTo>
                  <a:lnTo>
                    <a:pt x="15" y="30"/>
                  </a:lnTo>
                  <a:lnTo>
                    <a:pt x="11" y="29"/>
                  </a:lnTo>
                  <a:lnTo>
                    <a:pt x="4" y="26"/>
                  </a:lnTo>
                  <a:lnTo>
                    <a:pt x="1" y="21"/>
                  </a:lnTo>
                  <a:lnTo>
                    <a:pt x="0" y="15"/>
                  </a:lnTo>
                  <a:lnTo>
                    <a:pt x="0" y="15"/>
                  </a:lnTo>
                  <a:lnTo>
                    <a:pt x="1" y="9"/>
                  </a:lnTo>
                  <a:lnTo>
                    <a:pt x="4" y="4"/>
                  </a:lnTo>
                  <a:lnTo>
                    <a:pt x="11" y="0"/>
                  </a:lnTo>
                  <a:lnTo>
                    <a:pt x="15" y="0"/>
                  </a:lnTo>
                  <a:lnTo>
                    <a:pt x="15" y="0"/>
                  </a:lnTo>
                  <a:lnTo>
                    <a:pt x="21" y="0"/>
                  </a:lnTo>
                  <a:lnTo>
                    <a:pt x="27" y="4"/>
                  </a:lnTo>
                  <a:lnTo>
                    <a:pt x="30" y="9"/>
                  </a:lnTo>
                  <a:lnTo>
                    <a:pt x="32" y="15"/>
                  </a:lnTo>
                  <a:lnTo>
                    <a:pt x="32"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6B27FF08-F0E8-47B5-9820-4978CDC6EF8C}"/>
                </a:ext>
              </a:extLst>
            </p:cNvPr>
            <p:cNvSpPr>
              <a:spLocks noEditPoints="1"/>
            </p:cNvSpPr>
            <p:nvPr/>
          </p:nvSpPr>
          <p:spPr bwMode="auto">
            <a:xfrm>
              <a:off x="2481263" y="3403600"/>
              <a:ext cx="534988" cy="341312"/>
            </a:xfrm>
            <a:custGeom>
              <a:avLst/>
              <a:gdLst>
                <a:gd name="T0" fmla="*/ 324 w 337"/>
                <a:gd name="T1" fmla="*/ 215 h 215"/>
                <a:gd name="T2" fmla="*/ 16 w 337"/>
                <a:gd name="T3" fmla="*/ 215 h 215"/>
                <a:gd name="T4" fmla="*/ 16 w 337"/>
                <a:gd name="T5" fmla="*/ 215 h 215"/>
                <a:gd name="T6" fmla="*/ 9 w 337"/>
                <a:gd name="T7" fmla="*/ 215 h 215"/>
                <a:gd name="T8" fmla="*/ 5 w 337"/>
                <a:gd name="T9" fmla="*/ 212 h 215"/>
                <a:gd name="T10" fmla="*/ 2 w 337"/>
                <a:gd name="T11" fmla="*/ 208 h 215"/>
                <a:gd name="T12" fmla="*/ 0 w 337"/>
                <a:gd name="T13" fmla="*/ 202 h 215"/>
                <a:gd name="T14" fmla="*/ 0 w 337"/>
                <a:gd name="T15" fmla="*/ 15 h 215"/>
                <a:gd name="T16" fmla="*/ 0 w 337"/>
                <a:gd name="T17" fmla="*/ 15 h 215"/>
                <a:gd name="T18" fmla="*/ 2 w 337"/>
                <a:gd name="T19" fmla="*/ 9 h 215"/>
                <a:gd name="T20" fmla="*/ 5 w 337"/>
                <a:gd name="T21" fmla="*/ 4 h 215"/>
                <a:gd name="T22" fmla="*/ 9 w 337"/>
                <a:gd name="T23" fmla="*/ 1 h 215"/>
                <a:gd name="T24" fmla="*/ 16 w 337"/>
                <a:gd name="T25" fmla="*/ 0 h 215"/>
                <a:gd name="T26" fmla="*/ 324 w 337"/>
                <a:gd name="T27" fmla="*/ 0 h 215"/>
                <a:gd name="T28" fmla="*/ 324 w 337"/>
                <a:gd name="T29" fmla="*/ 0 h 215"/>
                <a:gd name="T30" fmla="*/ 328 w 337"/>
                <a:gd name="T31" fmla="*/ 1 h 215"/>
                <a:gd name="T32" fmla="*/ 333 w 337"/>
                <a:gd name="T33" fmla="*/ 4 h 215"/>
                <a:gd name="T34" fmla="*/ 336 w 337"/>
                <a:gd name="T35" fmla="*/ 9 h 215"/>
                <a:gd name="T36" fmla="*/ 337 w 337"/>
                <a:gd name="T37" fmla="*/ 15 h 215"/>
                <a:gd name="T38" fmla="*/ 337 w 337"/>
                <a:gd name="T39" fmla="*/ 202 h 215"/>
                <a:gd name="T40" fmla="*/ 337 w 337"/>
                <a:gd name="T41" fmla="*/ 202 h 215"/>
                <a:gd name="T42" fmla="*/ 336 w 337"/>
                <a:gd name="T43" fmla="*/ 208 h 215"/>
                <a:gd name="T44" fmla="*/ 333 w 337"/>
                <a:gd name="T45" fmla="*/ 212 h 215"/>
                <a:gd name="T46" fmla="*/ 328 w 337"/>
                <a:gd name="T47" fmla="*/ 215 h 215"/>
                <a:gd name="T48" fmla="*/ 324 w 337"/>
                <a:gd name="T49" fmla="*/ 215 h 215"/>
                <a:gd name="T50" fmla="*/ 324 w 337"/>
                <a:gd name="T51" fmla="*/ 215 h 215"/>
                <a:gd name="T52" fmla="*/ 16 w 337"/>
                <a:gd name="T53" fmla="*/ 200 h 215"/>
                <a:gd name="T54" fmla="*/ 322 w 337"/>
                <a:gd name="T55" fmla="*/ 200 h 215"/>
                <a:gd name="T56" fmla="*/ 322 w 337"/>
                <a:gd name="T57" fmla="*/ 16 h 215"/>
                <a:gd name="T58" fmla="*/ 16 w 337"/>
                <a:gd name="T59" fmla="*/ 16 h 215"/>
                <a:gd name="T60" fmla="*/ 16 w 337"/>
                <a:gd name="T61" fmla="*/ 20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7" h="215">
                  <a:moveTo>
                    <a:pt x="324" y="215"/>
                  </a:moveTo>
                  <a:lnTo>
                    <a:pt x="16" y="215"/>
                  </a:lnTo>
                  <a:lnTo>
                    <a:pt x="16" y="215"/>
                  </a:lnTo>
                  <a:lnTo>
                    <a:pt x="9" y="215"/>
                  </a:lnTo>
                  <a:lnTo>
                    <a:pt x="5" y="212"/>
                  </a:lnTo>
                  <a:lnTo>
                    <a:pt x="2" y="208"/>
                  </a:lnTo>
                  <a:lnTo>
                    <a:pt x="0" y="202"/>
                  </a:lnTo>
                  <a:lnTo>
                    <a:pt x="0" y="15"/>
                  </a:lnTo>
                  <a:lnTo>
                    <a:pt x="0" y="15"/>
                  </a:lnTo>
                  <a:lnTo>
                    <a:pt x="2" y="9"/>
                  </a:lnTo>
                  <a:lnTo>
                    <a:pt x="5" y="4"/>
                  </a:lnTo>
                  <a:lnTo>
                    <a:pt x="9" y="1"/>
                  </a:lnTo>
                  <a:lnTo>
                    <a:pt x="16" y="0"/>
                  </a:lnTo>
                  <a:lnTo>
                    <a:pt x="324" y="0"/>
                  </a:lnTo>
                  <a:lnTo>
                    <a:pt x="324" y="0"/>
                  </a:lnTo>
                  <a:lnTo>
                    <a:pt x="328" y="1"/>
                  </a:lnTo>
                  <a:lnTo>
                    <a:pt x="333" y="4"/>
                  </a:lnTo>
                  <a:lnTo>
                    <a:pt x="336" y="9"/>
                  </a:lnTo>
                  <a:lnTo>
                    <a:pt x="337" y="15"/>
                  </a:lnTo>
                  <a:lnTo>
                    <a:pt x="337" y="202"/>
                  </a:lnTo>
                  <a:lnTo>
                    <a:pt x="337" y="202"/>
                  </a:lnTo>
                  <a:lnTo>
                    <a:pt x="336" y="208"/>
                  </a:lnTo>
                  <a:lnTo>
                    <a:pt x="333" y="212"/>
                  </a:lnTo>
                  <a:lnTo>
                    <a:pt x="328" y="215"/>
                  </a:lnTo>
                  <a:lnTo>
                    <a:pt x="324" y="215"/>
                  </a:lnTo>
                  <a:lnTo>
                    <a:pt x="324" y="215"/>
                  </a:lnTo>
                  <a:close/>
                  <a:moveTo>
                    <a:pt x="16" y="200"/>
                  </a:moveTo>
                  <a:lnTo>
                    <a:pt x="322" y="200"/>
                  </a:lnTo>
                  <a:lnTo>
                    <a:pt x="322" y="16"/>
                  </a:lnTo>
                  <a:lnTo>
                    <a:pt x="16" y="16"/>
                  </a:lnTo>
                  <a:lnTo>
                    <a:pt x="16" y="2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36A9AAEC-0359-45FF-B838-58D9A1D3CDAF}"/>
                </a:ext>
              </a:extLst>
            </p:cNvPr>
            <p:cNvSpPr>
              <a:spLocks/>
            </p:cNvSpPr>
            <p:nvPr/>
          </p:nvSpPr>
          <p:spPr bwMode="auto">
            <a:xfrm>
              <a:off x="2635251" y="3822700"/>
              <a:ext cx="228600" cy="25400"/>
            </a:xfrm>
            <a:custGeom>
              <a:avLst/>
              <a:gdLst>
                <a:gd name="T0" fmla="*/ 136 w 144"/>
                <a:gd name="T1" fmla="*/ 16 h 16"/>
                <a:gd name="T2" fmla="*/ 7 w 144"/>
                <a:gd name="T3" fmla="*/ 16 h 16"/>
                <a:gd name="T4" fmla="*/ 7 w 144"/>
                <a:gd name="T5" fmla="*/ 16 h 16"/>
                <a:gd name="T6" fmla="*/ 4 w 144"/>
                <a:gd name="T7" fmla="*/ 16 h 16"/>
                <a:gd name="T8" fmla="*/ 3 w 144"/>
                <a:gd name="T9" fmla="*/ 14 h 16"/>
                <a:gd name="T10" fmla="*/ 1 w 144"/>
                <a:gd name="T11" fmla="*/ 11 h 16"/>
                <a:gd name="T12" fmla="*/ 0 w 144"/>
                <a:gd name="T13" fmla="*/ 8 h 16"/>
                <a:gd name="T14" fmla="*/ 0 w 144"/>
                <a:gd name="T15" fmla="*/ 8 h 16"/>
                <a:gd name="T16" fmla="*/ 1 w 144"/>
                <a:gd name="T17" fmla="*/ 5 h 16"/>
                <a:gd name="T18" fmla="*/ 3 w 144"/>
                <a:gd name="T19" fmla="*/ 4 h 16"/>
                <a:gd name="T20" fmla="*/ 4 w 144"/>
                <a:gd name="T21" fmla="*/ 2 h 16"/>
                <a:gd name="T22" fmla="*/ 7 w 144"/>
                <a:gd name="T23" fmla="*/ 0 h 16"/>
                <a:gd name="T24" fmla="*/ 136 w 144"/>
                <a:gd name="T25" fmla="*/ 0 h 16"/>
                <a:gd name="T26" fmla="*/ 136 w 144"/>
                <a:gd name="T27" fmla="*/ 0 h 16"/>
                <a:gd name="T28" fmla="*/ 139 w 144"/>
                <a:gd name="T29" fmla="*/ 2 h 16"/>
                <a:gd name="T30" fmla="*/ 142 w 144"/>
                <a:gd name="T31" fmla="*/ 4 h 16"/>
                <a:gd name="T32" fmla="*/ 144 w 144"/>
                <a:gd name="T33" fmla="*/ 5 h 16"/>
                <a:gd name="T34" fmla="*/ 144 w 144"/>
                <a:gd name="T35" fmla="*/ 8 h 16"/>
                <a:gd name="T36" fmla="*/ 144 w 144"/>
                <a:gd name="T37" fmla="*/ 8 h 16"/>
                <a:gd name="T38" fmla="*/ 144 w 144"/>
                <a:gd name="T39" fmla="*/ 11 h 16"/>
                <a:gd name="T40" fmla="*/ 142 w 144"/>
                <a:gd name="T41" fmla="*/ 14 h 16"/>
                <a:gd name="T42" fmla="*/ 139 w 144"/>
                <a:gd name="T43" fmla="*/ 16 h 16"/>
                <a:gd name="T44" fmla="*/ 136 w 144"/>
                <a:gd name="T45" fmla="*/ 16 h 16"/>
                <a:gd name="T46" fmla="*/ 136 w 144"/>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4" h="16">
                  <a:moveTo>
                    <a:pt x="136" y="16"/>
                  </a:moveTo>
                  <a:lnTo>
                    <a:pt x="7" y="16"/>
                  </a:lnTo>
                  <a:lnTo>
                    <a:pt x="7" y="16"/>
                  </a:lnTo>
                  <a:lnTo>
                    <a:pt x="4" y="16"/>
                  </a:lnTo>
                  <a:lnTo>
                    <a:pt x="3" y="14"/>
                  </a:lnTo>
                  <a:lnTo>
                    <a:pt x="1" y="11"/>
                  </a:lnTo>
                  <a:lnTo>
                    <a:pt x="0" y="8"/>
                  </a:lnTo>
                  <a:lnTo>
                    <a:pt x="0" y="8"/>
                  </a:lnTo>
                  <a:lnTo>
                    <a:pt x="1" y="5"/>
                  </a:lnTo>
                  <a:lnTo>
                    <a:pt x="3" y="4"/>
                  </a:lnTo>
                  <a:lnTo>
                    <a:pt x="4" y="2"/>
                  </a:lnTo>
                  <a:lnTo>
                    <a:pt x="7" y="0"/>
                  </a:lnTo>
                  <a:lnTo>
                    <a:pt x="136" y="0"/>
                  </a:lnTo>
                  <a:lnTo>
                    <a:pt x="136" y="0"/>
                  </a:lnTo>
                  <a:lnTo>
                    <a:pt x="139" y="2"/>
                  </a:lnTo>
                  <a:lnTo>
                    <a:pt x="142" y="4"/>
                  </a:lnTo>
                  <a:lnTo>
                    <a:pt x="144" y="5"/>
                  </a:lnTo>
                  <a:lnTo>
                    <a:pt x="144" y="8"/>
                  </a:lnTo>
                  <a:lnTo>
                    <a:pt x="144" y="8"/>
                  </a:lnTo>
                  <a:lnTo>
                    <a:pt x="144" y="11"/>
                  </a:lnTo>
                  <a:lnTo>
                    <a:pt x="142" y="14"/>
                  </a:lnTo>
                  <a:lnTo>
                    <a:pt x="139" y="16"/>
                  </a:lnTo>
                  <a:lnTo>
                    <a:pt x="136" y="16"/>
                  </a:lnTo>
                  <a:lnTo>
                    <a:pt x="136"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36" name="Freeform 20">
            <a:extLst>
              <a:ext uri="{FF2B5EF4-FFF2-40B4-BE49-F238E27FC236}">
                <a16:creationId xmlns:a16="http://schemas.microsoft.com/office/drawing/2014/main" id="{C09B83D0-2182-4C96-BE39-7C42E74084D8}"/>
              </a:ext>
            </a:extLst>
          </p:cNvPr>
          <p:cNvSpPr>
            <a:spLocks noEditPoints="1"/>
          </p:cNvSpPr>
          <p:nvPr/>
        </p:nvSpPr>
        <p:spPr bwMode="auto">
          <a:xfrm>
            <a:off x="1339555" y="3790469"/>
            <a:ext cx="401769" cy="314156"/>
          </a:xfrm>
          <a:custGeom>
            <a:avLst/>
            <a:gdLst>
              <a:gd name="T0" fmla="*/ 438 w 642"/>
              <a:gd name="T1" fmla="*/ 84 h 502"/>
              <a:gd name="T2" fmla="*/ 342 w 642"/>
              <a:gd name="T3" fmla="*/ 16 h 502"/>
              <a:gd name="T4" fmla="*/ 252 w 642"/>
              <a:gd name="T5" fmla="*/ 0 h 502"/>
              <a:gd name="T6" fmla="*/ 154 w 642"/>
              <a:gd name="T7" fmla="*/ 20 h 502"/>
              <a:gd name="T8" fmla="*/ 74 w 642"/>
              <a:gd name="T9" fmla="*/ 72 h 502"/>
              <a:gd name="T10" fmla="*/ 20 w 642"/>
              <a:gd name="T11" fmla="*/ 152 h 502"/>
              <a:gd name="T12" fmla="*/ 0 w 642"/>
              <a:gd name="T13" fmla="*/ 250 h 502"/>
              <a:gd name="T14" fmla="*/ 12 w 642"/>
              <a:gd name="T15" fmla="*/ 324 h 502"/>
              <a:gd name="T16" fmla="*/ 58 w 642"/>
              <a:gd name="T17" fmla="*/ 410 h 502"/>
              <a:gd name="T18" fmla="*/ 132 w 642"/>
              <a:gd name="T19" fmla="*/ 472 h 502"/>
              <a:gd name="T20" fmla="*/ 226 w 642"/>
              <a:gd name="T21" fmla="*/ 500 h 502"/>
              <a:gd name="T22" fmla="*/ 280 w 642"/>
              <a:gd name="T23" fmla="*/ 500 h 502"/>
              <a:gd name="T24" fmla="*/ 412 w 642"/>
              <a:gd name="T25" fmla="*/ 466 h 502"/>
              <a:gd name="T26" fmla="*/ 496 w 642"/>
              <a:gd name="T27" fmla="*/ 396 h 502"/>
              <a:gd name="T28" fmla="*/ 546 w 642"/>
              <a:gd name="T29" fmla="*/ 314 h 502"/>
              <a:gd name="T30" fmla="*/ 510 w 642"/>
              <a:gd name="T31" fmla="*/ 16 h 502"/>
              <a:gd name="T32" fmla="*/ 238 w 642"/>
              <a:gd name="T33" fmla="*/ 458 h 502"/>
              <a:gd name="T34" fmla="*/ 190 w 642"/>
              <a:gd name="T35" fmla="*/ 426 h 502"/>
              <a:gd name="T36" fmla="*/ 42 w 642"/>
              <a:gd name="T37" fmla="*/ 264 h 502"/>
              <a:gd name="T38" fmla="*/ 126 w 642"/>
              <a:gd name="T39" fmla="*/ 352 h 502"/>
              <a:gd name="T40" fmla="*/ 52 w 642"/>
              <a:gd name="T41" fmla="*/ 310 h 502"/>
              <a:gd name="T42" fmla="*/ 220 w 642"/>
              <a:gd name="T43" fmla="*/ 44 h 502"/>
              <a:gd name="T44" fmla="*/ 166 w 642"/>
              <a:gd name="T45" fmla="*/ 122 h 502"/>
              <a:gd name="T46" fmla="*/ 204 w 642"/>
              <a:gd name="T47" fmla="*/ 56 h 502"/>
              <a:gd name="T48" fmla="*/ 266 w 642"/>
              <a:gd name="T49" fmla="*/ 122 h 502"/>
              <a:gd name="T50" fmla="*/ 282 w 642"/>
              <a:gd name="T51" fmla="*/ 44 h 502"/>
              <a:gd name="T52" fmla="*/ 338 w 642"/>
              <a:gd name="T53" fmla="*/ 122 h 502"/>
              <a:gd name="T54" fmla="*/ 326 w 642"/>
              <a:gd name="T55" fmla="*/ 404 h 502"/>
              <a:gd name="T56" fmla="*/ 282 w 642"/>
              <a:gd name="T57" fmla="*/ 456 h 502"/>
              <a:gd name="T58" fmla="*/ 266 w 642"/>
              <a:gd name="T59" fmla="*/ 352 h 502"/>
              <a:gd name="T60" fmla="*/ 358 w 642"/>
              <a:gd name="T61" fmla="*/ 288 h 502"/>
              <a:gd name="T62" fmla="*/ 266 w 642"/>
              <a:gd name="T63" fmla="*/ 352 h 502"/>
              <a:gd name="T64" fmla="*/ 398 w 642"/>
              <a:gd name="T65" fmla="*/ 398 h 502"/>
              <a:gd name="T66" fmla="*/ 338 w 642"/>
              <a:gd name="T67" fmla="*/ 440 h 502"/>
              <a:gd name="T68" fmla="*/ 368 w 642"/>
              <a:gd name="T69" fmla="*/ 380 h 502"/>
              <a:gd name="T70" fmla="*/ 388 w 642"/>
              <a:gd name="T71" fmla="*/ 264 h 502"/>
              <a:gd name="T72" fmla="*/ 452 w 642"/>
              <a:gd name="T73" fmla="*/ 310 h 502"/>
              <a:gd name="T74" fmla="*/ 386 w 642"/>
              <a:gd name="T75" fmla="*/ 230 h 502"/>
              <a:gd name="T76" fmla="*/ 434 w 642"/>
              <a:gd name="T77" fmla="*/ 150 h 502"/>
              <a:gd name="T78" fmla="*/ 266 w 642"/>
              <a:gd name="T79" fmla="*/ 150 h 502"/>
              <a:gd name="T80" fmla="*/ 354 w 642"/>
              <a:gd name="T81" fmla="*/ 192 h 502"/>
              <a:gd name="T82" fmla="*/ 238 w 642"/>
              <a:gd name="T83" fmla="*/ 150 h 502"/>
              <a:gd name="T84" fmla="*/ 144 w 642"/>
              <a:gd name="T85" fmla="*/ 214 h 502"/>
              <a:gd name="T86" fmla="*/ 238 w 642"/>
              <a:gd name="T87" fmla="*/ 150 h 502"/>
              <a:gd name="T88" fmla="*/ 46 w 642"/>
              <a:gd name="T89" fmla="*/ 214 h 502"/>
              <a:gd name="T90" fmla="*/ 126 w 642"/>
              <a:gd name="T91" fmla="*/ 150 h 502"/>
              <a:gd name="T92" fmla="*/ 116 w 642"/>
              <a:gd name="T93" fmla="*/ 236 h 502"/>
              <a:gd name="T94" fmla="*/ 156 w 642"/>
              <a:gd name="T95" fmla="*/ 352 h 502"/>
              <a:gd name="T96" fmla="*/ 144 w 642"/>
              <a:gd name="T97" fmla="*/ 288 h 502"/>
              <a:gd name="T98" fmla="*/ 368 w 642"/>
              <a:gd name="T99" fmla="*/ 122 h 502"/>
              <a:gd name="T100" fmla="*/ 338 w 642"/>
              <a:gd name="T101" fmla="*/ 60 h 502"/>
              <a:gd name="T102" fmla="*/ 398 w 642"/>
              <a:gd name="T103" fmla="*/ 102 h 502"/>
              <a:gd name="T104" fmla="*/ 166 w 642"/>
              <a:gd name="T105" fmla="*/ 60 h 502"/>
              <a:gd name="T106" fmla="*/ 88 w 642"/>
              <a:gd name="T107" fmla="*/ 122 h 502"/>
              <a:gd name="T108" fmla="*/ 142 w 642"/>
              <a:gd name="T109" fmla="*/ 72 h 502"/>
              <a:gd name="T110" fmla="*/ 136 w 642"/>
              <a:gd name="T111" fmla="*/ 380 h 502"/>
              <a:gd name="T112" fmla="*/ 166 w 642"/>
              <a:gd name="T113" fmla="*/ 440 h 502"/>
              <a:gd name="T114" fmla="*/ 104 w 642"/>
              <a:gd name="T115" fmla="*/ 39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42" h="502">
                <a:moveTo>
                  <a:pt x="510" y="16"/>
                </a:moveTo>
                <a:lnTo>
                  <a:pt x="458" y="108"/>
                </a:lnTo>
                <a:lnTo>
                  <a:pt x="458" y="108"/>
                </a:lnTo>
                <a:lnTo>
                  <a:pt x="438" y="84"/>
                </a:lnTo>
                <a:lnTo>
                  <a:pt x="418" y="62"/>
                </a:lnTo>
                <a:lnTo>
                  <a:pt x="394" y="44"/>
                </a:lnTo>
                <a:lnTo>
                  <a:pt x="370" y="28"/>
                </a:lnTo>
                <a:lnTo>
                  <a:pt x="342" y="16"/>
                </a:lnTo>
                <a:lnTo>
                  <a:pt x="314" y="6"/>
                </a:lnTo>
                <a:lnTo>
                  <a:pt x="282" y="2"/>
                </a:lnTo>
                <a:lnTo>
                  <a:pt x="252" y="0"/>
                </a:lnTo>
                <a:lnTo>
                  <a:pt x="252" y="0"/>
                </a:lnTo>
                <a:lnTo>
                  <a:pt x="226" y="0"/>
                </a:lnTo>
                <a:lnTo>
                  <a:pt x="200" y="4"/>
                </a:lnTo>
                <a:lnTo>
                  <a:pt x="176" y="10"/>
                </a:lnTo>
                <a:lnTo>
                  <a:pt x="154" y="20"/>
                </a:lnTo>
                <a:lnTo>
                  <a:pt x="132" y="30"/>
                </a:lnTo>
                <a:lnTo>
                  <a:pt x="110" y="42"/>
                </a:lnTo>
                <a:lnTo>
                  <a:pt x="92" y="56"/>
                </a:lnTo>
                <a:lnTo>
                  <a:pt x="74" y="72"/>
                </a:lnTo>
                <a:lnTo>
                  <a:pt x="58" y="90"/>
                </a:lnTo>
                <a:lnTo>
                  <a:pt x="44" y="110"/>
                </a:lnTo>
                <a:lnTo>
                  <a:pt x="30" y="130"/>
                </a:lnTo>
                <a:lnTo>
                  <a:pt x="20" y="152"/>
                </a:lnTo>
                <a:lnTo>
                  <a:pt x="12" y="176"/>
                </a:lnTo>
                <a:lnTo>
                  <a:pt x="6" y="200"/>
                </a:lnTo>
                <a:lnTo>
                  <a:pt x="2" y="224"/>
                </a:lnTo>
                <a:lnTo>
                  <a:pt x="0" y="250"/>
                </a:lnTo>
                <a:lnTo>
                  <a:pt x="0" y="250"/>
                </a:lnTo>
                <a:lnTo>
                  <a:pt x="2" y="276"/>
                </a:lnTo>
                <a:lnTo>
                  <a:pt x="6" y="300"/>
                </a:lnTo>
                <a:lnTo>
                  <a:pt x="12" y="324"/>
                </a:lnTo>
                <a:lnTo>
                  <a:pt x="20" y="348"/>
                </a:lnTo>
                <a:lnTo>
                  <a:pt x="30" y="370"/>
                </a:lnTo>
                <a:lnTo>
                  <a:pt x="44" y="390"/>
                </a:lnTo>
                <a:lnTo>
                  <a:pt x="58" y="410"/>
                </a:lnTo>
                <a:lnTo>
                  <a:pt x="74" y="428"/>
                </a:lnTo>
                <a:lnTo>
                  <a:pt x="92" y="444"/>
                </a:lnTo>
                <a:lnTo>
                  <a:pt x="110" y="458"/>
                </a:lnTo>
                <a:lnTo>
                  <a:pt x="132" y="472"/>
                </a:lnTo>
                <a:lnTo>
                  <a:pt x="154" y="482"/>
                </a:lnTo>
                <a:lnTo>
                  <a:pt x="176" y="490"/>
                </a:lnTo>
                <a:lnTo>
                  <a:pt x="200" y="496"/>
                </a:lnTo>
                <a:lnTo>
                  <a:pt x="226" y="500"/>
                </a:lnTo>
                <a:lnTo>
                  <a:pt x="252" y="502"/>
                </a:lnTo>
                <a:lnTo>
                  <a:pt x="252" y="502"/>
                </a:lnTo>
                <a:lnTo>
                  <a:pt x="280" y="500"/>
                </a:lnTo>
                <a:lnTo>
                  <a:pt x="280" y="500"/>
                </a:lnTo>
                <a:lnTo>
                  <a:pt x="318" y="496"/>
                </a:lnTo>
                <a:lnTo>
                  <a:pt x="352" y="488"/>
                </a:lnTo>
                <a:lnTo>
                  <a:pt x="384" y="478"/>
                </a:lnTo>
                <a:lnTo>
                  <a:pt x="412" y="466"/>
                </a:lnTo>
                <a:lnTo>
                  <a:pt x="436" y="450"/>
                </a:lnTo>
                <a:lnTo>
                  <a:pt x="458" y="434"/>
                </a:lnTo>
                <a:lnTo>
                  <a:pt x="478" y="416"/>
                </a:lnTo>
                <a:lnTo>
                  <a:pt x="496" y="396"/>
                </a:lnTo>
                <a:lnTo>
                  <a:pt x="512" y="376"/>
                </a:lnTo>
                <a:lnTo>
                  <a:pt x="526" y="356"/>
                </a:lnTo>
                <a:lnTo>
                  <a:pt x="538" y="334"/>
                </a:lnTo>
                <a:lnTo>
                  <a:pt x="546" y="314"/>
                </a:lnTo>
                <a:lnTo>
                  <a:pt x="562" y="278"/>
                </a:lnTo>
                <a:lnTo>
                  <a:pt x="570" y="246"/>
                </a:lnTo>
                <a:lnTo>
                  <a:pt x="642" y="246"/>
                </a:lnTo>
                <a:lnTo>
                  <a:pt x="510" y="16"/>
                </a:lnTo>
                <a:close/>
                <a:moveTo>
                  <a:pt x="166" y="380"/>
                </a:moveTo>
                <a:lnTo>
                  <a:pt x="238" y="380"/>
                </a:lnTo>
                <a:lnTo>
                  <a:pt x="238" y="458"/>
                </a:lnTo>
                <a:lnTo>
                  <a:pt x="238" y="458"/>
                </a:lnTo>
                <a:lnTo>
                  <a:pt x="220" y="456"/>
                </a:lnTo>
                <a:lnTo>
                  <a:pt x="220" y="456"/>
                </a:lnTo>
                <a:lnTo>
                  <a:pt x="204" y="444"/>
                </a:lnTo>
                <a:lnTo>
                  <a:pt x="190" y="426"/>
                </a:lnTo>
                <a:lnTo>
                  <a:pt x="176" y="404"/>
                </a:lnTo>
                <a:lnTo>
                  <a:pt x="166" y="380"/>
                </a:lnTo>
                <a:lnTo>
                  <a:pt x="166" y="380"/>
                </a:lnTo>
                <a:close/>
                <a:moveTo>
                  <a:pt x="42" y="264"/>
                </a:moveTo>
                <a:lnTo>
                  <a:pt x="116" y="264"/>
                </a:lnTo>
                <a:lnTo>
                  <a:pt x="116" y="264"/>
                </a:lnTo>
                <a:lnTo>
                  <a:pt x="120" y="310"/>
                </a:lnTo>
                <a:lnTo>
                  <a:pt x="126" y="352"/>
                </a:lnTo>
                <a:lnTo>
                  <a:pt x="68" y="352"/>
                </a:lnTo>
                <a:lnTo>
                  <a:pt x="68" y="352"/>
                </a:lnTo>
                <a:lnTo>
                  <a:pt x="58" y="332"/>
                </a:lnTo>
                <a:lnTo>
                  <a:pt x="52" y="310"/>
                </a:lnTo>
                <a:lnTo>
                  <a:pt x="46" y="288"/>
                </a:lnTo>
                <a:lnTo>
                  <a:pt x="42" y="264"/>
                </a:lnTo>
                <a:lnTo>
                  <a:pt x="42" y="264"/>
                </a:lnTo>
                <a:close/>
                <a:moveTo>
                  <a:pt x="220" y="44"/>
                </a:moveTo>
                <a:lnTo>
                  <a:pt x="220" y="44"/>
                </a:lnTo>
                <a:lnTo>
                  <a:pt x="238" y="42"/>
                </a:lnTo>
                <a:lnTo>
                  <a:pt x="238" y="122"/>
                </a:lnTo>
                <a:lnTo>
                  <a:pt x="166" y="122"/>
                </a:lnTo>
                <a:lnTo>
                  <a:pt x="166" y="122"/>
                </a:lnTo>
                <a:lnTo>
                  <a:pt x="176" y="96"/>
                </a:lnTo>
                <a:lnTo>
                  <a:pt x="190" y="74"/>
                </a:lnTo>
                <a:lnTo>
                  <a:pt x="204" y="56"/>
                </a:lnTo>
                <a:lnTo>
                  <a:pt x="220" y="44"/>
                </a:lnTo>
                <a:lnTo>
                  <a:pt x="220" y="44"/>
                </a:lnTo>
                <a:close/>
                <a:moveTo>
                  <a:pt x="338" y="122"/>
                </a:moveTo>
                <a:lnTo>
                  <a:pt x="266" y="122"/>
                </a:lnTo>
                <a:lnTo>
                  <a:pt x="266" y="42"/>
                </a:lnTo>
                <a:lnTo>
                  <a:pt x="266" y="42"/>
                </a:lnTo>
                <a:lnTo>
                  <a:pt x="282" y="44"/>
                </a:lnTo>
                <a:lnTo>
                  <a:pt x="282" y="44"/>
                </a:lnTo>
                <a:lnTo>
                  <a:pt x="298" y="56"/>
                </a:lnTo>
                <a:lnTo>
                  <a:pt x="312" y="74"/>
                </a:lnTo>
                <a:lnTo>
                  <a:pt x="326" y="96"/>
                </a:lnTo>
                <a:lnTo>
                  <a:pt x="338" y="122"/>
                </a:lnTo>
                <a:lnTo>
                  <a:pt x="338" y="122"/>
                </a:lnTo>
                <a:close/>
                <a:moveTo>
                  <a:pt x="338" y="380"/>
                </a:moveTo>
                <a:lnTo>
                  <a:pt x="338" y="380"/>
                </a:lnTo>
                <a:lnTo>
                  <a:pt x="326" y="404"/>
                </a:lnTo>
                <a:lnTo>
                  <a:pt x="312" y="426"/>
                </a:lnTo>
                <a:lnTo>
                  <a:pt x="298" y="444"/>
                </a:lnTo>
                <a:lnTo>
                  <a:pt x="282" y="456"/>
                </a:lnTo>
                <a:lnTo>
                  <a:pt x="282" y="456"/>
                </a:lnTo>
                <a:lnTo>
                  <a:pt x="266" y="458"/>
                </a:lnTo>
                <a:lnTo>
                  <a:pt x="266" y="380"/>
                </a:lnTo>
                <a:lnTo>
                  <a:pt x="338" y="380"/>
                </a:lnTo>
                <a:close/>
                <a:moveTo>
                  <a:pt x="266" y="352"/>
                </a:moveTo>
                <a:lnTo>
                  <a:pt x="266" y="264"/>
                </a:lnTo>
                <a:lnTo>
                  <a:pt x="358" y="264"/>
                </a:lnTo>
                <a:lnTo>
                  <a:pt x="358" y="264"/>
                </a:lnTo>
                <a:lnTo>
                  <a:pt x="358" y="288"/>
                </a:lnTo>
                <a:lnTo>
                  <a:pt x="354" y="310"/>
                </a:lnTo>
                <a:lnTo>
                  <a:pt x="352" y="330"/>
                </a:lnTo>
                <a:lnTo>
                  <a:pt x="346" y="352"/>
                </a:lnTo>
                <a:lnTo>
                  <a:pt x="266" y="352"/>
                </a:lnTo>
                <a:close/>
                <a:moveTo>
                  <a:pt x="368" y="380"/>
                </a:moveTo>
                <a:lnTo>
                  <a:pt x="416" y="380"/>
                </a:lnTo>
                <a:lnTo>
                  <a:pt x="416" y="380"/>
                </a:lnTo>
                <a:lnTo>
                  <a:pt x="398" y="398"/>
                </a:lnTo>
                <a:lnTo>
                  <a:pt x="380" y="414"/>
                </a:lnTo>
                <a:lnTo>
                  <a:pt x="360" y="428"/>
                </a:lnTo>
                <a:lnTo>
                  <a:pt x="338" y="440"/>
                </a:lnTo>
                <a:lnTo>
                  <a:pt x="338" y="440"/>
                </a:lnTo>
                <a:lnTo>
                  <a:pt x="346" y="428"/>
                </a:lnTo>
                <a:lnTo>
                  <a:pt x="354" y="412"/>
                </a:lnTo>
                <a:lnTo>
                  <a:pt x="368" y="380"/>
                </a:lnTo>
                <a:lnTo>
                  <a:pt x="368" y="380"/>
                </a:lnTo>
                <a:close/>
                <a:moveTo>
                  <a:pt x="376" y="352"/>
                </a:moveTo>
                <a:lnTo>
                  <a:pt x="376" y="352"/>
                </a:lnTo>
                <a:lnTo>
                  <a:pt x="384" y="310"/>
                </a:lnTo>
                <a:lnTo>
                  <a:pt x="388" y="264"/>
                </a:lnTo>
                <a:lnTo>
                  <a:pt x="460" y="264"/>
                </a:lnTo>
                <a:lnTo>
                  <a:pt x="460" y="264"/>
                </a:lnTo>
                <a:lnTo>
                  <a:pt x="456" y="288"/>
                </a:lnTo>
                <a:lnTo>
                  <a:pt x="452" y="310"/>
                </a:lnTo>
                <a:lnTo>
                  <a:pt x="444" y="332"/>
                </a:lnTo>
                <a:lnTo>
                  <a:pt x="434" y="352"/>
                </a:lnTo>
                <a:lnTo>
                  <a:pt x="376" y="352"/>
                </a:lnTo>
                <a:close/>
                <a:moveTo>
                  <a:pt x="386" y="230"/>
                </a:moveTo>
                <a:lnTo>
                  <a:pt x="386" y="230"/>
                </a:lnTo>
                <a:lnTo>
                  <a:pt x="384" y="188"/>
                </a:lnTo>
                <a:lnTo>
                  <a:pt x="376" y="150"/>
                </a:lnTo>
                <a:lnTo>
                  <a:pt x="434" y="150"/>
                </a:lnTo>
                <a:lnTo>
                  <a:pt x="386" y="230"/>
                </a:lnTo>
                <a:close/>
                <a:moveTo>
                  <a:pt x="358" y="236"/>
                </a:moveTo>
                <a:lnTo>
                  <a:pt x="266" y="236"/>
                </a:lnTo>
                <a:lnTo>
                  <a:pt x="266" y="150"/>
                </a:lnTo>
                <a:lnTo>
                  <a:pt x="346" y="150"/>
                </a:lnTo>
                <a:lnTo>
                  <a:pt x="346" y="150"/>
                </a:lnTo>
                <a:lnTo>
                  <a:pt x="352" y="170"/>
                </a:lnTo>
                <a:lnTo>
                  <a:pt x="354" y="192"/>
                </a:lnTo>
                <a:lnTo>
                  <a:pt x="358" y="214"/>
                </a:lnTo>
                <a:lnTo>
                  <a:pt x="358" y="236"/>
                </a:lnTo>
                <a:lnTo>
                  <a:pt x="358" y="236"/>
                </a:lnTo>
                <a:close/>
                <a:moveTo>
                  <a:pt x="238" y="150"/>
                </a:moveTo>
                <a:lnTo>
                  <a:pt x="238" y="236"/>
                </a:lnTo>
                <a:lnTo>
                  <a:pt x="144" y="236"/>
                </a:lnTo>
                <a:lnTo>
                  <a:pt x="144" y="236"/>
                </a:lnTo>
                <a:lnTo>
                  <a:pt x="144" y="214"/>
                </a:lnTo>
                <a:lnTo>
                  <a:pt x="148" y="192"/>
                </a:lnTo>
                <a:lnTo>
                  <a:pt x="152" y="170"/>
                </a:lnTo>
                <a:lnTo>
                  <a:pt x="156" y="150"/>
                </a:lnTo>
                <a:lnTo>
                  <a:pt x="238" y="150"/>
                </a:lnTo>
                <a:close/>
                <a:moveTo>
                  <a:pt x="116" y="236"/>
                </a:moveTo>
                <a:lnTo>
                  <a:pt x="42" y="236"/>
                </a:lnTo>
                <a:lnTo>
                  <a:pt x="42" y="236"/>
                </a:lnTo>
                <a:lnTo>
                  <a:pt x="46" y="214"/>
                </a:lnTo>
                <a:lnTo>
                  <a:pt x="52" y="190"/>
                </a:lnTo>
                <a:lnTo>
                  <a:pt x="58" y="170"/>
                </a:lnTo>
                <a:lnTo>
                  <a:pt x="68" y="150"/>
                </a:lnTo>
                <a:lnTo>
                  <a:pt x="126" y="150"/>
                </a:lnTo>
                <a:lnTo>
                  <a:pt x="126" y="150"/>
                </a:lnTo>
                <a:lnTo>
                  <a:pt x="120" y="192"/>
                </a:lnTo>
                <a:lnTo>
                  <a:pt x="116" y="236"/>
                </a:lnTo>
                <a:lnTo>
                  <a:pt x="116" y="236"/>
                </a:lnTo>
                <a:close/>
                <a:moveTo>
                  <a:pt x="144" y="264"/>
                </a:moveTo>
                <a:lnTo>
                  <a:pt x="238" y="264"/>
                </a:lnTo>
                <a:lnTo>
                  <a:pt x="238" y="352"/>
                </a:lnTo>
                <a:lnTo>
                  <a:pt x="156" y="352"/>
                </a:lnTo>
                <a:lnTo>
                  <a:pt x="156" y="352"/>
                </a:lnTo>
                <a:lnTo>
                  <a:pt x="152" y="330"/>
                </a:lnTo>
                <a:lnTo>
                  <a:pt x="148" y="310"/>
                </a:lnTo>
                <a:lnTo>
                  <a:pt x="144" y="288"/>
                </a:lnTo>
                <a:lnTo>
                  <a:pt x="144" y="264"/>
                </a:lnTo>
                <a:lnTo>
                  <a:pt x="144" y="264"/>
                </a:lnTo>
                <a:close/>
                <a:moveTo>
                  <a:pt x="416" y="122"/>
                </a:moveTo>
                <a:lnTo>
                  <a:pt x="368" y="122"/>
                </a:lnTo>
                <a:lnTo>
                  <a:pt x="368" y="122"/>
                </a:lnTo>
                <a:lnTo>
                  <a:pt x="354" y="88"/>
                </a:lnTo>
                <a:lnTo>
                  <a:pt x="346" y="74"/>
                </a:lnTo>
                <a:lnTo>
                  <a:pt x="338" y="60"/>
                </a:lnTo>
                <a:lnTo>
                  <a:pt x="338" y="60"/>
                </a:lnTo>
                <a:lnTo>
                  <a:pt x="360" y="72"/>
                </a:lnTo>
                <a:lnTo>
                  <a:pt x="380" y="86"/>
                </a:lnTo>
                <a:lnTo>
                  <a:pt x="398" y="102"/>
                </a:lnTo>
                <a:lnTo>
                  <a:pt x="416" y="122"/>
                </a:lnTo>
                <a:lnTo>
                  <a:pt x="416" y="122"/>
                </a:lnTo>
                <a:close/>
                <a:moveTo>
                  <a:pt x="166" y="60"/>
                </a:moveTo>
                <a:lnTo>
                  <a:pt x="166" y="60"/>
                </a:lnTo>
                <a:lnTo>
                  <a:pt x="156" y="74"/>
                </a:lnTo>
                <a:lnTo>
                  <a:pt x="148" y="88"/>
                </a:lnTo>
                <a:lnTo>
                  <a:pt x="136" y="122"/>
                </a:lnTo>
                <a:lnTo>
                  <a:pt x="88" y="122"/>
                </a:lnTo>
                <a:lnTo>
                  <a:pt x="88" y="122"/>
                </a:lnTo>
                <a:lnTo>
                  <a:pt x="104" y="102"/>
                </a:lnTo>
                <a:lnTo>
                  <a:pt x="122" y="86"/>
                </a:lnTo>
                <a:lnTo>
                  <a:pt x="142" y="72"/>
                </a:lnTo>
                <a:lnTo>
                  <a:pt x="166" y="60"/>
                </a:lnTo>
                <a:lnTo>
                  <a:pt x="166" y="60"/>
                </a:lnTo>
                <a:close/>
                <a:moveTo>
                  <a:pt x="88" y="380"/>
                </a:moveTo>
                <a:lnTo>
                  <a:pt x="136" y="380"/>
                </a:lnTo>
                <a:lnTo>
                  <a:pt x="136" y="380"/>
                </a:lnTo>
                <a:lnTo>
                  <a:pt x="148" y="412"/>
                </a:lnTo>
                <a:lnTo>
                  <a:pt x="156" y="428"/>
                </a:lnTo>
                <a:lnTo>
                  <a:pt x="166" y="440"/>
                </a:lnTo>
                <a:lnTo>
                  <a:pt x="166" y="440"/>
                </a:lnTo>
                <a:lnTo>
                  <a:pt x="142" y="428"/>
                </a:lnTo>
                <a:lnTo>
                  <a:pt x="122" y="414"/>
                </a:lnTo>
                <a:lnTo>
                  <a:pt x="104" y="398"/>
                </a:lnTo>
                <a:lnTo>
                  <a:pt x="88" y="380"/>
                </a:lnTo>
                <a:lnTo>
                  <a:pt x="88" y="380"/>
                </a:lnTo>
                <a:close/>
              </a:path>
            </a:pathLst>
          </a:custGeom>
          <a:solidFill>
            <a:srgbClr val="0070C0"/>
          </a:solidFill>
          <a:ln>
            <a:noFill/>
          </a:ln>
        </p:spPr>
        <p:txBody>
          <a:bodyPr vert="horz" wrap="square" lIns="68580" tIns="34290" rIns="68580" bIns="34290" numCol="1" anchor="t" anchorCtr="0" compatLnSpc="1">
            <a:prstTxWarp prst="textNoShape">
              <a:avLst/>
            </a:prstTxWarp>
          </a:bodyPr>
          <a:lstStyle/>
          <a:p>
            <a:endParaRPr lang="en-US" dirty="0"/>
          </a:p>
        </p:txBody>
      </p:sp>
      <p:pic>
        <p:nvPicPr>
          <p:cNvPr id="37" name="Picture 2">
            <a:extLst>
              <a:ext uri="{FF2B5EF4-FFF2-40B4-BE49-F238E27FC236}">
                <a16:creationId xmlns:a16="http://schemas.microsoft.com/office/drawing/2014/main" id="{66E3AE96-D5FD-4563-837E-04C39CEAD2E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79205" y="6026151"/>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013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E3B1CC-14B2-4693-B3B1-A4F6A84F5F2F}"/>
              </a:ext>
            </a:extLst>
          </p:cNvPr>
          <p:cNvSpPr>
            <a:spLocks noGrp="1"/>
          </p:cNvSpPr>
          <p:nvPr>
            <p:ph type="title"/>
          </p:nvPr>
        </p:nvSpPr>
        <p:spPr>
          <a:xfrm>
            <a:off x="493776" y="448056"/>
            <a:ext cx="7886700" cy="1056621"/>
          </a:xfrm>
        </p:spPr>
        <p:txBody>
          <a:bodyPr/>
          <a:lstStyle/>
          <a:p>
            <a:r>
              <a:rPr lang="en-US" dirty="0">
                <a:solidFill>
                  <a:srgbClr val="415364"/>
                </a:solidFill>
              </a:rPr>
              <a:t>Virtual Care</a:t>
            </a:r>
          </a:p>
        </p:txBody>
      </p:sp>
      <p:sp>
        <p:nvSpPr>
          <p:cNvPr id="7" name="Rectangle 6">
            <a:extLst>
              <a:ext uri="{FF2B5EF4-FFF2-40B4-BE49-F238E27FC236}">
                <a16:creationId xmlns:a16="http://schemas.microsoft.com/office/drawing/2014/main" id="{5016C2B1-EF0D-41C2-83C9-1C2A86BC06EE}"/>
              </a:ext>
            </a:extLst>
          </p:cNvPr>
          <p:cNvSpPr/>
          <p:nvPr/>
        </p:nvSpPr>
        <p:spPr bwMode="auto">
          <a:xfrm>
            <a:off x="0" y="1529704"/>
            <a:ext cx="9171665" cy="83820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8" name="Rectangle 7">
            <a:extLst>
              <a:ext uri="{FF2B5EF4-FFF2-40B4-BE49-F238E27FC236}">
                <a16:creationId xmlns:a16="http://schemas.microsoft.com/office/drawing/2014/main" id="{DDC5A59F-15E0-4DBD-91DB-685A7AF7B1E6}"/>
              </a:ext>
            </a:extLst>
          </p:cNvPr>
          <p:cNvSpPr/>
          <p:nvPr/>
        </p:nvSpPr>
        <p:spPr>
          <a:xfrm>
            <a:off x="324654" y="1632475"/>
            <a:ext cx="6772098" cy="646331"/>
          </a:xfrm>
          <a:prstGeom prst="rect">
            <a:avLst/>
          </a:prstGeom>
        </p:spPr>
        <p:txBody>
          <a:bodyPr wrap="square">
            <a:spAutoFit/>
          </a:bodyPr>
          <a:lstStyle/>
          <a:p>
            <a:r>
              <a:rPr lang="en-US" dirty="0">
                <a:solidFill>
                  <a:schemeClr val="bg1"/>
                </a:solidFill>
                <a:latin typeface="Segoe UI" panose="020B0502040204020203" pitchFamily="34" charset="0"/>
                <a:cs typeface="Segoe UI" panose="020B0502040204020203" pitchFamily="34" charset="0"/>
              </a:rPr>
              <a:t>With UnitedHealthcare’s virtual care, it’s easy to video chat with your doctor 24/7—whenever, wherever! </a:t>
            </a:r>
          </a:p>
        </p:txBody>
      </p:sp>
      <p:pic>
        <p:nvPicPr>
          <p:cNvPr id="15" name="Picture 14" descr="A person sitting on a couch looking at a tablet&#10;&#10;Description automatically generated with low confidence">
            <a:extLst>
              <a:ext uri="{FF2B5EF4-FFF2-40B4-BE49-F238E27FC236}">
                <a16:creationId xmlns:a16="http://schemas.microsoft.com/office/drawing/2014/main" id="{CB02B682-1EA2-42E8-8093-886109E94C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7575"/>
          <a:stretch/>
        </p:blipFill>
        <p:spPr>
          <a:xfrm>
            <a:off x="-13011" y="2367904"/>
            <a:ext cx="3671578" cy="3383027"/>
          </a:xfrm>
          <a:prstGeom prst="rect">
            <a:avLst/>
          </a:prstGeom>
        </p:spPr>
      </p:pic>
      <p:sp>
        <p:nvSpPr>
          <p:cNvPr id="25" name="Slide Number Placeholder 5">
            <a:extLst>
              <a:ext uri="{FF2B5EF4-FFF2-40B4-BE49-F238E27FC236}">
                <a16:creationId xmlns:a16="http://schemas.microsoft.com/office/drawing/2014/main" id="{6F531BE6-CAB2-4802-A0E7-7DD08FDCA4FB}"/>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12</a:t>
            </a:fld>
            <a:endParaRPr lang="en-US" dirty="0"/>
          </a:p>
        </p:txBody>
      </p:sp>
      <p:sp>
        <p:nvSpPr>
          <p:cNvPr id="17" name="Text Placeholder 4">
            <a:extLst>
              <a:ext uri="{FF2B5EF4-FFF2-40B4-BE49-F238E27FC236}">
                <a16:creationId xmlns:a16="http://schemas.microsoft.com/office/drawing/2014/main" id="{7F3FED8F-B813-4B94-A002-90EEAB045F2E}"/>
              </a:ext>
            </a:extLst>
          </p:cNvPr>
          <p:cNvSpPr txBox="1">
            <a:spLocks/>
          </p:cNvSpPr>
          <p:nvPr/>
        </p:nvSpPr>
        <p:spPr bwMode="auto">
          <a:xfrm>
            <a:off x="3870035" y="2784165"/>
            <a:ext cx="4709965" cy="33143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25013" indent="-125013" algn="l" rtl="0" eaLnBrk="1" fontAlgn="base" hangingPunct="1">
              <a:spcBef>
                <a:spcPts val="400"/>
              </a:spcBef>
              <a:spcAft>
                <a:spcPct val="0"/>
              </a:spcAft>
              <a:buClrTx/>
              <a:buFont typeface="Arial" panose="020B0604020202020204" pitchFamily="34" charset="0"/>
              <a:buChar char="•"/>
              <a:defRPr sz="1400" b="0" cap="none">
                <a:solidFill>
                  <a:schemeClr val="tx1">
                    <a:lumMod val="65000"/>
                    <a:lumOff val="35000"/>
                  </a:schemeClr>
                </a:solidFill>
                <a:latin typeface="+mn-lt"/>
                <a:ea typeface="+mn-ea"/>
                <a:cs typeface="+mn-cs"/>
              </a:defRPr>
            </a:lvl1pPr>
            <a:lvl2pPr marL="425043" indent="-164302"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0" marR="0" lvl="0" indent="0" algn="l" defTabSz="914400" rtl="0" eaLnBrk="1" fontAlgn="base" latinLnBrk="0" hangingPunct="1">
              <a:lnSpc>
                <a:spcPct val="100000"/>
              </a:lnSpc>
              <a:spcBef>
                <a:spcPts val="400"/>
              </a:spcBef>
              <a:spcAft>
                <a:spcPts val="40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Connect with care anywhere</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Telehealth appointments on your mobile phone, tablet, or computer with a camera. </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Board-certified doctors are available 24/7 for advice, treatment, and prescriptions.</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See a licensed therapist or psychiatrist. Appointments are available </a:t>
            </a:r>
            <a:b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br>
            <a: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7 days a week and usually cost the same as an in-person visit.</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It costs less than or equal to an in-person office visit.</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endParaRPr>
          </a:p>
        </p:txBody>
      </p:sp>
      <p:pic>
        <p:nvPicPr>
          <p:cNvPr id="9" name="Picture 2">
            <a:extLst>
              <a:ext uri="{FF2B5EF4-FFF2-40B4-BE49-F238E27FC236}">
                <a16:creationId xmlns:a16="http://schemas.microsoft.com/office/drawing/2014/main" id="{AB2CB183-B1DC-41C3-9424-EBC3CE90C64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79205" y="658368"/>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657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F76E-3FD9-3362-E906-330017B616EF}"/>
              </a:ext>
            </a:extLst>
          </p:cNvPr>
          <p:cNvSpPr>
            <a:spLocks noGrp="1"/>
          </p:cNvSpPr>
          <p:nvPr>
            <p:ph type="title"/>
          </p:nvPr>
        </p:nvSpPr>
        <p:spPr>
          <a:xfrm>
            <a:off x="489189" y="449362"/>
            <a:ext cx="7886700" cy="1056621"/>
          </a:xfrm>
        </p:spPr>
        <p:txBody>
          <a:bodyPr/>
          <a:lstStyle/>
          <a:p>
            <a:r>
              <a:rPr lang="en-US" dirty="0">
                <a:solidFill>
                  <a:schemeClr val="tx2"/>
                </a:solidFill>
              </a:rPr>
              <a:t> Surest PPO Plan</a:t>
            </a:r>
          </a:p>
        </p:txBody>
      </p:sp>
      <p:sp>
        <p:nvSpPr>
          <p:cNvPr id="4" name="Slide Number Placeholder 3">
            <a:extLst>
              <a:ext uri="{FF2B5EF4-FFF2-40B4-BE49-F238E27FC236}">
                <a16:creationId xmlns:a16="http://schemas.microsoft.com/office/drawing/2014/main" id="{9AE0A04A-906A-91D9-107C-C66B5D09B1D5}"/>
              </a:ext>
            </a:extLst>
          </p:cNvPr>
          <p:cNvSpPr>
            <a:spLocks noGrp="1"/>
          </p:cNvSpPr>
          <p:nvPr>
            <p:ph type="sldNum" sz="quarter" idx="12"/>
          </p:nvPr>
        </p:nvSpPr>
        <p:spPr/>
        <p:txBody>
          <a:bodyPr/>
          <a:lstStyle/>
          <a:p>
            <a:fld id="{690834F1-AA2F-4950-9CB2-AFE002A41BBC}" type="slidenum">
              <a:rPr lang="en-US" smtClean="0"/>
              <a:t>13</a:t>
            </a:fld>
            <a:endParaRPr lang="en-US" dirty="0"/>
          </a:p>
        </p:txBody>
      </p:sp>
      <p:sp>
        <p:nvSpPr>
          <p:cNvPr id="5" name="TextBox 4">
            <a:extLst>
              <a:ext uri="{FF2B5EF4-FFF2-40B4-BE49-F238E27FC236}">
                <a16:creationId xmlns:a16="http://schemas.microsoft.com/office/drawing/2014/main" id="{2B93C4FA-04E5-FAC8-E97C-714CD9575764}"/>
              </a:ext>
            </a:extLst>
          </p:cNvPr>
          <p:cNvSpPr txBox="1"/>
          <p:nvPr/>
        </p:nvSpPr>
        <p:spPr>
          <a:xfrm>
            <a:off x="296090" y="1338145"/>
            <a:ext cx="8900161" cy="1169551"/>
          </a:xfrm>
          <a:prstGeom prst="rect">
            <a:avLst/>
          </a:prstGeom>
          <a:noFill/>
        </p:spPr>
        <p:txBody>
          <a:bodyPr wrap="square">
            <a:spAutoFit/>
          </a:bodyPr>
          <a:lstStyle/>
          <a:p>
            <a:r>
              <a:rPr lang="en-US" sz="1400" dirty="0"/>
              <a:t>With this plan, there’s no deductible or coinsurance. Instead, all your healthcare purchases have a fixed price (copay) for your out-of-pocket costs. So you know the cost of your treatment options before you go to the doctor. If you enroll in this option, you can enroll in a Health Care Flexible Spending Account. </a:t>
            </a:r>
          </a:p>
          <a:p>
            <a:endParaRPr lang="en-US" sz="1400" dirty="0"/>
          </a:p>
          <a:p>
            <a:r>
              <a:rPr lang="en-US" sz="1400" i="1" u="sng" dirty="0"/>
              <a:t>This plan accesses the same UHC Choice Plus Network and Advantage Formulary list as your current UHC plans. </a:t>
            </a:r>
          </a:p>
        </p:txBody>
      </p:sp>
      <p:pic>
        <p:nvPicPr>
          <p:cNvPr id="7" name="Picture 6">
            <a:extLst>
              <a:ext uri="{FF2B5EF4-FFF2-40B4-BE49-F238E27FC236}">
                <a16:creationId xmlns:a16="http://schemas.microsoft.com/office/drawing/2014/main" id="{FC74DACD-53BD-3D99-41D2-D25347B1D5C1}"/>
              </a:ext>
            </a:extLst>
          </p:cNvPr>
          <p:cNvPicPr>
            <a:picLocks noChangeAspect="1"/>
          </p:cNvPicPr>
          <p:nvPr/>
        </p:nvPicPr>
        <p:blipFill>
          <a:blip r:embed="rId3"/>
          <a:stretch>
            <a:fillRect/>
          </a:stretch>
        </p:blipFill>
        <p:spPr>
          <a:xfrm>
            <a:off x="165462" y="2703378"/>
            <a:ext cx="9030789" cy="1703113"/>
          </a:xfrm>
          <a:prstGeom prst="rect">
            <a:avLst/>
          </a:prstGeom>
        </p:spPr>
      </p:pic>
      <p:sp>
        <p:nvSpPr>
          <p:cNvPr id="8" name="TextBox 7">
            <a:extLst>
              <a:ext uri="{FF2B5EF4-FFF2-40B4-BE49-F238E27FC236}">
                <a16:creationId xmlns:a16="http://schemas.microsoft.com/office/drawing/2014/main" id="{85908E0B-BB91-6D2F-ECDE-A9648688C636}"/>
              </a:ext>
            </a:extLst>
          </p:cNvPr>
          <p:cNvSpPr txBox="1"/>
          <p:nvPr/>
        </p:nvSpPr>
        <p:spPr>
          <a:xfrm>
            <a:off x="556933" y="4405441"/>
            <a:ext cx="3943350" cy="2037353"/>
          </a:xfrm>
          <a:prstGeom prst="rect">
            <a:avLst/>
          </a:prstGeom>
          <a:noFill/>
        </p:spPr>
        <p:txBody>
          <a:bodyPr wrap="square" rtlCol="0">
            <a:spAutoFit/>
          </a:bodyPr>
          <a:lstStyle/>
          <a:p>
            <a:pPr>
              <a:lnSpc>
                <a:spcPct val="150000"/>
              </a:lnSpc>
            </a:pPr>
            <a:r>
              <a:rPr lang="en-US" sz="1600" dirty="0">
                <a:solidFill>
                  <a:schemeClr val="accent3"/>
                </a:solidFill>
              </a:rPr>
              <a:t>Surest Highlights</a:t>
            </a:r>
          </a:p>
          <a:p>
            <a:pPr marL="285750" indent="-285750">
              <a:lnSpc>
                <a:spcPct val="150000"/>
              </a:lnSpc>
              <a:buFont typeface="Arial" panose="020B0604020202020204" pitchFamily="34" charset="0"/>
              <a:buChar char="•"/>
            </a:pPr>
            <a:r>
              <a:rPr lang="en-US" sz="1400" dirty="0"/>
              <a:t>No deductible, no coinsurance </a:t>
            </a:r>
          </a:p>
          <a:p>
            <a:pPr marL="285750" indent="-285750">
              <a:lnSpc>
                <a:spcPct val="150000"/>
              </a:lnSpc>
              <a:buFont typeface="Arial" panose="020B0604020202020204" pitchFamily="34" charset="0"/>
              <a:buChar char="•"/>
            </a:pPr>
            <a:r>
              <a:rPr lang="en-US" sz="1400" dirty="0"/>
              <a:t>Copay price based on service and provider selection</a:t>
            </a:r>
          </a:p>
          <a:p>
            <a:pPr marL="285750" indent="-285750">
              <a:lnSpc>
                <a:spcPct val="150000"/>
              </a:lnSpc>
              <a:buFont typeface="Arial" panose="020B0604020202020204" pitchFamily="34" charset="0"/>
              <a:buChar char="•"/>
            </a:pPr>
            <a:r>
              <a:rPr lang="en-US" sz="1400" dirty="0"/>
              <a:t>Upfront pricing (you know what you owe in advance) </a:t>
            </a:r>
          </a:p>
        </p:txBody>
      </p:sp>
      <p:sp>
        <p:nvSpPr>
          <p:cNvPr id="10" name="TextBox 9">
            <a:extLst>
              <a:ext uri="{FF2B5EF4-FFF2-40B4-BE49-F238E27FC236}">
                <a16:creationId xmlns:a16="http://schemas.microsoft.com/office/drawing/2014/main" id="{4568A1BC-B175-0B47-42F1-1421DFEA8F07}"/>
              </a:ext>
            </a:extLst>
          </p:cNvPr>
          <p:cNvSpPr txBox="1"/>
          <p:nvPr/>
        </p:nvSpPr>
        <p:spPr>
          <a:xfrm>
            <a:off x="4500283" y="4797855"/>
            <a:ext cx="3943350" cy="10216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t>Easily search your symptoms within Surest app* or website</a:t>
            </a:r>
          </a:p>
          <a:p>
            <a:pPr marL="285750" indent="-285750">
              <a:lnSpc>
                <a:spcPct val="150000"/>
              </a:lnSpc>
              <a:buFont typeface="Arial" panose="020B0604020202020204" pitchFamily="34" charset="0"/>
              <a:buChar char="•"/>
            </a:pPr>
            <a:r>
              <a:rPr lang="en-US" sz="1400" dirty="0"/>
              <a:t>Opportunities to pay less for quality care</a:t>
            </a:r>
          </a:p>
        </p:txBody>
      </p:sp>
      <p:pic>
        <p:nvPicPr>
          <p:cNvPr id="13" name="Primary-Client-Logo" descr="surest™_logo_pur_RGB.png">
            <a:extLst>
              <a:ext uri="{FF2B5EF4-FFF2-40B4-BE49-F238E27FC236}">
                <a16:creationId xmlns:a16="http://schemas.microsoft.com/office/drawing/2014/main" id="{40F08878-D4C4-96C7-FE78-A7D22D04B042}"/>
              </a:ext>
            </a:extLst>
          </p:cNvPr>
          <p:cNvPicPr>
            <a:picLocks noChangeAspect="1"/>
          </p:cNvPicPr>
          <p:nvPr/>
        </p:nvPicPr>
        <p:blipFill>
          <a:blip r:embed="rId4"/>
          <a:stretch>
            <a:fillRect/>
          </a:stretch>
        </p:blipFill>
        <p:spPr>
          <a:xfrm>
            <a:off x="7718846" y="825992"/>
            <a:ext cx="1011422" cy="218853"/>
          </a:xfrm>
          <a:prstGeom prst="rect">
            <a:avLst/>
          </a:prstGeom>
          <a:ln w="12700">
            <a:miter lim="400000"/>
          </a:ln>
        </p:spPr>
      </p:pic>
    </p:spTree>
    <p:extLst>
      <p:ext uri="{BB962C8B-B14F-4D97-AF65-F5344CB8AC3E}">
        <p14:creationId xmlns:p14="http://schemas.microsoft.com/office/powerpoint/2010/main" val="147714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61595-F4EB-0642-0097-6508800359C7}"/>
              </a:ext>
            </a:extLst>
          </p:cNvPr>
          <p:cNvSpPr>
            <a:spLocks noGrp="1"/>
          </p:cNvSpPr>
          <p:nvPr>
            <p:ph type="title"/>
          </p:nvPr>
        </p:nvSpPr>
        <p:spPr>
          <a:xfrm>
            <a:off x="693301" y="154671"/>
            <a:ext cx="7886700" cy="1325563"/>
          </a:xfrm>
        </p:spPr>
        <p:txBody>
          <a:bodyPr/>
          <a:lstStyle/>
          <a:p>
            <a:r>
              <a:rPr lang="en-US" dirty="0">
                <a:solidFill>
                  <a:schemeClr val="tx2"/>
                </a:solidFill>
              </a:rPr>
              <a:t>The Surest Plan In A Nutshell</a:t>
            </a:r>
          </a:p>
        </p:txBody>
      </p:sp>
      <p:sp>
        <p:nvSpPr>
          <p:cNvPr id="4" name="Slide Number Placeholder 3">
            <a:extLst>
              <a:ext uri="{FF2B5EF4-FFF2-40B4-BE49-F238E27FC236}">
                <a16:creationId xmlns:a16="http://schemas.microsoft.com/office/drawing/2014/main" id="{BB547204-DE17-FD8A-EA7C-DAAFBE13B21F}"/>
              </a:ext>
            </a:extLst>
          </p:cNvPr>
          <p:cNvSpPr>
            <a:spLocks noGrp="1"/>
          </p:cNvSpPr>
          <p:nvPr>
            <p:ph type="sldNum" sz="quarter" idx="12"/>
          </p:nvPr>
        </p:nvSpPr>
        <p:spPr/>
        <p:txBody>
          <a:bodyPr/>
          <a:lstStyle/>
          <a:p>
            <a:fld id="{6F4AE7F9-3E01-4E97-BC9A-A13DD2F3B4D8}" type="slidenum">
              <a:rPr lang="en-US" smtClean="0"/>
              <a:t>14</a:t>
            </a:fld>
            <a:endParaRPr lang="en-US" dirty="0"/>
          </a:p>
        </p:txBody>
      </p:sp>
      <p:sp>
        <p:nvSpPr>
          <p:cNvPr id="11" name="Text Placeholder 13">
            <a:extLst>
              <a:ext uri="{FF2B5EF4-FFF2-40B4-BE49-F238E27FC236}">
                <a16:creationId xmlns:a16="http://schemas.microsoft.com/office/drawing/2014/main" id="{E67F9FD7-A2CE-DE50-978D-DFCEFDEB81DD}"/>
              </a:ext>
            </a:extLst>
          </p:cNvPr>
          <p:cNvSpPr txBox="1">
            <a:spLocks/>
          </p:cNvSpPr>
          <p:nvPr/>
        </p:nvSpPr>
        <p:spPr>
          <a:xfrm>
            <a:off x="650591" y="1690689"/>
            <a:ext cx="5279284" cy="4644483"/>
          </a:xfrm>
          <a:prstGeom prst="rect">
            <a:avLst/>
          </a:prstGeom>
        </p:spPr>
        <p:txBody>
          <a:bodyPr>
            <a:noAutofit/>
          </a:bodyPr>
          <a:lstStyle>
            <a:lvl1pPr marL="346075" indent="-346075" algn="l" defTabSz="914400" rtl="0" eaLnBrk="1" latinLnBrk="0" hangingPunct="1">
              <a:lnSpc>
                <a:spcPct val="90000"/>
              </a:lnSpc>
              <a:spcBef>
                <a:spcPts val="1000"/>
              </a:spcBef>
              <a:buClr>
                <a:schemeClr val="accent1"/>
              </a:buClr>
              <a:buFont typeface="Wingdings 2" panose="05020102010507070707" pitchFamily="18" charset="2"/>
              <a:buChar char=""/>
              <a:defRPr sz="2800" kern="1200">
                <a:solidFill>
                  <a:schemeClr val="tx1"/>
                </a:solidFill>
                <a:latin typeface="Segoe UI" panose="020B0502040204020203" pitchFamily="34" charset="0"/>
                <a:ea typeface="+mn-ea"/>
                <a:cs typeface="Segoe UI" panose="020B0502040204020203" pitchFamily="34" charset="0"/>
              </a:defRPr>
            </a:lvl1pPr>
            <a:lvl2pPr marL="798513" indent="-341313" algn="l" defTabSz="914400" rtl="0" eaLnBrk="1" latinLnBrk="0" hangingPunct="1">
              <a:lnSpc>
                <a:spcPct val="90000"/>
              </a:lnSpc>
              <a:spcBef>
                <a:spcPts val="500"/>
              </a:spcBef>
              <a:buClr>
                <a:schemeClr val="accent1"/>
              </a:buClr>
              <a:buFont typeface="Wingdings 2" panose="05020102010507070707" pitchFamily="18"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260475" indent="-346075" algn="l" defTabSz="914400" rtl="0" eaLnBrk="1" latinLnBrk="0" hangingPunct="1">
              <a:lnSpc>
                <a:spcPct val="90000"/>
              </a:lnSpc>
              <a:spcBef>
                <a:spcPts val="500"/>
              </a:spcBef>
              <a:buClr>
                <a:schemeClr val="accent1"/>
              </a:buClr>
              <a:buFont typeface="Wingdings 2" panose="05020102010507070707" pitchFamily="18"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712913" indent="-341313"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174875" indent="-346075"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000000"/>
                </a:solidFill>
                <a:latin typeface="Arial" panose="020B0604020202020204" pitchFamily="34" charset="0"/>
                <a:cs typeface="Arial" panose="020B0604020202020204" pitchFamily="34" charset="0"/>
              </a:rPr>
              <a:t>The Surest app and website let you:</a:t>
            </a:r>
          </a:p>
          <a:p>
            <a:pPr marL="228600" indent="-228600">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Search for care by symptom, location, or provider</a:t>
            </a:r>
          </a:p>
          <a:p>
            <a:pPr marL="228600" indent="-228600">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See upfront prices and what’s included in a visit</a:t>
            </a:r>
          </a:p>
          <a:p>
            <a:pPr marL="228600" indent="-228600">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Compare alternative treatment options, including virtual care at no or low copay</a:t>
            </a:r>
          </a:p>
          <a:p>
            <a:pPr marL="228600" indent="-228600">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View your claims activity (EOBs)</a:t>
            </a:r>
          </a:p>
          <a:p>
            <a:pPr marL="228600" indent="-228600">
              <a:buSzPct val="100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Access your digital ID card</a:t>
            </a:r>
          </a:p>
        </p:txBody>
      </p:sp>
      <p:pic>
        <p:nvPicPr>
          <p:cNvPr id="12" name="Picture 11">
            <a:extLst>
              <a:ext uri="{FF2B5EF4-FFF2-40B4-BE49-F238E27FC236}">
                <a16:creationId xmlns:a16="http://schemas.microsoft.com/office/drawing/2014/main" id="{FF6CF646-8A79-5428-72D9-2837DF31B4A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5929875" y="1216403"/>
            <a:ext cx="2404143" cy="4958547"/>
          </a:xfrm>
          <a:prstGeom prst="rect">
            <a:avLst/>
          </a:prstGeom>
        </p:spPr>
      </p:pic>
    </p:spTree>
    <p:extLst>
      <p:ext uri="{BB962C8B-B14F-4D97-AF65-F5344CB8AC3E}">
        <p14:creationId xmlns:p14="http://schemas.microsoft.com/office/powerpoint/2010/main" val="1242075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a:extLst>
              <a:ext uri="{FF2B5EF4-FFF2-40B4-BE49-F238E27FC236}">
                <a16:creationId xmlns:a16="http://schemas.microsoft.com/office/drawing/2014/main" id="{AB11B30E-982A-7D6B-D316-E5F338BE57FF}"/>
              </a:ext>
            </a:extLst>
          </p:cNvPr>
          <p:cNvSpPr/>
          <p:nvPr/>
        </p:nvSpPr>
        <p:spPr>
          <a:xfrm rot="16200000">
            <a:off x="4124134" y="1711982"/>
            <a:ext cx="2079062" cy="3112798"/>
          </a:xfrm>
          <a:prstGeom prst="round2SameRect">
            <a:avLst>
              <a:gd name="adj1" fmla="val 12122"/>
              <a:gd name="adj2" fmla="val 0"/>
            </a:avLst>
          </a:prstGeom>
          <a:gradFill>
            <a:gsLst>
              <a:gs pos="0">
                <a:srgbClr val="F3F5FF"/>
              </a:gs>
              <a:gs pos="100000">
                <a:srgbClr val="F9F9F9"/>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endParaRPr lang="en-US" sz="1350" dirty="0">
              <a:solidFill>
                <a:schemeClr val="accent6">
                  <a:hueOff val="1800000"/>
                  <a:satOff val="93694"/>
                  <a:lumOff val="86274"/>
                </a:schemeClr>
              </a:solidFill>
              <a:sym typeface="Tahoma"/>
            </a:endParaRPr>
          </a:p>
        </p:txBody>
      </p:sp>
      <p:sp>
        <p:nvSpPr>
          <p:cNvPr id="9" name="Rectangle 8">
            <a:extLst>
              <a:ext uri="{FF2B5EF4-FFF2-40B4-BE49-F238E27FC236}">
                <a16:creationId xmlns:a16="http://schemas.microsoft.com/office/drawing/2014/main" id="{26F0F2BF-00E4-F847-9C72-AC1E62464C27}"/>
              </a:ext>
            </a:extLst>
          </p:cNvPr>
          <p:cNvSpPr/>
          <p:nvPr/>
        </p:nvSpPr>
        <p:spPr>
          <a:xfrm>
            <a:off x="3830413" y="2228850"/>
            <a:ext cx="2729962" cy="2026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rIns="137160" bIns="137160" rtlCol="0" anchor="t">
            <a:spAutoFit/>
          </a:bodyPr>
          <a:lstStyle/>
          <a:p>
            <a:pPr>
              <a:spcBef>
                <a:spcPts val="450"/>
              </a:spcBef>
            </a:pPr>
            <a:endParaRPr lang="en-US" sz="900" b="1" dirty="0">
              <a:solidFill>
                <a:srgbClr val="000000"/>
              </a:solidFill>
              <a:latin typeface="Arial" panose="020B0604020202020204" pitchFamily="34" charset="0"/>
              <a:cs typeface="Arial" panose="020B0604020202020204" pitchFamily="34" charset="0"/>
            </a:endParaRPr>
          </a:p>
          <a:p>
            <a:pPr>
              <a:spcBef>
                <a:spcPts val="450"/>
              </a:spcBef>
            </a:pPr>
            <a:endParaRPr lang="en-US" sz="900" b="1" dirty="0">
              <a:solidFill>
                <a:srgbClr val="000000"/>
              </a:solidFill>
              <a:latin typeface="Arial" panose="020B0604020202020204" pitchFamily="34" charset="0"/>
              <a:cs typeface="Arial" panose="020B0604020202020204" pitchFamily="34" charset="0"/>
            </a:endParaRPr>
          </a:p>
          <a:p>
            <a:pPr>
              <a:spcBef>
                <a:spcPts val="450"/>
              </a:spcBef>
            </a:pPr>
            <a:endParaRPr lang="en-US" sz="900" b="1" dirty="0">
              <a:solidFill>
                <a:srgbClr val="000000"/>
              </a:solidFill>
              <a:latin typeface="Arial" panose="020B0604020202020204" pitchFamily="34" charset="0"/>
              <a:cs typeface="Arial" panose="020B0604020202020204" pitchFamily="34" charset="0"/>
            </a:endParaRPr>
          </a:p>
          <a:p>
            <a:pPr>
              <a:spcBef>
                <a:spcPts val="450"/>
              </a:spcBef>
            </a:pPr>
            <a:r>
              <a:rPr lang="en-US" sz="1400" b="1" dirty="0">
                <a:solidFill>
                  <a:srgbClr val="000000"/>
                </a:solidFill>
                <a:latin typeface="Arial" panose="020B0604020202020204" pitchFamily="34" charset="0"/>
                <a:cs typeface="Arial" panose="020B0604020202020204" pitchFamily="34" charset="0"/>
              </a:rPr>
              <a:t>Join.Surest.com </a:t>
            </a:r>
            <a:r>
              <a:rPr lang="en-US" sz="1400" dirty="0">
                <a:solidFill>
                  <a:srgbClr val="000000"/>
                </a:solidFill>
                <a:latin typeface="Arial" panose="020B0604020202020204" pitchFamily="34" charset="0"/>
                <a:cs typeface="Arial" panose="020B0604020202020204" pitchFamily="34" charset="0"/>
              </a:rPr>
              <a:t>is</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your pre-member site. </a:t>
            </a:r>
          </a:p>
          <a:p>
            <a:pPr>
              <a:spcBef>
                <a:spcPts val="450"/>
              </a:spcBef>
            </a:pPr>
            <a:r>
              <a:rPr lang="en-US" sz="1400" b="1" dirty="0">
                <a:solidFill>
                  <a:srgbClr val="000000"/>
                </a:solidFill>
                <a:latin typeface="Arial" panose="020B0604020202020204" pitchFamily="34" charset="0"/>
                <a:cs typeface="Arial" panose="020B0604020202020204" pitchFamily="34" charset="0"/>
              </a:rPr>
              <a:t>Benefits.Surest.com</a:t>
            </a:r>
            <a:br>
              <a:rPr lang="en-US" sz="1400" b="1"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is where you go once</a:t>
            </a: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you become a member.</a:t>
            </a:r>
          </a:p>
        </p:txBody>
      </p:sp>
      <p:sp>
        <p:nvSpPr>
          <p:cNvPr id="7" name="Title 6">
            <a:extLst>
              <a:ext uri="{FF2B5EF4-FFF2-40B4-BE49-F238E27FC236}">
                <a16:creationId xmlns:a16="http://schemas.microsoft.com/office/drawing/2014/main" id="{0DCAB46B-1326-4C4A-8A6A-42EC2423F1E1}"/>
              </a:ext>
            </a:extLst>
          </p:cNvPr>
          <p:cNvSpPr>
            <a:spLocks noGrp="1"/>
          </p:cNvSpPr>
          <p:nvPr>
            <p:ph type="title"/>
          </p:nvPr>
        </p:nvSpPr>
        <p:spPr/>
        <p:txBody>
          <a:bodyPr>
            <a:normAutofit/>
          </a:bodyPr>
          <a:lstStyle/>
          <a:p>
            <a:r>
              <a:rPr lang="en-US" dirty="0">
                <a:solidFill>
                  <a:schemeClr val="tx2"/>
                </a:solidFill>
              </a:rPr>
              <a:t>Surest App &amp; Website </a:t>
            </a:r>
          </a:p>
        </p:txBody>
      </p:sp>
      <p:sp>
        <p:nvSpPr>
          <p:cNvPr id="6" name="Slide Number Placeholder 5">
            <a:extLst>
              <a:ext uri="{FF2B5EF4-FFF2-40B4-BE49-F238E27FC236}">
                <a16:creationId xmlns:a16="http://schemas.microsoft.com/office/drawing/2014/main" id="{8C160B22-7736-4E55-C572-CA918BF39305}"/>
              </a:ext>
            </a:extLst>
          </p:cNvPr>
          <p:cNvSpPr>
            <a:spLocks noGrp="1"/>
          </p:cNvSpPr>
          <p:nvPr>
            <p:ph type="sldNum" sz="quarter" idx="12"/>
          </p:nvPr>
        </p:nvSpPr>
        <p:spPr/>
        <p:txBody>
          <a:bodyPr/>
          <a:lstStyle/>
          <a:p>
            <a:pPr defTabSz="342900">
              <a:lnSpc>
                <a:spcPct val="80000"/>
              </a:lnSpc>
            </a:pPr>
            <a:fld id="{86CB4B4D-7CA3-9044-876B-883B54F8677D}" type="slidenum">
              <a:rPr lang="en-US" smtClean="0"/>
              <a:pPr defTabSz="342900">
                <a:lnSpc>
                  <a:spcPct val="80000"/>
                </a:lnSpc>
              </a:pPr>
              <a:t>15</a:t>
            </a:fld>
            <a:endParaRPr lang="en-US" dirty="0"/>
          </a:p>
        </p:txBody>
      </p:sp>
      <p:sp>
        <p:nvSpPr>
          <p:cNvPr id="13" name="Text Placeholder 12">
            <a:extLst>
              <a:ext uri="{FF2B5EF4-FFF2-40B4-BE49-F238E27FC236}">
                <a16:creationId xmlns:a16="http://schemas.microsoft.com/office/drawing/2014/main" id="{B0D291EA-4FAC-C64F-7669-3BF44A7412C8}"/>
              </a:ext>
            </a:extLst>
          </p:cNvPr>
          <p:cNvSpPr>
            <a:spLocks noGrp="1"/>
          </p:cNvSpPr>
          <p:nvPr>
            <p:ph type="body" idx="4294967295"/>
          </p:nvPr>
        </p:nvSpPr>
        <p:spPr>
          <a:xfrm>
            <a:off x="685800" y="1767744"/>
            <a:ext cx="4205404" cy="1947863"/>
          </a:xfrm>
        </p:spPr>
        <p:txBody>
          <a:bodyPr/>
          <a:lstStyle/>
          <a:p>
            <a:pPr marL="0" indent="0">
              <a:buNone/>
            </a:pPr>
            <a:r>
              <a:rPr lang="en-US" b="1" dirty="0">
                <a:solidFill>
                  <a:srgbClr val="000000"/>
                </a:solidFill>
                <a:latin typeface="Arial" panose="020B0604020202020204" pitchFamily="34" charset="0"/>
                <a:cs typeface="Arial" panose="020B0604020202020204" pitchFamily="34" charset="0"/>
              </a:rPr>
              <a:t>Create your account</a:t>
            </a:r>
          </a:p>
          <a:p>
            <a:pPr marL="171450" indent="-171450">
              <a:buSzPct val="10000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Download the free Surest app</a:t>
            </a:r>
          </a:p>
          <a:p>
            <a:pPr marL="171450" indent="-171450">
              <a:buSzPct val="10000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Create your account</a:t>
            </a:r>
          </a:p>
        </p:txBody>
      </p:sp>
      <p:grpSp>
        <p:nvGrpSpPr>
          <p:cNvPr id="26" name="Group 25">
            <a:extLst>
              <a:ext uri="{FF2B5EF4-FFF2-40B4-BE49-F238E27FC236}">
                <a16:creationId xmlns:a16="http://schemas.microsoft.com/office/drawing/2014/main" id="{2EF9935A-28B4-1E1E-9BF0-1AC95E7A7559}"/>
              </a:ext>
            </a:extLst>
          </p:cNvPr>
          <p:cNvGrpSpPr/>
          <p:nvPr/>
        </p:nvGrpSpPr>
        <p:grpSpPr>
          <a:xfrm>
            <a:off x="3218446" y="4596118"/>
            <a:ext cx="2952081" cy="1087036"/>
            <a:chOff x="570542" y="4267200"/>
            <a:chExt cx="3936108" cy="1449381"/>
          </a:xfrm>
        </p:grpSpPr>
        <p:pic>
          <p:nvPicPr>
            <p:cNvPr id="12" name="Picture 11" descr="A picture containing text, vector graphics, clipart, silhouette&#10;&#10;Description automatically generated">
              <a:extLst>
                <a:ext uri="{FF2B5EF4-FFF2-40B4-BE49-F238E27FC236}">
                  <a16:creationId xmlns:a16="http://schemas.microsoft.com/office/drawing/2014/main" id="{2622F6CE-E6BC-15F8-D203-994320B680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0542" y="4405216"/>
              <a:ext cx="271866" cy="271866"/>
            </a:xfrm>
            <a:prstGeom prst="rect">
              <a:avLst/>
            </a:prstGeom>
          </p:spPr>
        </p:pic>
        <p:pic>
          <p:nvPicPr>
            <p:cNvPr id="15" name="Picture 14">
              <a:extLst>
                <a:ext uri="{FF2B5EF4-FFF2-40B4-BE49-F238E27FC236}">
                  <a16:creationId xmlns:a16="http://schemas.microsoft.com/office/drawing/2014/main" id="{ED9BCAB7-BBB2-1B16-9406-4DA46B845AD2}"/>
                </a:ext>
              </a:extLst>
            </p:cNvPr>
            <p:cNvPicPr>
              <a:picLocks noChangeAspect="1"/>
            </p:cNvPicPr>
            <p:nvPr/>
          </p:nvPicPr>
          <p:blipFill>
            <a:blip r:embed="rId4" cstate="email">
              <a:extLst>
                <a:ext uri="{28A0092B-C50C-407E-A947-70E740481C1C}">
                  <a14:useLocalDpi xmlns:a14="http://schemas.microsoft.com/office/drawing/2010/main" val="0"/>
                </a:ext>
              </a:extLst>
            </a:blip>
            <a:srcRect t="1479" b="1479"/>
            <a:stretch/>
          </p:blipFill>
          <p:spPr>
            <a:xfrm>
              <a:off x="596814" y="4677082"/>
              <a:ext cx="1051290" cy="1020192"/>
            </a:xfrm>
            <a:prstGeom prst="rect">
              <a:avLst/>
            </a:prstGeom>
          </p:spPr>
        </p:pic>
        <p:pic>
          <p:nvPicPr>
            <p:cNvPr id="20" name="Picture 19" descr="Qr code&#10;&#10;Description automatically generated">
              <a:extLst>
                <a:ext uri="{FF2B5EF4-FFF2-40B4-BE49-F238E27FC236}">
                  <a16:creationId xmlns:a16="http://schemas.microsoft.com/office/drawing/2014/main" id="{2ABBD765-7667-CBD7-2734-780A42530538}"/>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76783" y="4655277"/>
              <a:ext cx="1060938" cy="1060938"/>
            </a:xfrm>
            <a:prstGeom prst="rect">
              <a:avLst/>
            </a:prstGeom>
          </p:spPr>
        </p:pic>
        <p:pic>
          <p:nvPicPr>
            <p:cNvPr id="21" name="Picture 20" descr="Qr code&#10;&#10;Description automatically generated">
              <a:extLst>
                <a:ext uri="{FF2B5EF4-FFF2-40B4-BE49-F238E27FC236}">
                  <a16:creationId xmlns:a16="http://schemas.microsoft.com/office/drawing/2014/main" id="{49A1C8D1-00BB-4680-8D3D-53AD0BF7DA7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45712" y="4655643"/>
              <a:ext cx="1060938" cy="1060938"/>
            </a:xfrm>
            <a:prstGeom prst="rect">
              <a:avLst/>
            </a:prstGeom>
          </p:spPr>
        </p:pic>
        <p:sp>
          <p:nvSpPr>
            <p:cNvPr id="24" name="TextBox 23">
              <a:extLst>
                <a:ext uri="{FF2B5EF4-FFF2-40B4-BE49-F238E27FC236}">
                  <a16:creationId xmlns:a16="http://schemas.microsoft.com/office/drawing/2014/main" id="{A300A44B-5E08-B42B-2EF9-CC7BF8BD006E}"/>
                </a:ext>
              </a:extLst>
            </p:cNvPr>
            <p:cNvSpPr txBox="1"/>
            <p:nvPr/>
          </p:nvSpPr>
          <p:spPr>
            <a:xfrm>
              <a:off x="1055757" y="4267200"/>
              <a:ext cx="0" cy="0"/>
            </a:xfrm>
            <a:prstGeom prst="rect">
              <a:avLst/>
            </a:prstGeom>
            <a:noFill/>
          </p:spPr>
          <p:txBody>
            <a:bodyPr wrap="none" rtlCol="0">
              <a:noAutofit/>
            </a:bodyPr>
            <a:lstStyle/>
            <a:p>
              <a:pPr algn="l"/>
              <a:endParaRPr lang="en-US" sz="1050" b="1" dirty="0"/>
            </a:p>
          </p:txBody>
        </p:sp>
        <p:sp>
          <p:nvSpPr>
            <p:cNvPr id="25" name="TextBox 24">
              <a:extLst>
                <a:ext uri="{FF2B5EF4-FFF2-40B4-BE49-F238E27FC236}">
                  <a16:creationId xmlns:a16="http://schemas.microsoft.com/office/drawing/2014/main" id="{0405A08A-D143-4340-A65F-D9924D705D07}"/>
                </a:ext>
              </a:extLst>
            </p:cNvPr>
            <p:cNvSpPr txBox="1"/>
            <p:nvPr/>
          </p:nvSpPr>
          <p:spPr>
            <a:xfrm>
              <a:off x="789509" y="4406663"/>
              <a:ext cx="1019960" cy="250061"/>
            </a:xfrm>
            <a:prstGeom prst="rect">
              <a:avLst/>
            </a:prstGeom>
            <a:noFill/>
          </p:spPr>
          <p:txBody>
            <a:bodyPr wrap="square" rtlCol="0">
              <a:noAutofit/>
            </a:bodyPr>
            <a:lstStyle/>
            <a:p>
              <a:r>
                <a:rPr lang="en-US" sz="825" b="1" dirty="0"/>
                <a:t>surest.com</a:t>
              </a:r>
            </a:p>
          </p:txBody>
        </p:sp>
      </p:grpSp>
      <p:pic>
        <p:nvPicPr>
          <p:cNvPr id="17" name="Picture 16">
            <a:extLst>
              <a:ext uri="{FF2B5EF4-FFF2-40B4-BE49-F238E27FC236}">
                <a16:creationId xmlns:a16="http://schemas.microsoft.com/office/drawing/2014/main" id="{2BCB2B6A-1FC5-0D30-708E-B8C3FA1C2127}"/>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p:blipFill>
        <p:spPr>
          <a:xfrm>
            <a:off x="6372102" y="1224645"/>
            <a:ext cx="2086098" cy="4302577"/>
          </a:xfrm>
          <a:prstGeom prst="rect">
            <a:avLst/>
          </a:prstGeom>
        </p:spPr>
      </p:pic>
      <p:pic>
        <p:nvPicPr>
          <p:cNvPr id="27" name="Picture 26">
            <a:extLst>
              <a:ext uri="{FF2B5EF4-FFF2-40B4-BE49-F238E27FC236}">
                <a16:creationId xmlns:a16="http://schemas.microsoft.com/office/drawing/2014/main" id="{CAD2EDD4-D738-DA07-CED1-30F5515C052D}"/>
              </a:ext>
            </a:extLst>
          </p:cNvPr>
          <p:cNvPicPr>
            <a:picLocks noChangeAspect="1"/>
          </p:cNvPicPr>
          <p:nvPr/>
        </p:nvPicPr>
        <p:blipFill>
          <a:blip r:embed="rId8"/>
          <a:stretch>
            <a:fillRect/>
          </a:stretch>
        </p:blipFill>
        <p:spPr>
          <a:xfrm>
            <a:off x="5064298" y="2346844"/>
            <a:ext cx="586655" cy="567806"/>
          </a:xfrm>
          <a:prstGeom prst="rect">
            <a:avLst/>
          </a:prstGeom>
        </p:spPr>
      </p:pic>
      <p:pic>
        <p:nvPicPr>
          <p:cNvPr id="1026" name="Picture 2" descr="App Store Logo PNG Vectors Free Download">
            <a:extLst>
              <a:ext uri="{FF2B5EF4-FFF2-40B4-BE49-F238E27FC236}">
                <a16:creationId xmlns:a16="http://schemas.microsoft.com/office/drawing/2014/main" id="{5EC8A253-7237-EF59-E606-462E05510043}"/>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1133" t="2021" r="1392" b="56080"/>
          <a:stretch/>
        </p:blipFill>
        <p:spPr bwMode="auto">
          <a:xfrm>
            <a:off x="4288469" y="4637865"/>
            <a:ext cx="760265" cy="211328"/>
          </a:xfrm>
          <a:prstGeom prst="roundRect">
            <a:avLst>
              <a:gd name="adj" fmla="val 13270"/>
            </a:avLst>
          </a:prstGeom>
          <a:noFill/>
          <a:extLst>
            <a:ext uri="{909E8E84-426E-40DD-AFC4-6F175D3DCCD1}">
              <a14:hiddenFill xmlns:a14="http://schemas.microsoft.com/office/drawing/2010/main">
                <a:solidFill>
                  <a:srgbClr val="FFFFFF"/>
                </a:solidFill>
              </a14:hiddenFill>
            </a:ext>
          </a:extLst>
        </p:spPr>
      </p:pic>
      <p:pic>
        <p:nvPicPr>
          <p:cNvPr id="4" name="Picture 2" descr="App Store Logo PNG Vectors Free Download">
            <a:extLst>
              <a:ext uri="{FF2B5EF4-FFF2-40B4-BE49-F238E27FC236}">
                <a16:creationId xmlns:a16="http://schemas.microsoft.com/office/drawing/2014/main" id="{E7003D06-70D4-9AB8-69F7-7D1FCCE58545}"/>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1133" t="55929" r="1392" b="2172"/>
          <a:stretch/>
        </p:blipFill>
        <p:spPr bwMode="auto">
          <a:xfrm>
            <a:off x="5393898" y="4637865"/>
            <a:ext cx="760265" cy="211328"/>
          </a:xfrm>
          <a:prstGeom prst="roundRect">
            <a:avLst>
              <a:gd name="adj" fmla="val 1327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801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medical prescription&#10;&#10;Description automatically generated">
            <a:extLst>
              <a:ext uri="{FF2B5EF4-FFF2-40B4-BE49-F238E27FC236}">
                <a16:creationId xmlns:a16="http://schemas.microsoft.com/office/drawing/2014/main" id="{13EE0F29-1F7B-2DEB-492A-AE798E8FE3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6231" y="4519391"/>
            <a:ext cx="2874167" cy="1809661"/>
          </a:xfrm>
          <a:prstGeom prst="roundRect">
            <a:avLst>
              <a:gd name="adj" fmla="val 3911"/>
            </a:avLst>
          </a:prstGeom>
          <a:ln>
            <a:solidFill>
              <a:schemeClr val="bg1">
                <a:lumMod val="75000"/>
              </a:schemeClr>
            </a:solidFill>
          </a:ln>
        </p:spPr>
      </p:pic>
      <p:sp>
        <p:nvSpPr>
          <p:cNvPr id="2" name="Title 1">
            <a:extLst>
              <a:ext uri="{FF2B5EF4-FFF2-40B4-BE49-F238E27FC236}">
                <a16:creationId xmlns:a16="http://schemas.microsoft.com/office/drawing/2014/main" id="{61ACB7FC-ED9A-44DB-8BCD-1ECB6B0D3C83}"/>
              </a:ext>
            </a:extLst>
          </p:cNvPr>
          <p:cNvSpPr>
            <a:spLocks noGrp="1"/>
          </p:cNvSpPr>
          <p:nvPr>
            <p:ph type="title"/>
          </p:nvPr>
        </p:nvSpPr>
        <p:spPr>
          <a:xfrm>
            <a:off x="628650" y="371936"/>
            <a:ext cx="7886700" cy="1325563"/>
          </a:xfrm>
        </p:spPr>
        <p:txBody>
          <a:bodyPr>
            <a:normAutofit/>
          </a:bodyPr>
          <a:lstStyle/>
          <a:p>
            <a:r>
              <a:rPr lang="en-US" dirty="0">
                <a:solidFill>
                  <a:schemeClr val="tx2"/>
                </a:solidFill>
              </a:rPr>
              <a:t>At Your First Visit, Have Your Digital Or Physical ID Card</a:t>
            </a:r>
          </a:p>
        </p:txBody>
      </p:sp>
      <p:sp>
        <p:nvSpPr>
          <p:cNvPr id="8" name="Slide Number Placeholder 7">
            <a:extLst>
              <a:ext uri="{FF2B5EF4-FFF2-40B4-BE49-F238E27FC236}">
                <a16:creationId xmlns:a16="http://schemas.microsoft.com/office/drawing/2014/main" id="{62128414-F643-C762-DA08-95F732F33EB0}"/>
              </a:ext>
            </a:extLst>
          </p:cNvPr>
          <p:cNvSpPr>
            <a:spLocks noGrp="1"/>
          </p:cNvSpPr>
          <p:nvPr>
            <p:ph type="sldNum" sz="quarter" idx="12"/>
          </p:nvPr>
        </p:nvSpPr>
        <p:spPr/>
        <p:txBody>
          <a:bodyPr/>
          <a:lstStyle/>
          <a:p>
            <a:pPr defTabSz="342900">
              <a:lnSpc>
                <a:spcPct val="80000"/>
              </a:lnSpc>
            </a:pPr>
            <a:fld id="{86CB4B4D-7CA3-9044-876B-883B54F8677D}" type="slidenum">
              <a:rPr lang="en-US" smtClean="0"/>
              <a:pPr defTabSz="342900">
                <a:lnSpc>
                  <a:spcPct val="80000"/>
                </a:lnSpc>
              </a:pPr>
              <a:t>16</a:t>
            </a:fld>
            <a:endParaRPr lang="en-US" dirty="0"/>
          </a:p>
        </p:txBody>
      </p:sp>
      <p:sp>
        <p:nvSpPr>
          <p:cNvPr id="16" name="Text Placeholder 15">
            <a:extLst>
              <a:ext uri="{FF2B5EF4-FFF2-40B4-BE49-F238E27FC236}">
                <a16:creationId xmlns:a16="http://schemas.microsoft.com/office/drawing/2014/main" id="{CB577A32-449B-5555-E8F8-8A0E61A25D2D}"/>
              </a:ext>
            </a:extLst>
          </p:cNvPr>
          <p:cNvSpPr>
            <a:spLocks noGrp="1"/>
          </p:cNvSpPr>
          <p:nvPr>
            <p:ph type="body" idx="4294967295"/>
          </p:nvPr>
        </p:nvSpPr>
        <p:spPr>
          <a:xfrm>
            <a:off x="348067" y="1690689"/>
            <a:ext cx="4814159" cy="3275013"/>
          </a:xfrm>
        </p:spPr>
        <p:txBody>
          <a:bodyPr>
            <a:normAutofit fontScale="85000" lnSpcReduction="10000"/>
          </a:bodyPr>
          <a:lstStyle/>
          <a:p>
            <a:pPr marL="0" indent="0">
              <a:lnSpc>
                <a:spcPct val="150000"/>
              </a:lnSpc>
              <a:buNone/>
            </a:pPr>
            <a:r>
              <a:rPr lang="en-US" sz="1900" dirty="0">
                <a:solidFill>
                  <a:srgbClr val="000000"/>
                </a:solidFill>
                <a:latin typeface="Arial" panose="020B0604020202020204" pitchFamily="34" charset="0"/>
                <a:cs typeface="Arial" panose="020B0604020202020204" pitchFamily="34" charset="0"/>
              </a:rPr>
              <a:t>Surest is a UnitedHealthcare company, but it’s not UnitedHealthcare. Some providers may not be as familiar with the Surest name. If you have trouble checking in, Surest Member Services can help!</a:t>
            </a:r>
          </a:p>
          <a:p>
            <a:pPr marL="257175" indent="-257175">
              <a:lnSpc>
                <a:spcPct val="150000"/>
              </a:lnSpc>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Remind the office that the Surest health plan uses the UnitedHealthcare network of providers, clinics, and hospitals </a:t>
            </a:r>
          </a:p>
          <a:p>
            <a:pPr marL="257175" indent="-257175">
              <a:lnSpc>
                <a:spcPct val="150000"/>
              </a:lnSpc>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Show the back of your card to share network and provider information</a:t>
            </a:r>
          </a:p>
          <a:p>
            <a:pPr marL="257175" indent="-257175">
              <a:lnSpc>
                <a:spcPct val="150000"/>
              </a:lnSpc>
              <a:buSzPct val="100000"/>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Ask staff to confirm eligibility through UHCprovider.com call or </a:t>
            </a:r>
            <a:r>
              <a:rPr lang="en-US" sz="1200" b="1" dirty="0">
                <a:solidFill>
                  <a:srgbClr val="000000"/>
                </a:solidFill>
                <a:latin typeface="Arial" panose="020B0604020202020204" pitchFamily="34" charset="0"/>
                <a:cs typeface="Arial" panose="020B0604020202020204" pitchFamily="34" charset="0"/>
              </a:rPr>
              <a:t>844-368-6661</a:t>
            </a:r>
            <a:endParaRPr lang="en-US" sz="1200" dirty="0">
              <a:solidFill>
                <a:srgbClr val="0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5D97C88-D85B-9FC5-DF67-800FFC148A88}"/>
              </a:ext>
            </a:extLst>
          </p:cNvPr>
          <p:cNvSpPr txBox="1"/>
          <p:nvPr/>
        </p:nvSpPr>
        <p:spPr>
          <a:xfrm>
            <a:off x="4599878" y="1166696"/>
            <a:ext cx="0" cy="0"/>
          </a:xfrm>
          <a:prstGeom prst="rect">
            <a:avLst/>
          </a:prstGeom>
          <a:noFill/>
        </p:spPr>
        <p:txBody>
          <a:bodyPr wrap="none" rtlCol="0">
            <a:noAutofit/>
          </a:bodyPr>
          <a:lstStyle/>
          <a:p>
            <a:pPr algn="l"/>
            <a:endParaRPr lang="en-US" sz="1350" dirty="0"/>
          </a:p>
        </p:txBody>
      </p:sp>
      <p:sp>
        <p:nvSpPr>
          <p:cNvPr id="3" name="Rounded Rectangle 1">
            <a:extLst>
              <a:ext uri="{FF2B5EF4-FFF2-40B4-BE49-F238E27FC236}">
                <a16:creationId xmlns:a16="http://schemas.microsoft.com/office/drawing/2014/main" id="{EDBAD9D6-A917-5547-51AB-DAA94DE4B6AF}"/>
              </a:ext>
            </a:extLst>
          </p:cNvPr>
          <p:cNvSpPr/>
          <p:nvPr/>
        </p:nvSpPr>
        <p:spPr>
          <a:xfrm>
            <a:off x="5338562" y="1740885"/>
            <a:ext cx="3805438" cy="4154552"/>
          </a:xfrm>
          <a:prstGeom prst="roundRect">
            <a:avLst>
              <a:gd name="adj" fmla="val 6475"/>
            </a:avLst>
          </a:prstGeom>
          <a:gradFill>
            <a:gsLst>
              <a:gs pos="0">
                <a:srgbClr val="F3F5FF"/>
              </a:gs>
              <a:gs pos="100000">
                <a:srgbClr val="F9F9F9"/>
              </a:gs>
            </a:gsLst>
            <a:lin ang="5400000" scaled="1"/>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825500">
              <a:lnSpc>
                <a:spcPct val="100000"/>
              </a:lnSpc>
              <a:spcBef>
                <a:spcPts val="0"/>
              </a:spcBef>
            </a:pPr>
            <a:endParaRPr lang="en-US" dirty="0">
              <a:solidFill>
                <a:schemeClr val="accent6">
                  <a:hueOff val="1800000"/>
                  <a:satOff val="93694"/>
                  <a:lumOff val="86274"/>
                </a:schemeClr>
              </a:solidFill>
            </a:endParaRPr>
          </a:p>
        </p:txBody>
      </p:sp>
      <p:sp>
        <p:nvSpPr>
          <p:cNvPr id="4" name="Text Placeholder 1">
            <a:extLst>
              <a:ext uri="{FF2B5EF4-FFF2-40B4-BE49-F238E27FC236}">
                <a16:creationId xmlns:a16="http://schemas.microsoft.com/office/drawing/2014/main" id="{74218B04-A737-38E4-3F7F-CAA4CABCAFB0}"/>
              </a:ext>
            </a:extLst>
          </p:cNvPr>
          <p:cNvSpPr txBox="1">
            <a:spLocks/>
          </p:cNvSpPr>
          <p:nvPr/>
        </p:nvSpPr>
        <p:spPr>
          <a:xfrm>
            <a:off x="5415407" y="1827656"/>
            <a:ext cx="3651748" cy="3852337"/>
          </a:xfrm>
          <a:prstGeom prst="rect">
            <a:avLst/>
          </a:prstGeom>
        </p:spPr>
        <p:txBody>
          <a:bodyPr vert="horz" wrap="square" lIns="45720" tIns="22860" rIns="45720" bIns="22860" rtlCol="0" anchor="t">
            <a:spAutoFit/>
          </a:bodyPr>
          <a:lstStyle>
            <a:lvl1pPr marL="0" marR="0" indent="0" algn="l" defTabSz="825500" rtl="0" latinLnBrk="0">
              <a:lnSpc>
                <a:spcPct val="110000"/>
              </a:lnSpc>
              <a:spcBef>
                <a:spcPts val="2500"/>
              </a:spcBef>
              <a:spcAft>
                <a:spcPts val="0"/>
              </a:spcAft>
              <a:buClrTx/>
              <a:buSzPct val="75000"/>
              <a:buFontTx/>
              <a:buNone/>
              <a:tabLst/>
              <a:defRPr sz="5000" b="0" i="0" u="none" strike="noStrike" cap="none" spc="0" baseline="0">
                <a:solidFill>
                  <a:schemeClr val="tx1"/>
                </a:solidFill>
                <a:uFillTx/>
                <a:latin typeface="+mn-lt"/>
                <a:ea typeface="+mn-ea"/>
                <a:cs typeface="+mn-cs"/>
                <a:sym typeface="Tahoma"/>
              </a:defRPr>
            </a:lvl1pPr>
            <a:lvl2pPr marL="635000" marR="0" indent="0" algn="l" defTabSz="825500" rtl="0" latinLnBrk="0">
              <a:lnSpc>
                <a:spcPct val="110000"/>
              </a:lnSpc>
              <a:spcBef>
                <a:spcPts val="2500"/>
              </a:spcBef>
              <a:spcAft>
                <a:spcPts val="0"/>
              </a:spcAft>
              <a:buClrTx/>
              <a:buSzPct val="100000"/>
              <a:buFontTx/>
              <a:buNone/>
              <a:tabLst/>
              <a:defRPr sz="3600" b="0" i="0" u="none" strike="noStrike" cap="none" spc="0" baseline="0">
                <a:solidFill>
                  <a:schemeClr val="tx1"/>
                </a:solidFill>
                <a:uFillTx/>
                <a:latin typeface="+mn-lt"/>
                <a:ea typeface="+mn-ea"/>
                <a:cs typeface="+mn-cs"/>
                <a:sym typeface="Tahoma"/>
              </a:defRPr>
            </a:lvl2pPr>
            <a:lvl3pPr marL="1270000" marR="0" indent="0" algn="l" defTabSz="825500" rtl="0" latinLnBrk="0">
              <a:lnSpc>
                <a:spcPct val="110000"/>
              </a:lnSpc>
              <a:spcBef>
                <a:spcPts val="2500"/>
              </a:spcBef>
              <a:spcAft>
                <a:spcPts val="0"/>
              </a:spcAft>
              <a:buClrTx/>
              <a:buSzPct val="75000"/>
              <a:buFontTx/>
              <a:buNone/>
              <a:tabLst/>
              <a:defRPr sz="3600" b="0" i="0" u="none" strike="noStrike" cap="none" spc="0" baseline="0">
                <a:solidFill>
                  <a:schemeClr val="tx1"/>
                </a:solidFill>
                <a:uFillTx/>
                <a:latin typeface="+mn-lt"/>
                <a:ea typeface="+mn-ea"/>
                <a:cs typeface="+mn-cs"/>
                <a:sym typeface="Tahoma"/>
              </a:defRPr>
            </a:lvl3pPr>
            <a:lvl4pPr marL="1905000" marR="0" indent="0" algn="l" defTabSz="825500" rtl="0" latinLnBrk="0">
              <a:lnSpc>
                <a:spcPct val="110000"/>
              </a:lnSpc>
              <a:spcBef>
                <a:spcPts val="2500"/>
              </a:spcBef>
              <a:spcAft>
                <a:spcPts val="0"/>
              </a:spcAft>
              <a:buClrTx/>
              <a:buSzPct val="100000"/>
              <a:buFontTx/>
              <a:buNone/>
              <a:tabLst/>
              <a:defRPr sz="3600" b="0" i="0" u="none" strike="noStrike" cap="none" spc="0" baseline="0">
                <a:solidFill>
                  <a:schemeClr val="tx1"/>
                </a:solidFill>
                <a:uFillTx/>
                <a:latin typeface="+mn-lt"/>
                <a:ea typeface="+mn-ea"/>
                <a:cs typeface="+mn-cs"/>
                <a:sym typeface="Tahoma"/>
              </a:defRPr>
            </a:lvl4pPr>
            <a:lvl5pPr marL="2540000" marR="0" indent="0" algn="l" defTabSz="825500" rtl="0" latinLnBrk="0">
              <a:lnSpc>
                <a:spcPct val="110000"/>
              </a:lnSpc>
              <a:spcBef>
                <a:spcPts val="2500"/>
              </a:spcBef>
              <a:spcAft>
                <a:spcPts val="0"/>
              </a:spcAft>
              <a:buClrTx/>
              <a:buSzPct val="75000"/>
              <a:buFontTx/>
              <a:buNone/>
              <a:tabLst/>
              <a:defRPr sz="3600" b="0" i="0" u="none" strike="noStrike" cap="none" spc="0" baseline="0">
                <a:solidFill>
                  <a:schemeClr val="tx1"/>
                </a:solidFill>
                <a:uFillTx/>
                <a:latin typeface="+mn-lt"/>
                <a:ea typeface="+mn-ea"/>
                <a:cs typeface="+mn-cs"/>
                <a:sym typeface="Tahoma"/>
              </a:defRPr>
            </a:lvl5pPr>
            <a:lvl6pPr marL="3651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6pPr>
            <a:lvl7pPr marL="4286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7pPr>
            <a:lvl8pPr marL="4921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8pPr>
            <a:lvl9pPr marL="5556250" marR="0" indent="-476250" algn="l" defTabSz="825500" rtl="0" latinLnBrk="0">
              <a:lnSpc>
                <a:spcPct val="110000"/>
              </a:lnSpc>
              <a:spcBef>
                <a:spcPts val="2500"/>
              </a:spcBef>
              <a:spcAft>
                <a:spcPts val="0"/>
              </a:spcAft>
              <a:buClrTx/>
              <a:buSzPct val="125000"/>
              <a:buFontTx/>
              <a:buChar char="•"/>
              <a:tabLst/>
              <a:defRPr sz="3600" b="0" i="0" u="none" strike="noStrike" cap="none" spc="0" baseline="0">
                <a:solidFill>
                  <a:schemeClr val="accent6"/>
                </a:solidFill>
                <a:uFillTx/>
                <a:latin typeface="+mn-lt"/>
                <a:ea typeface="+mn-ea"/>
                <a:cs typeface="+mn-cs"/>
                <a:sym typeface="Tahoma"/>
              </a:defRPr>
            </a:lvl9pPr>
          </a:lstStyle>
          <a:p>
            <a:pPr marL="231775" indent="-231775">
              <a:lnSpc>
                <a:spcPct val="100000"/>
              </a:lnSpc>
              <a:spcBef>
                <a:spcPts val="0"/>
              </a:spcBef>
              <a:spcAft>
                <a:spcPts val="8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Many surgeries and some procedures require a prior authorization</a:t>
            </a:r>
          </a:p>
          <a:p>
            <a:pPr marL="231775" indent="-231775">
              <a:lnSpc>
                <a:spcPct val="100000"/>
              </a:lnSpc>
              <a:spcBef>
                <a:spcPts val="0"/>
              </a:spcBef>
              <a:spcAft>
                <a:spcPts val="800"/>
              </a:spcAft>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 network provider or facility should initiate your prior authorization on your behalf* at least 15 days prior to the procedure. This is our standard processing time for these requests.</a:t>
            </a:r>
          </a:p>
          <a:p>
            <a:pPr>
              <a:lnSpc>
                <a:spcPct val="100000"/>
              </a:lnSpc>
              <a:spcBef>
                <a:spcPts val="600"/>
              </a:spcBef>
            </a:pPr>
            <a:r>
              <a:rPr lang="en-US" sz="1400" dirty="0">
                <a:solidFill>
                  <a:srgbClr val="000000"/>
                </a:solidFill>
                <a:latin typeface="Arial" panose="020B0604020202020204" pitchFamily="34" charset="0"/>
                <a:cs typeface="Arial" panose="020B0604020202020204" pitchFamily="34" charset="0"/>
              </a:rPr>
              <a:t>If you have an upcoming procedure and are unsure whether a prior authorization is required, consult with your provider’s office or call Surest Member Services for guidance at </a:t>
            </a:r>
            <a:r>
              <a:rPr lang="en-US" sz="1400" b="1" dirty="0">
                <a:solidFill>
                  <a:srgbClr val="000000"/>
                </a:solidFill>
                <a:latin typeface="Arial" panose="020B0604020202020204" pitchFamily="34" charset="0"/>
                <a:cs typeface="Arial" panose="020B0604020202020204" pitchFamily="34" charset="0"/>
              </a:rPr>
              <a:t>866-683-6440.</a:t>
            </a:r>
          </a:p>
          <a:p>
            <a:pPr>
              <a:lnSpc>
                <a:spcPct val="100000"/>
              </a:lnSpc>
              <a:spcBef>
                <a:spcPts val="600"/>
              </a:spcBef>
            </a:pPr>
            <a:br>
              <a:rPr lang="en-US" sz="1400" dirty="0">
                <a:solidFill>
                  <a:srgbClr val="000000"/>
                </a:solidFill>
                <a:latin typeface="Arial" panose="020B0604020202020204" pitchFamily="34" charset="0"/>
                <a:cs typeface="Arial" panose="020B0604020202020204" pitchFamily="34" charset="0"/>
              </a:rPr>
            </a:br>
            <a:r>
              <a:rPr lang="en-US" sz="1400" dirty="0">
                <a:solidFill>
                  <a:srgbClr val="000000"/>
                </a:solidFill>
                <a:latin typeface="Arial" panose="020B0604020202020204" pitchFamily="34" charset="0"/>
                <a:cs typeface="Arial" panose="020B0604020202020204" pitchFamily="34" charset="0"/>
              </a:rPr>
              <a:t>Your provider can contact the Surest Medical Prior Authorization line at</a:t>
            </a:r>
          </a:p>
          <a:p>
            <a:pPr>
              <a:lnSpc>
                <a:spcPct val="100000"/>
              </a:lnSpc>
              <a:spcBef>
                <a:spcPts val="0"/>
              </a:spcBef>
            </a:pPr>
            <a:r>
              <a:rPr lang="en-US" sz="1400" b="1" dirty="0">
                <a:solidFill>
                  <a:srgbClr val="000000"/>
                </a:solidFill>
                <a:latin typeface="Arial" panose="020B0604020202020204" pitchFamily="34" charset="0"/>
                <a:cs typeface="Arial" panose="020B0604020202020204" pitchFamily="34" charset="0"/>
              </a:rPr>
              <a:t>877-237-0006.</a:t>
            </a:r>
          </a:p>
        </p:txBody>
      </p:sp>
      <p:sp>
        <p:nvSpPr>
          <p:cNvPr id="9" name="Text Placeholder 7">
            <a:extLst>
              <a:ext uri="{FF2B5EF4-FFF2-40B4-BE49-F238E27FC236}">
                <a16:creationId xmlns:a16="http://schemas.microsoft.com/office/drawing/2014/main" id="{3C3576D3-A0D2-D3AD-50E0-47E9C1C511B1}"/>
              </a:ext>
            </a:extLst>
          </p:cNvPr>
          <p:cNvSpPr txBox="1">
            <a:spLocks/>
          </p:cNvSpPr>
          <p:nvPr/>
        </p:nvSpPr>
        <p:spPr>
          <a:xfrm>
            <a:off x="5338562" y="5945633"/>
            <a:ext cx="3512889" cy="665932"/>
          </a:xfrm>
          <a:prstGeom prst="rect">
            <a:avLst/>
          </a:prstGeom>
        </p:spPr>
        <p:txBody>
          <a:bodyPr>
            <a:normAutofit/>
          </a:bodyPr>
          <a:lstStyle>
            <a:lvl1pPr marL="346075" indent="-346075" algn="l" defTabSz="914400" rtl="0" eaLnBrk="1" latinLnBrk="0" hangingPunct="1">
              <a:lnSpc>
                <a:spcPct val="90000"/>
              </a:lnSpc>
              <a:spcBef>
                <a:spcPts val="1000"/>
              </a:spcBef>
              <a:buClr>
                <a:schemeClr val="accent1"/>
              </a:buClr>
              <a:buFont typeface="Wingdings 2" panose="05020102010507070707" pitchFamily="18" charset="2"/>
              <a:buChar char=""/>
              <a:defRPr sz="2800" kern="1200">
                <a:solidFill>
                  <a:schemeClr val="tx1"/>
                </a:solidFill>
                <a:latin typeface="Segoe UI" panose="020B0502040204020203" pitchFamily="34" charset="0"/>
                <a:ea typeface="+mn-ea"/>
                <a:cs typeface="Segoe UI" panose="020B0502040204020203" pitchFamily="34" charset="0"/>
              </a:defRPr>
            </a:lvl1pPr>
            <a:lvl2pPr marL="798513" indent="-341313" algn="l" defTabSz="914400" rtl="0" eaLnBrk="1" latinLnBrk="0" hangingPunct="1">
              <a:lnSpc>
                <a:spcPct val="90000"/>
              </a:lnSpc>
              <a:spcBef>
                <a:spcPts val="500"/>
              </a:spcBef>
              <a:buClr>
                <a:schemeClr val="accent1"/>
              </a:buClr>
              <a:buFont typeface="Wingdings 2" panose="05020102010507070707" pitchFamily="18"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260475" indent="-346075" algn="l" defTabSz="914400" rtl="0" eaLnBrk="1" latinLnBrk="0" hangingPunct="1">
              <a:lnSpc>
                <a:spcPct val="90000"/>
              </a:lnSpc>
              <a:spcBef>
                <a:spcPts val="500"/>
              </a:spcBef>
              <a:buClr>
                <a:schemeClr val="accent1"/>
              </a:buClr>
              <a:buFont typeface="Wingdings 2" panose="05020102010507070707" pitchFamily="18"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712913" indent="-341313"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174875" indent="-346075" algn="l" defTabSz="914400" rtl="0" eaLnBrk="1" latinLnBrk="0" hangingPunct="1">
              <a:lnSpc>
                <a:spcPct val="90000"/>
              </a:lnSpc>
              <a:spcBef>
                <a:spcPts val="500"/>
              </a:spcBef>
              <a:buClr>
                <a:schemeClr val="accent1"/>
              </a:buClr>
              <a:buFont typeface="Wingdings 2" panose="05020102010507070707" pitchFamily="18"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00" dirty="0">
                <a:solidFill>
                  <a:srgbClr val="000000"/>
                </a:solidFill>
                <a:latin typeface="Arial" panose="020B0604020202020204" pitchFamily="34" charset="0"/>
                <a:cs typeface="Arial" panose="020B0604020202020204" pitchFamily="34" charset="0"/>
              </a:rPr>
              <a:t>*If you see an out-of-network provider, you are responsible for obtaining the prior authorization. However, your provider may still be willing to submit the prior authorization on your behalf. </a:t>
            </a:r>
            <a:br>
              <a:rPr lang="en-US" sz="700" dirty="0">
                <a:solidFill>
                  <a:srgbClr val="000000"/>
                </a:solidFill>
                <a:latin typeface="Arial" panose="020B0604020202020204" pitchFamily="34" charset="0"/>
                <a:cs typeface="Arial" panose="020B0604020202020204" pitchFamily="34" charset="0"/>
              </a:rPr>
            </a:br>
            <a:r>
              <a:rPr lang="en-US" sz="700" dirty="0">
                <a:solidFill>
                  <a:srgbClr val="000000"/>
                </a:solidFill>
                <a:latin typeface="Arial" panose="020B0604020202020204" pitchFamily="34" charset="0"/>
                <a:cs typeface="Arial" panose="020B0604020202020204" pitchFamily="34" charset="0"/>
              </a:rPr>
              <a:t>Please call Surest Member Services for guidance.</a:t>
            </a:r>
          </a:p>
        </p:txBody>
      </p:sp>
    </p:spTree>
    <p:extLst>
      <p:ext uri="{BB962C8B-B14F-4D97-AF65-F5344CB8AC3E}">
        <p14:creationId xmlns:p14="http://schemas.microsoft.com/office/powerpoint/2010/main" val="83420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CBF2-241B-BA47-2793-63947CD8DE98}"/>
              </a:ext>
            </a:extLst>
          </p:cNvPr>
          <p:cNvSpPr>
            <a:spLocks noGrp="1"/>
          </p:cNvSpPr>
          <p:nvPr>
            <p:ph type="title"/>
          </p:nvPr>
        </p:nvSpPr>
        <p:spPr/>
        <p:txBody>
          <a:bodyPr>
            <a:normAutofit fontScale="90000"/>
          </a:bodyPr>
          <a:lstStyle/>
          <a:p>
            <a:r>
              <a:rPr lang="en-US" dirty="0">
                <a:solidFill>
                  <a:schemeClr val="tx2"/>
                </a:solidFill>
              </a:rPr>
              <a:t>Surest Has Expanded Virtual Care </a:t>
            </a:r>
          </a:p>
        </p:txBody>
      </p:sp>
      <p:grpSp>
        <p:nvGrpSpPr>
          <p:cNvPr id="1081" name="Group 1080">
            <a:extLst>
              <a:ext uri="{FF2B5EF4-FFF2-40B4-BE49-F238E27FC236}">
                <a16:creationId xmlns:a16="http://schemas.microsoft.com/office/drawing/2014/main" id="{AF35E273-9AC9-1475-23A7-117523F8BE35}"/>
              </a:ext>
            </a:extLst>
          </p:cNvPr>
          <p:cNvGrpSpPr/>
          <p:nvPr/>
        </p:nvGrpSpPr>
        <p:grpSpPr>
          <a:xfrm>
            <a:off x="6737929" y="2037488"/>
            <a:ext cx="2063171" cy="3532952"/>
            <a:chOff x="8656348" y="1333834"/>
            <a:chExt cx="2890943" cy="4950419"/>
          </a:xfrm>
        </p:grpSpPr>
        <p:sp>
          <p:nvSpPr>
            <p:cNvPr id="11" name="Rounded Rectangle 10">
              <a:extLst>
                <a:ext uri="{FF2B5EF4-FFF2-40B4-BE49-F238E27FC236}">
                  <a16:creationId xmlns:a16="http://schemas.microsoft.com/office/drawing/2014/main" id="{771264E6-C8D7-0107-7973-40028736D5AE}"/>
                </a:ext>
              </a:extLst>
            </p:cNvPr>
            <p:cNvSpPr/>
            <p:nvPr/>
          </p:nvSpPr>
          <p:spPr>
            <a:xfrm>
              <a:off x="8656348" y="2567094"/>
              <a:ext cx="2890943" cy="3717159"/>
            </a:xfrm>
            <a:prstGeom prst="roundRect">
              <a:avLst>
                <a:gd name="adj" fmla="val 0"/>
              </a:avLst>
            </a:prstGeom>
            <a:noFill/>
            <a:ln w="635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8" name="Rounded Rectangle 7">
              <a:extLst>
                <a:ext uri="{FF2B5EF4-FFF2-40B4-BE49-F238E27FC236}">
                  <a16:creationId xmlns:a16="http://schemas.microsoft.com/office/drawing/2014/main" id="{0B34DBCF-FD3E-AAF4-8FDC-D6D0559C81F8}"/>
                </a:ext>
              </a:extLst>
            </p:cNvPr>
            <p:cNvSpPr/>
            <p:nvPr/>
          </p:nvSpPr>
          <p:spPr>
            <a:xfrm>
              <a:off x="8656348" y="1333834"/>
              <a:ext cx="2890942" cy="1586427"/>
            </a:xfrm>
            <a:prstGeom prst="roundRect">
              <a:avLst>
                <a:gd name="adj" fmla="val 0"/>
              </a:avLst>
            </a:prstGeom>
            <a:solidFill>
              <a:schemeClr val="tx2"/>
            </a:solidFill>
            <a:ln w="6350" cap="flat">
              <a:solidFill>
                <a:schemeClr val="tx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4" name="Rectangle 13">
              <a:extLst>
                <a:ext uri="{FF2B5EF4-FFF2-40B4-BE49-F238E27FC236}">
                  <a16:creationId xmlns:a16="http://schemas.microsoft.com/office/drawing/2014/main" id="{D9A6E74C-5DAC-C3D2-6B20-CF955027EFCB}"/>
                </a:ext>
              </a:extLst>
            </p:cNvPr>
            <p:cNvSpPr/>
            <p:nvPr/>
          </p:nvSpPr>
          <p:spPr>
            <a:xfrm>
              <a:off x="8656348" y="2804161"/>
              <a:ext cx="2890943" cy="137926"/>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4" name="TextBox 3">
              <a:extLst>
                <a:ext uri="{FF2B5EF4-FFF2-40B4-BE49-F238E27FC236}">
                  <a16:creationId xmlns:a16="http://schemas.microsoft.com/office/drawing/2014/main" id="{5CC50380-97EA-C19F-CD2C-A8A9675D599A}"/>
                </a:ext>
              </a:extLst>
            </p:cNvPr>
            <p:cNvSpPr txBox="1"/>
            <p:nvPr/>
          </p:nvSpPr>
          <p:spPr>
            <a:xfrm>
              <a:off x="8903814" y="1432622"/>
              <a:ext cx="2539292" cy="1045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algn="ctr" defTabSz="309563" hangingPunct="0">
                <a:spcBef>
                  <a:spcPts val="938"/>
                </a:spcBef>
                <a:defRPr/>
              </a:pPr>
              <a:r>
                <a:rPr lang="en-US" sz="1200" b="1" kern="0" dirty="0">
                  <a:solidFill>
                    <a:srgbClr val="FFFFFF"/>
                  </a:solidFill>
                  <a:latin typeface="+mj-lt"/>
                  <a:ea typeface="Tahoma"/>
                  <a:cs typeface="Tahoma"/>
                  <a:sym typeface="Tahoma"/>
                </a:rPr>
                <a:t>The Surest health plan has expanded virtual care coverage. </a:t>
              </a:r>
            </a:p>
          </p:txBody>
        </p:sp>
      </p:grpSp>
      <p:sp>
        <p:nvSpPr>
          <p:cNvPr id="7" name="TextBox 6">
            <a:extLst>
              <a:ext uri="{FF2B5EF4-FFF2-40B4-BE49-F238E27FC236}">
                <a16:creationId xmlns:a16="http://schemas.microsoft.com/office/drawing/2014/main" id="{D680F3D8-EB05-7F45-8DB4-3BCAD3A4EF65}"/>
              </a:ext>
            </a:extLst>
          </p:cNvPr>
          <p:cNvSpPr txBox="1"/>
          <p:nvPr/>
        </p:nvSpPr>
        <p:spPr>
          <a:xfrm>
            <a:off x="848969" y="4920533"/>
            <a:ext cx="5241525" cy="14414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309563" hangingPunct="0">
              <a:spcAft>
                <a:spcPts val="450"/>
              </a:spcAft>
              <a:defRPr/>
            </a:pPr>
            <a:r>
              <a:rPr lang="en-US" sz="1200" b="1" kern="0" dirty="0">
                <a:solidFill>
                  <a:srgbClr val="6950C3"/>
                </a:solidFill>
                <a:latin typeface="Arial"/>
                <a:ea typeface="Tahoma"/>
                <a:cs typeface="Tahoma"/>
                <a:sym typeface="Tahoma"/>
              </a:rPr>
              <a:t>Convenient: </a:t>
            </a:r>
            <a:r>
              <a:rPr lang="en-US" sz="1200" kern="0" dirty="0">
                <a:solidFill>
                  <a:srgbClr val="000000"/>
                </a:solidFill>
                <a:latin typeface="Arial"/>
                <a:ea typeface="Tahoma"/>
                <a:cs typeface="Tahoma"/>
                <a:sym typeface="Tahoma"/>
              </a:rPr>
              <a:t>Often same-day appointments</a:t>
            </a:r>
          </a:p>
          <a:p>
            <a:pPr defTabSz="309563" hangingPunct="0">
              <a:spcAft>
                <a:spcPts val="450"/>
              </a:spcAft>
              <a:defRPr/>
            </a:pPr>
            <a:r>
              <a:rPr lang="en-US" sz="1200" b="1" kern="0" dirty="0">
                <a:solidFill>
                  <a:srgbClr val="6950C3"/>
                </a:solidFill>
                <a:latin typeface="Arial"/>
                <a:ea typeface="Tahoma"/>
                <a:cs typeface="Tahoma"/>
                <a:sym typeface="Tahoma"/>
              </a:rPr>
              <a:t>Accessible: </a:t>
            </a:r>
            <a:r>
              <a:rPr lang="en-US" sz="1200" kern="0" dirty="0">
                <a:solidFill>
                  <a:srgbClr val="000000"/>
                </a:solidFill>
                <a:latin typeface="Arial"/>
                <a:ea typeface="Tahoma"/>
                <a:cs typeface="Tahoma"/>
                <a:sym typeface="Tahoma"/>
              </a:rPr>
              <a:t>No driving to a clinic. See a medical professional </a:t>
            </a:r>
            <a:br>
              <a:rPr lang="en-US" sz="1200" kern="0" dirty="0">
                <a:solidFill>
                  <a:srgbClr val="000000"/>
                </a:solidFill>
                <a:latin typeface="Arial"/>
                <a:ea typeface="Tahoma"/>
                <a:cs typeface="Tahoma"/>
                <a:sym typeface="Tahoma"/>
              </a:rPr>
            </a:br>
            <a:r>
              <a:rPr lang="en-US" sz="1200" kern="0" dirty="0">
                <a:solidFill>
                  <a:srgbClr val="000000"/>
                </a:solidFill>
                <a:latin typeface="Arial"/>
                <a:ea typeface="Tahoma"/>
                <a:cs typeface="Tahoma"/>
                <a:sym typeface="Tahoma"/>
              </a:rPr>
              <a:t>from the comfort of home (or wherever you are).</a:t>
            </a:r>
          </a:p>
          <a:p>
            <a:pPr defTabSz="309563" hangingPunct="0">
              <a:spcAft>
                <a:spcPts val="450"/>
              </a:spcAft>
              <a:defRPr/>
            </a:pPr>
            <a:r>
              <a:rPr lang="en-US" sz="1200" b="1" kern="0" dirty="0">
                <a:solidFill>
                  <a:srgbClr val="6950C3"/>
                </a:solidFill>
                <a:latin typeface="Arial"/>
                <a:ea typeface="Tahoma"/>
                <a:cs typeface="Tahoma"/>
                <a:sym typeface="Tahoma"/>
              </a:rPr>
              <a:t>Low (or no) cost: </a:t>
            </a:r>
            <a:r>
              <a:rPr lang="en-US" sz="1200" kern="0" dirty="0">
                <a:solidFill>
                  <a:srgbClr val="000000"/>
                </a:solidFill>
                <a:latin typeface="Arial"/>
                <a:ea typeface="Tahoma"/>
                <a:cs typeface="Tahoma"/>
                <a:sym typeface="Tahoma"/>
              </a:rPr>
              <a:t>Virtual care is often low- or no-cost. Don’t skip </a:t>
            </a:r>
            <a:br>
              <a:rPr lang="en-US" sz="1200" kern="0" dirty="0">
                <a:solidFill>
                  <a:srgbClr val="000000"/>
                </a:solidFill>
                <a:latin typeface="Arial"/>
                <a:ea typeface="Tahoma"/>
                <a:cs typeface="Tahoma"/>
                <a:sym typeface="Tahoma"/>
              </a:rPr>
            </a:br>
            <a:r>
              <a:rPr lang="en-US" sz="1200" kern="0" dirty="0">
                <a:solidFill>
                  <a:srgbClr val="000000"/>
                </a:solidFill>
                <a:latin typeface="Arial"/>
                <a:ea typeface="Tahoma"/>
                <a:cs typeface="Tahoma"/>
                <a:sym typeface="Tahoma"/>
              </a:rPr>
              <a:t>necessary medical care because of unknown costs.</a:t>
            </a:r>
          </a:p>
          <a:p>
            <a:pPr defTabSz="309563" hangingPunct="0">
              <a:spcAft>
                <a:spcPts val="450"/>
              </a:spcAft>
              <a:defRPr/>
            </a:pPr>
            <a:r>
              <a:rPr lang="en-US" sz="1200" b="1" kern="0" dirty="0">
                <a:solidFill>
                  <a:srgbClr val="6950C3"/>
                </a:solidFill>
                <a:latin typeface="Arial"/>
                <a:ea typeface="Tahoma"/>
                <a:cs typeface="Tahoma"/>
                <a:sym typeface="Tahoma"/>
              </a:rPr>
              <a:t>Designed to be easy to use: </a:t>
            </a:r>
            <a:r>
              <a:rPr lang="en-US" sz="1200" kern="0" dirty="0">
                <a:solidFill>
                  <a:srgbClr val="000000"/>
                </a:solidFill>
                <a:latin typeface="Arial"/>
                <a:ea typeface="Tahoma"/>
                <a:cs typeface="Tahoma"/>
                <a:sym typeface="Tahoma"/>
              </a:rPr>
              <a:t>Virtual care is part of your Surest plan.</a:t>
            </a:r>
          </a:p>
        </p:txBody>
      </p:sp>
      <p:sp>
        <p:nvSpPr>
          <p:cNvPr id="6" name="TextBox 5">
            <a:extLst>
              <a:ext uri="{FF2B5EF4-FFF2-40B4-BE49-F238E27FC236}">
                <a16:creationId xmlns:a16="http://schemas.microsoft.com/office/drawing/2014/main" id="{2A7123E8-6665-CBF8-7C23-65AB813FD6BF}"/>
              </a:ext>
            </a:extLst>
          </p:cNvPr>
          <p:cNvSpPr txBox="1"/>
          <p:nvPr/>
        </p:nvSpPr>
        <p:spPr>
          <a:xfrm>
            <a:off x="445635" y="1697010"/>
            <a:ext cx="3560718" cy="377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defTabSz="309563" hangingPunct="0">
              <a:spcBef>
                <a:spcPts val="938"/>
              </a:spcBef>
              <a:defRPr/>
            </a:pPr>
            <a:r>
              <a:rPr lang="en-US" sz="1200" kern="0" dirty="0">
                <a:solidFill>
                  <a:srgbClr val="000000"/>
                </a:solidFill>
                <a:latin typeface="Arial"/>
                <a:ea typeface="Tahoma"/>
                <a:cs typeface="Tahoma"/>
                <a:sym typeface="Tahoma"/>
              </a:rPr>
              <a:t>Three easy ways to find virtual care</a:t>
            </a:r>
            <a:r>
              <a:rPr lang="en-US" sz="1200" kern="0" dirty="0">
                <a:solidFill>
                  <a:srgbClr val="18122F"/>
                </a:solidFill>
                <a:latin typeface="Arial"/>
                <a:ea typeface="Tahoma"/>
                <a:cs typeface="Tahoma"/>
                <a:sym typeface="Tahoma"/>
              </a:rPr>
              <a:t>:</a:t>
            </a:r>
          </a:p>
        </p:txBody>
      </p:sp>
      <p:graphicFrame>
        <p:nvGraphicFramePr>
          <p:cNvPr id="13" name="Table 12">
            <a:extLst>
              <a:ext uri="{FF2B5EF4-FFF2-40B4-BE49-F238E27FC236}">
                <a16:creationId xmlns:a16="http://schemas.microsoft.com/office/drawing/2014/main" id="{3781F76E-730A-DC86-C11F-A7EDF4DCE731}"/>
              </a:ext>
            </a:extLst>
          </p:cNvPr>
          <p:cNvGraphicFramePr>
            <a:graphicFrameLocks noGrp="1"/>
          </p:cNvGraphicFramePr>
          <p:nvPr/>
        </p:nvGraphicFramePr>
        <p:xfrm>
          <a:off x="6737929" y="3185244"/>
          <a:ext cx="2063171" cy="2369818"/>
        </p:xfrm>
        <a:graphic>
          <a:graphicData uri="http://schemas.openxmlformats.org/drawingml/2006/table">
            <a:tbl>
              <a:tblPr firstRow="1" bandRow="1">
                <a:tableStyleId>{5C22544A-7EE6-4342-B048-85BDC9FD1C3A}</a:tableStyleId>
              </a:tblPr>
              <a:tblGrid>
                <a:gridCol w="2063171">
                  <a:extLst>
                    <a:ext uri="{9D8B030D-6E8A-4147-A177-3AD203B41FA5}">
                      <a16:colId xmlns:a16="http://schemas.microsoft.com/office/drawing/2014/main" val="1421696866"/>
                    </a:ext>
                  </a:extLst>
                </a:gridCol>
              </a:tblGrid>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primary care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82989999"/>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urgent and acute care</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9171962"/>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mental and behavioral health</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22898520"/>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serious mental illness</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05420928"/>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intensive outpatient therapy</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30552327"/>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substance use support</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41619615"/>
                  </a:ext>
                </a:extLst>
              </a:tr>
              <a:tr h="215438">
                <a:tc>
                  <a:txBody>
                    <a:bodyPr/>
                    <a:lstStyle/>
                    <a:p>
                      <a:pPr algn="ctr"/>
                      <a:r>
                        <a:rPr lang="en-US" sz="800" b="1" dirty="0">
                          <a:solidFill>
                            <a:schemeClr val="accent1"/>
                          </a:solidFill>
                          <a:effectLst/>
                          <a:latin typeface="+mn-lt"/>
                        </a:rPr>
                        <a:t>Virtual eating disorder support</a:t>
                      </a:r>
                      <a:endParaRPr lang="en-US" sz="800" b="1" dirty="0">
                        <a:solidFill>
                          <a:schemeClr val="accent1"/>
                        </a:solidFill>
                        <a:latin typeface="+mn-lt"/>
                      </a:endParaRP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7005929"/>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exercise therapy</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08271533"/>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gastroenterology</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31718859"/>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speech therapy</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89020792"/>
                  </a:ext>
                </a:extLst>
              </a:tr>
              <a:tr h="215438">
                <a:tc>
                  <a:txBody>
                    <a:bodyPr/>
                    <a:lstStyle/>
                    <a:p>
                      <a:pPr marL="0" marR="0" lvl="0" indent="0" algn="ctr" defTabSz="412750" rtl="0" eaLnBrk="1" fontAlgn="auto" latinLnBrk="0" hangingPunct="1">
                        <a:lnSpc>
                          <a:spcPct val="100000"/>
                        </a:lnSpc>
                        <a:spcBef>
                          <a:spcPts val="1250"/>
                        </a:spcBef>
                        <a:spcAft>
                          <a:spcPts val="0"/>
                        </a:spcAft>
                        <a:buClrTx/>
                        <a:buSzTx/>
                        <a:buFontTx/>
                        <a:buNone/>
                        <a:tabLst/>
                        <a:defRPr/>
                      </a:pPr>
                      <a:r>
                        <a:rPr lang="en-US" sz="800" b="1" dirty="0">
                          <a:solidFill>
                            <a:schemeClr val="accent1"/>
                          </a:solidFill>
                          <a:effectLst/>
                          <a:latin typeface="+mn-lt"/>
                        </a:rPr>
                        <a:t>Virtual migraine clinic</a:t>
                      </a:r>
                    </a:p>
                  </a:txBody>
                  <a:tcPr marL="68580" marR="6858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308376230"/>
                  </a:ext>
                </a:extLst>
              </a:tr>
            </a:tbl>
          </a:graphicData>
        </a:graphic>
      </p:graphicFrame>
      <p:pic>
        <p:nvPicPr>
          <p:cNvPr id="9" name="Picture 8" descr="A purple circle with a white cross&#10;&#10;Description automatically generated">
            <a:extLst>
              <a:ext uri="{FF2B5EF4-FFF2-40B4-BE49-F238E27FC236}">
                <a16:creationId xmlns:a16="http://schemas.microsoft.com/office/drawing/2014/main" id="{7BD216F9-63BB-7E92-51CD-8E44BD4A1264}"/>
              </a:ext>
            </a:extLst>
          </p:cNvPr>
          <p:cNvPicPr>
            <a:picLocks noChangeAspect="1"/>
          </p:cNvPicPr>
          <p:nvPr/>
        </p:nvPicPr>
        <p:blipFill>
          <a:blip r:embed="rId3"/>
          <a:stretch>
            <a:fillRect/>
          </a:stretch>
        </p:blipFill>
        <p:spPr>
          <a:xfrm>
            <a:off x="7467847" y="1649649"/>
            <a:ext cx="563439" cy="563439"/>
          </a:xfrm>
          <a:prstGeom prst="rect">
            <a:avLst/>
          </a:prstGeom>
        </p:spPr>
      </p:pic>
      <p:grpSp>
        <p:nvGrpSpPr>
          <p:cNvPr id="1074" name="Group 1073">
            <a:extLst>
              <a:ext uri="{FF2B5EF4-FFF2-40B4-BE49-F238E27FC236}">
                <a16:creationId xmlns:a16="http://schemas.microsoft.com/office/drawing/2014/main" id="{28009140-0A57-F1C4-4A0B-87BB54C70289}"/>
              </a:ext>
            </a:extLst>
          </p:cNvPr>
          <p:cNvGrpSpPr/>
          <p:nvPr/>
        </p:nvGrpSpPr>
        <p:grpSpPr>
          <a:xfrm>
            <a:off x="4505077" y="2267075"/>
            <a:ext cx="2016561" cy="2358847"/>
            <a:chOff x="5846757" y="1787618"/>
            <a:chExt cx="2283375" cy="2623941"/>
          </a:xfrm>
        </p:grpSpPr>
        <p:grpSp>
          <p:nvGrpSpPr>
            <p:cNvPr id="34" name="Group 33">
              <a:extLst>
                <a:ext uri="{FF2B5EF4-FFF2-40B4-BE49-F238E27FC236}">
                  <a16:creationId xmlns:a16="http://schemas.microsoft.com/office/drawing/2014/main" id="{6F920205-62E1-8B37-5270-4EB632EF885F}"/>
                </a:ext>
              </a:extLst>
            </p:cNvPr>
            <p:cNvGrpSpPr/>
            <p:nvPr/>
          </p:nvGrpSpPr>
          <p:grpSpPr>
            <a:xfrm>
              <a:off x="5846757" y="2161230"/>
              <a:ext cx="1171184" cy="1606385"/>
              <a:chOff x="5793216" y="3429000"/>
              <a:chExt cx="1171184" cy="1606385"/>
            </a:xfrm>
          </p:grpSpPr>
          <p:sp>
            <p:nvSpPr>
              <p:cNvPr id="32" name="Text Placeholder 15">
                <a:extLst>
                  <a:ext uri="{FF2B5EF4-FFF2-40B4-BE49-F238E27FC236}">
                    <a16:creationId xmlns:a16="http://schemas.microsoft.com/office/drawing/2014/main" id="{B5CC037F-2039-CA7F-E395-A228DF0F496E}"/>
                  </a:ext>
                </a:extLst>
              </p:cNvPr>
              <p:cNvSpPr txBox="1">
                <a:spLocks/>
              </p:cNvSpPr>
              <p:nvPr/>
            </p:nvSpPr>
            <p:spPr>
              <a:xfrm>
                <a:off x="5793216" y="3892385"/>
                <a:ext cx="1171184" cy="1143000"/>
              </a:xfrm>
              <a:prstGeom prst="rect">
                <a:avLst/>
              </a:prstGeom>
            </p:spPr>
            <p:txBody>
              <a:bodyPr/>
              <a:lstStyle>
                <a:lvl1pPr marL="0" marR="0" indent="0" algn="l" defTabSz="412750" rtl="0" eaLnBrk="1" latinLnBrk="0" hangingPunct="1">
                  <a:lnSpc>
                    <a:spcPct val="100000"/>
                  </a:lnSpc>
                  <a:spcBef>
                    <a:spcPts val="600"/>
                  </a:spcBef>
                  <a:spcAft>
                    <a:spcPts val="0"/>
                  </a:spcAft>
                  <a:buClrTx/>
                  <a:buSzPct val="75000"/>
                  <a:buFontTx/>
                  <a:buNone/>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1pPr>
                <a:lvl2pPr marL="463550"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2pPr>
                <a:lvl3pPr marL="741363" marR="0" indent="-1746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3pPr>
                <a:lvl4pPr marL="1146175"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4pPr>
                <a:lvl5pPr marL="1423988" marR="0" indent="-1619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5pPr>
                <a:lvl6pPr marL="1825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6pPr>
                <a:lvl7pPr marL="2143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7pPr>
                <a:lvl8pPr marL="2460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8pPr>
                <a:lvl9pPr marL="2778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9pPr>
              </a:lstStyle>
              <a:p>
                <a:pPr algn="r">
                  <a:defRPr/>
                </a:pPr>
                <a:r>
                  <a:rPr lang="en-US" sz="675" kern="0" dirty="0">
                    <a:solidFill>
                      <a:srgbClr val="000000"/>
                    </a:solidFill>
                    <a:ea typeface="Tahoma"/>
                  </a:rPr>
                  <a:t>And—when you select virtual care —you'll be able to see the virtual care providers available to you.</a:t>
                </a:r>
              </a:p>
            </p:txBody>
          </p:sp>
          <p:sp>
            <p:nvSpPr>
              <p:cNvPr id="33" name="Oval 32">
                <a:extLst>
                  <a:ext uri="{FF2B5EF4-FFF2-40B4-BE49-F238E27FC236}">
                    <a16:creationId xmlns:a16="http://schemas.microsoft.com/office/drawing/2014/main" id="{CAFDAA33-EAF7-A63D-D782-1848EBC627A2}"/>
                  </a:ext>
                </a:extLst>
              </p:cNvPr>
              <p:cNvSpPr/>
              <p:nvPr/>
            </p:nvSpPr>
            <p:spPr>
              <a:xfrm>
                <a:off x="6212847" y="3429000"/>
                <a:ext cx="344465" cy="344465"/>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68580" numCol="1" spcCol="38100" rtlCol="0" anchor="ctr">
                <a:noAutofit/>
              </a:bodyPr>
              <a:lstStyle/>
              <a:p>
                <a:pPr algn="ctr" defTabSz="619125" hangingPunct="0">
                  <a:defRPr/>
                </a:pPr>
                <a:r>
                  <a:rPr lang="en-US" sz="1200" b="1" kern="0" dirty="0">
                    <a:solidFill>
                      <a:srgbClr val="D73130">
                        <a:hueOff val="1800000"/>
                        <a:satOff val="93694"/>
                        <a:lumOff val="86274"/>
                      </a:srgbClr>
                    </a:solidFill>
                    <a:latin typeface="Georgia"/>
                    <a:ea typeface="Tahoma"/>
                    <a:cs typeface="Tahoma"/>
                    <a:sym typeface="Tahoma"/>
                  </a:rPr>
                  <a:t>3</a:t>
                </a:r>
              </a:p>
            </p:txBody>
          </p:sp>
        </p:grpSp>
        <p:grpSp>
          <p:nvGrpSpPr>
            <p:cNvPr id="1029" name="Group 1028">
              <a:extLst>
                <a:ext uri="{FF2B5EF4-FFF2-40B4-BE49-F238E27FC236}">
                  <a16:creationId xmlns:a16="http://schemas.microsoft.com/office/drawing/2014/main" id="{E061BEAB-FADA-8613-25DA-2407825C86EA}"/>
                </a:ext>
              </a:extLst>
            </p:cNvPr>
            <p:cNvGrpSpPr/>
            <p:nvPr/>
          </p:nvGrpSpPr>
          <p:grpSpPr>
            <a:xfrm>
              <a:off x="6907636" y="1787618"/>
              <a:ext cx="1222496" cy="2623941"/>
              <a:chOff x="1319213" y="1724026"/>
              <a:chExt cx="1752878" cy="3762346"/>
            </a:xfrm>
          </p:grpSpPr>
          <p:grpSp>
            <p:nvGrpSpPr>
              <p:cNvPr id="1031" name="Group 1030">
                <a:extLst>
                  <a:ext uri="{FF2B5EF4-FFF2-40B4-BE49-F238E27FC236}">
                    <a16:creationId xmlns:a16="http://schemas.microsoft.com/office/drawing/2014/main" id="{452A2D2B-CFA0-A3EC-A15D-BE323F9438B6}"/>
                  </a:ext>
                </a:extLst>
              </p:cNvPr>
              <p:cNvGrpSpPr/>
              <p:nvPr/>
            </p:nvGrpSpPr>
            <p:grpSpPr>
              <a:xfrm>
                <a:off x="1319213" y="1724026"/>
                <a:ext cx="1752878" cy="195262"/>
                <a:chOff x="1319213" y="1724026"/>
                <a:chExt cx="1752878" cy="195262"/>
              </a:xfrm>
              <a:solidFill>
                <a:srgbClr val="F9F9F9"/>
              </a:solidFill>
            </p:grpSpPr>
            <p:sp>
              <p:nvSpPr>
                <p:cNvPr id="1045" name="Rounded Rectangle 1044">
                  <a:extLst>
                    <a:ext uri="{FF2B5EF4-FFF2-40B4-BE49-F238E27FC236}">
                      <a16:creationId xmlns:a16="http://schemas.microsoft.com/office/drawing/2014/main" id="{65EC99EA-1B5D-9989-5A70-48F274A2EFF6}"/>
                    </a:ext>
                  </a:extLst>
                </p:cNvPr>
                <p:cNvSpPr/>
                <p:nvPr/>
              </p:nvSpPr>
              <p:spPr>
                <a:xfrm>
                  <a:off x="1395413" y="1724026"/>
                  <a:ext cx="1643062"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46" name="Rounded Rectangle 1045">
                  <a:extLst>
                    <a:ext uri="{FF2B5EF4-FFF2-40B4-BE49-F238E27FC236}">
                      <a16:creationId xmlns:a16="http://schemas.microsoft.com/office/drawing/2014/main" id="{2509DAE5-83C9-645A-EED3-7C7FCD6AD16D}"/>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nvGrpSpPr>
              <p:cNvPr id="1035" name="Group 1034">
                <a:extLst>
                  <a:ext uri="{FF2B5EF4-FFF2-40B4-BE49-F238E27FC236}">
                    <a16:creationId xmlns:a16="http://schemas.microsoft.com/office/drawing/2014/main" id="{A155EDB0-C094-9F95-83FB-84771E6AE091}"/>
                  </a:ext>
                </a:extLst>
              </p:cNvPr>
              <p:cNvGrpSpPr/>
              <p:nvPr/>
            </p:nvGrpSpPr>
            <p:grpSpPr>
              <a:xfrm rot="10800000">
                <a:off x="1319213" y="5291110"/>
                <a:ext cx="1752878" cy="195262"/>
                <a:chOff x="1319213" y="1724026"/>
                <a:chExt cx="1752878" cy="195262"/>
              </a:xfrm>
              <a:solidFill>
                <a:srgbClr val="F9F9F9"/>
              </a:solidFill>
            </p:grpSpPr>
            <p:sp>
              <p:nvSpPr>
                <p:cNvPr id="1043" name="Rounded Rectangle 1042">
                  <a:extLst>
                    <a:ext uri="{FF2B5EF4-FFF2-40B4-BE49-F238E27FC236}">
                      <a16:creationId xmlns:a16="http://schemas.microsoft.com/office/drawing/2014/main" id="{376B3059-3F88-8827-DAC3-C5C47FCAE35A}"/>
                    </a:ext>
                  </a:extLst>
                </p:cNvPr>
                <p:cNvSpPr/>
                <p:nvPr/>
              </p:nvSpPr>
              <p:spPr>
                <a:xfrm>
                  <a:off x="1395413" y="1724026"/>
                  <a:ext cx="1595437"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44" name="Rounded Rectangle 1043">
                  <a:extLst>
                    <a:ext uri="{FF2B5EF4-FFF2-40B4-BE49-F238E27FC236}">
                      <a16:creationId xmlns:a16="http://schemas.microsoft.com/office/drawing/2014/main" id="{93CF0F6C-77CB-8B16-94F5-5AFC4A71A413}"/>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grpSp>
      <p:grpSp>
        <p:nvGrpSpPr>
          <p:cNvPr id="1072" name="Group 1071">
            <a:extLst>
              <a:ext uri="{FF2B5EF4-FFF2-40B4-BE49-F238E27FC236}">
                <a16:creationId xmlns:a16="http://schemas.microsoft.com/office/drawing/2014/main" id="{2EFAAE3B-A7C2-9D95-89FA-591DF6179F44}"/>
              </a:ext>
            </a:extLst>
          </p:cNvPr>
          <p:cNvGrpSpPr/>
          <p:nvPr/>
        </p:nvGrpSpPr>
        <p:grpSpPr>
          <a:xfrm>
            <a:off x="63323" y="2250943"/>
            <a:ext cx="2254843" cy="2384050"/>
            <a:chOff x="226882" y="1787618"/>
            <a:chExt cx="2553185" cy="2651977"/>
          </a:xfrm>
        </p:grpSpPr>
        <p:grpSp>
          <p:nvGrpSpPr>
            <p:cNvPr id="36" name="Group 35">
              <a:extLst>
                <a:ext uri="{FF2B5EF4-FFF2-40B4-BE49-F238E27FC236}">
                  <a16:creationId xmlns:a16="http://schemas.microsoft.com/office/drawing/2014/main" id="{5BF42262-E22D-870F-B815-AAAC0589630E}"/>
                </a:ext>
              </a:extLst>
            </p:cNvPr>
            <p:cNvGrpSpPr/>
            <p:nvPr/>
          </p:nvGrpSpPr>
          <p:grpSpPr>
            <a:xfrm>
              <a:off x="226882" y="2138018"/>
              <a:ext cx="1222495" cy="1782092"/>
              <a:chOff x="209746" y="3536384"/>
              <a:chExt cx="1222495" cy="1782092"/>
            </a:xfrm>
          </p:grpSpPr>
          <p:sp>
            <p:nvSpPr>
              <p:cNvPr id="28" name="Text Placeholder 15">
                <a:extLst>
                  <a:ext uri="{FF2B5EF4-FFF2-40B4-BE49-F238E27FC236}">
                    <a16:creationId xmlns:a16="http://schemas.microsoft.com/office/drawing/2014/main" id="{CB7D9824-8170-BF33-DC4F-44386D962A64}"/>
                  </a:ext>
                </a:extLst>
              </p:cNvPr>
              <p:cNvSpPr txBox="1">
                <a:spLocks/>
              </p:cNvSpPr>
              <p:nvPr/>
            </p:nvSpPr>
            <p:spPr>
              <a:xfrm>
                <a:off x="209746" y="3933458"/>
                <a:ext cx="1222495" cy="1385018"/>
              </a:xfrm>
              <a:prstGeom prst="rect">
                <a:avLst/>
              </a:prstGeom>
            </p:spPr>
            <p:txBody>
              <a:bodyPr/>
              <a:lstStyle>
                <a:lvl1pPr marL="0" marR="0" indent="0" algn="l" defTabSz="412750" rtl="0" eaLnBrk="1" latinLnBrk="0" hangingPunct="1">
                  <a:lnSpc>
                    <a:spcPct val="100000"/>
                  </a:lnSpc>
                  <a:spcBef>
                    <a:spcPts val="600"/>
                  </a:spcBef>
                  <a:spcAft>
                    <a:spcPts val="0"/>
                  </a:spcAft>
                  <a:buClrTx/>
                  <a:buSzPct val="75000"/>
                  <a:buFontTx/>
                  <a:buNone/>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1pPr>
                <a:lvl2pPr marL="463550"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2pPr>
                <a:lvl3pPr marL="741363" marR="0" indent="-1746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3pPr>
                <a:lvl4pPr marL="1146175"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4pPr>
                <a:lvl5pPr marL="1423988" marR="0" indent="-1619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5pPr>
                <a:lvl6pPr marL="1825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6pPr>
                <a:lvl7pPr marL="2143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7pPr>
                <a:lvl8pPr marL="2460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8pPr>
                <a:lvl9pPr marL="2778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9pPr>
              </a:lstStyle>
              <a:p>
                <a:pPr algn="r" defTabSz="309563">
                  <a:spcBef>
                    <a:spcPts val="450"/>
                  </a:spcBef>
                  <a:defRPr/>
                </a:pPr>
                <a:r>
                  <a:rPr lang="en-US" sz="675" kern="0" dirty="0">
                    <a:solidFill>
                      <a:srgbClr val="000000"/>
                    </a:solidFill>
                    <a:ea typeface="Tahoma"/>
                  </a:rPr>
                  <a:t>Search in the app or website for a condition, provider, or treatment and see an option for Virtual Care. It’s part of the search experience. </a:t>
                </a:r>
              </a:p>
              <a:p>
                <a:pPr defTabSz="309563">
                  <a:spcBef>
                    <a:spcPts val="450"/>
                  </a:spcBef>
                  <a:defRPr/>
                </a:pPr>
                <a:endParaRPr lang="en-US" sz="600" kern="0" dirty="0">
                  <a:solidFill>
                    <a:srgbClr val="000000"/>
                  </a:solidFill>
                  <a:ea typeface="Tahoma"/>
                </a:endParaRPr>
              </a:p>
            </p:txBody>
          </p:sp>
          <p:sp>
            <p:nvSpPr>
              <p:cNvPr id="29" name="Oval 28">
                <a:extLst>
                  <a:ext uri="{FF2B5EF4-FFF2-40B4-BE49-F238E27FC236}">
                    <a16:creationId xmlns:a16="http://schemas.microsoft.com/office/drawing/2014/main" id="{D2AFD146-8CF3-D239-48B6-781017100474}"/>
                  </a:ext>
                </a:extLst>
              </p:cNvPr>
              <p:cNvSpPr/>
              <p:nvPr/>
            </p:nvSpPr>
            <p:spPr>
              <a:xfrm>
                <a:off x="712413" y="3536384"/>
                <a:ext cx="344465" cy="344465"/>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34290" numCol="1" spcCol="38100" rtlCol="0" anchor="ctr">
                <a:noAutofit/>
              </a:bodyPr>
              <a:lstStyle/>
              <a:p>
                <a:pPr algn="ctr" defTabSz="619125" hangingPunct="0">
                  <a:defRPr/>
                </a:pPr>
                <a:r>
                  <a:rPr lang="en-US" sz="1200" b="1" kern="0" dirty="0">
                    <a:solidFill>
                      <a:srgbClr val="D73130">
                        <a:hueOff val="1800000"/>
                        <a:satOff val="93694"/>
                        <a:lumOff val="86274"/>
                      </a:srgbClr>
                    </a:solidFill>
                    <a:latin typeface="Georgia"/>
                    <a:ea typeface="Tahoma"/>
                    <a:cs typeface="Tahoma"/>
                    <a:sym typeface="Tahoma"/>
                  </a:rPr>
                  <a:t>1</a:t>
                </a:r>
              </a:p>
            </p:txBody>
          </p:sp>
        </p:grpSp>
        <p:grpSp>
          <p:nvGrpSpPr>
            <p:cNvPr id="1047" name="Group 1046">
              <a:extLst>
                <a:ext uri="{FF2B5EF4-FFF2-40B4-BE49-F238E27FC236}">
                  <a16:creationId xmlns:a16="http://schemas.microsoft.com/office/drawing/2014/main" id="{74CA3251-0644-5493-167B-47A480E96CF4}"/>
                </a:ext>
              </a:extLst>
            </p:cNvPr>
            <p:cNvGrpSpPr/>
            <p:nvPr/>
          </p:nvGrpSpPr>
          <p:grpSpPr>
            <a:xfrm>
              <a:off x="1551890" y="1787618"/>
              <a:ext cx="1228177" cy="2651977"/>
              <a:chOff x="1311064" y="1698295"/>
              <a:chExt cx="1761026" cy="3802545"/>
            </a:xfrm>
          </p:grpSpPr>
          <p:pic>
            <p:nvPicPr>
              <p:cNvPr id="1049" name="Picture 1048" descr="A screenshot of a phone&#10;&#10;Description automatically generated">
                <a:extLst>
                  <a:ext uri="{FF2B5EF4-FFF2-40B4-BE49-F238E27FC236}">
                    <a16:creationId xmlns:a16="http://schemas.microsoft.com/office/drawing/2014/main" id="{86FA0C4B-40B8-E620-5C5F-F1222F767909}"/>
                  </a:ext>
                </a:extLst>
              </p:cNvPr>
              <p:cNvPicPr>
                <a:picLocks noChangeAspect="1"/>
              </p:cNvPicPr>
              <p:nvPr/>
            </p:nvPicPr>
            <p:blipFill rotWithShape="1">
              <a:blip r:embed="rId4">
                <a:extLst>
                  <a:ext uri="{BEBA8EAE-BF5A-486C-A8C5-ECC9F3942E4B}">
                    <a14:imgProps xmlns:a14="http://schemas.microsoft.com/office/drawing/2010/main">
                      <a14:imgLayer r:embed="rId5">
                        <a14:imgEffect>
                          <a14:artisticBlur radius="6"/>
                        </a14:imgEffect>
                      </a14:imgLayer>
                    </a14:imgProps>
                  </a:ext>
                </a:extLst>
              </a:blip>
              <a:srcRect l="1229" t="1668"/>
              <a:stretch/>
            </p:blipFill>
            <p:spPr>
              <a:xfrm>
                <a:off x="1319212" y="1724025"/>
                <a:ext cx="1752878" cy="3776815"/>
              </a:xfrm>
              <a:prstGeom prst="roundRect">
                <a:avLst>
                  <a:gd name="adj" fmla="val 8616"/>
                </a:avLst>
              </a:prstGeom>
            </p:spPr>
          </p:pic>
          <p:pic>
            <p:nvPicPr>
              <p:cNvPr id="1050" name="Picture 1049" descr="A screenshot of a phone&#10;&#10;Description automatically generated">
                <a:extLst>
                  <a:ext uri="{FF2B5EF4-FFF2-40B4-BE49-F238E27FC236}">
                    <a16:creationId xmlns:a16="http://schemas.microsoft.com/office/drawing/2014/main" id="{58361E5E-052B-D5CC-A360-197F814294CB}"/>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radius="0"/>
                        </a14:imgEffect>
                      </a14:imgLayer>
                    </a14:imgProps>
                  </a:ext>
                </a:extLst>
              </a:blip>
              <a:srcRect l="6934" t="39239" r="17925" b="37450"/>
              <a:stretch/>
            </p:blipFill>
            <p:spPr>
              <a:xfrm>
                <a:off x="1419225" y="3167064"/>
                <a:ext cx="1333500" cy="895350"/>
              </a:xfrm>
              <a:prstGeom prst="roundRect">
                <a:avLst>
                  <a:gd name="adj" fmla="val 4762"/>
                </a:avLst>
              </a:prstGeom>
              <a:ln w="28575">
                <a:solidFill>
                  <a:schemeClr val="accent1"/>
                </a:solidFill>
              </a:ln>
            </p:spPr>
          </p:pic>
          <p:grpSp>
            <p:nvGrpSpPr>
              <p:cNvPr id="1051" name="Group 1050">
                <a:extLst>
                  <a:ext uri="{FF2B5EF4-FFF2-40B4-BE49-F238E27FC236}">
                    <a16:creationId xmlns:a16="http://schemas.microsoft.com/office/drawing/2014/main" id="{A16AA990-A446-93B5-3443-A349FB33A00E}"/>
                  </a:ext>
                </a:extLst>
              </p:cNvPr>
              <p:cNvGrpSpPr/>
              <p:nvPr/>
            </p:nvGrpSpPr>
            <p:grpSpPr>
              <a:xfrm>
                <a:off x="1311064" y="1698295"/>
                <a:ext cx="1752878" cy="3762346"/>
                <a:chOff x="1319213" y="1724026"/>
                <a:chExt cx="1752878" cy="3762346"/>
              </a:xfrm>
            </p:grpSpPr>
            <p:grpSp>
              <p:nvGrpSpPr>
                <p:cNvPr id="1052" name="Group 1051">
                  <a:extLst>
                    <a:ext uri="{FF2B5EF4-FFF2-40B4-BE49-F238E27FC236}">
                      <a16:creationId xmlns:a16="http://schemas.microsoft.com/office/drawing/2014/main" id="{B0AF6EF0-1B9F-65E5-34BC-19020E3ADF37}"/>
                    </a:ext>
                  </a:extLst>
                </p:cNvPr>
                <p:cNvGrpSpPr/>
                <p:nvPr/>
              </p:nvGrpSpPr>
              <p:grpSpPr>
                <a:xfrm>
                  <a:off x="1319213" y="1724026"/>
                  <a:ext cx="1752878" cy="195262"/>
                  <a:chOff x="1319213" y="1724026"/>
                  <a:chExt cx="1752878" cy="195262"/>
                </a:xfrm>
                <a:solidFill>
                  <a:srgbClr val="F9F9F9"/>
                </a:solidFill>
              </p:grpSpPr>
              <p:sp>
                <p:nvSpPr>
                  <p:cNvPr id="1058" name="Rounded Rectangle 1057">
                    <a:extLst>
                      <a:ext uri="{FF2B5EF4-FFF2-40B4-BE49-F238E27FC236}">
                        <a16:creationId xmlns:a16="http://schemas.microsoft.com/office/drawing/2014/main" id="{76A50C14-8EA2-52E2-F216-542059E68934}"/>
                      </a:ext>
                    </a:extLst>
                  </p:cNvPr>
                  <p:cNvSpPr/>
                  <p:nvPr/>
                </p:nvSpPr>
                <p:spPr>
                  <a:xfrm>
                    <a:off x="1395413" y="1724026"/>
                    <a:ext cx="1643062"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59" name="Rounded Rectangle 1058">
                    <a:extLst>
                      <a:ext uri="{FF2B5EF4-FFF2-40B4-BE49-F238E27FC236}">
                        <a16:creationId xmlns:a16="http://schemas.microsoft.com/office/drawing/2014/main" id="{E1CAB4E0-6886-EBAA-6A30-18467D3FC372}"/>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nvGrpSpPr>
                <p:cNvPr id="1053" name="Group 1052">
                  <a:extLst>
                    <a:ext uri="{FF2B5EF4-FFF2-40B4-BE49-F238E27FC236}">
                      <a16:creationId xmlns:a16="http://schemas.microsoft.com/office/drawing/2014/main" id="{CAC172E2-2FC2-26B5-01EE-42698F7F2507}"/>
                    </a:ext>
                  </a:extLst>
                </p:cNvPr>
                <p:cNvGrpSpPr/>
                <p:nvPr/>
              </p:nvGrpSpPr>
              <p:grpSpPr>
                <a:xfrm rot="10800000">
                  <a:off x="1319213" y="5291110"/>
                  <a:ext cx="1752878" cy="195262"/>
                  <a:chOff x="1319213" y="1724026"/>
                  <a:chExt cx="1752878" cy="195262"/>
                </a:xfrm>
                <a:solidFill>
                  <a:srgbClr val="F9F9F9"/>
                </a:solidFill>
              </p:grpSpPr>
              <p:sp>
                <p:nvSpPr>
                  <p:cNvPr id="1056" name="Rounded Rectangle 1055">
                    <a:extLst>
                      <a:ext uri="{FF2B5EF4-FFF2-40B4-BE49-F238E27FC236}">
                        <a16:creationId xmlns:a16="http://schemas.microsoft.com/office/drawing/2014/main" id="{5547E152-4CD0-DF25-549F-7AB1674E9C42}"/>
                      </a:ext>
                    </a:extLst>
                  </p:cNvPr>
                  <p:cNvSpPr/>
                  <p:nvPr/>
                </p:nvSpPr>
                <p:spPr>
                  <a:xfrm>
                    <a:off x="1395413" y="1724026"/>
                    <a:ext cx="1595437"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1057" name="Rounded Rectangle 1056">
                    <a:extLst>
                      <a:ext uri="{FF2B5EF4-FFF2-40B4-BE49-F238E27FC236}">
                        <a16:creationId xmlns:a16="http://schemas.microsoft.com/office/drawing/2014/main" id="{228D8EA7-E0E4-8E71-580A-B90340CFA429}"/>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pic>
            <p:nvPicPr>
              <p:cNvPr id="12" name="Picture 11" descr="A screenshot of a phone&#10;&#10;Description automatically generated">
                <a:extLst>
                  <a:ext uri="{FF2B5EF4-FFF2-40B4-BE49-F238E27FC236}">
                    <a16:creationId xmlns:a16="http://schemas.microsoft.com/office/drawing/2014/main" id="{2CB829BD-14B1-2264-AB0C-AA664F5F883C}"/>
                  </a:ext>
                </a:extLst>
              </p:cNvPr>
              <p:cNvPicPr>
                <a:picLocks noChangeAspect="1"/>
              </p:cNvPicPr>
              <p:nvPr/>
            </p:nvPicPr>
            <p:blipFill rotWithShape="1">
              <a:blip r:embed="rId6">
                <a:extLst>
                  <a:ext uri="{BEBA8EAE-BF5A-486C-A8C5-ECC9F3942E4B}">
                    <a14:imgProps xmlns:a14="http://schemas.microsoft.com/office/drawing/2010/main">
                      <a14:imgLayer r:embed="rId7">
                        <a14:imgEffect>
                          <a14:artisticBlur radius="0"/>
                        </a14:imgEffect>
                      </a14:imgLayer>
                    </a14:imgProps>
                  </a:ext>
                </a:extLst>
              </a:blip>
              <a:srcRect l="34590" t="40304" r="38261" b="56852"/>
              <a:stretch/>
            </p:blipFill>
            <p:spPr>
              <a:xfrm>
                <a:off x="1713862" y="3209134"/>
                <a:ext cx="481789" cy="109260"/>
              </a:xfrm>
              <a:prstGeom prst="roundRect">
                <a:avLst>
                  <a:gd name="adj" fmla="val 4762"/>
                </a:avLst>
              </a:prstGeom>
              <a:ln w="28575">
                <a:noFill/>
              </a:ln>
            </p:spPr>
          </p:pic>
        </p:grpSp>
      </p:grpSp>
      <p:grpSp>
        <p:nvGrpSpPr>
          <p:cNvPr id="25" name="Group 24">
            <a:extLst>
              <a:ext uri="{FF2B5EF4-FFF2-40B4-BE49-F238E27FC236}">
                <a16:creationId xmlns:a16="http://schemas.microsoft.com/office/drawing/2014/main" id="{1E4811C0-385E-73B2-D8F4-DA11BF48C461}"/>
              </a:ext>
            </a:extLst>
          </p:cNvPr>
          <p:cNvGrpSpPr/>
          <p:nvPr/>
        </p:nvGrpSpPr>
        <p:grpSpPr>
          <a:xfrm>
            <a:off x="5534726" y="2160758"/>
            <a:ext cx="1171469" cy="2465164"/>
            <a:chOff x="4337203" y="1729140"/>
            <a:chExt cx="1326468" cy="2742206"/>
          </a:xfrm>
        </p:grpSpPr>
        <p:grpSp>
          <p:nvGrpSpPr>
            <p:cNvPr id="39" name="Group 38">
              <a:extLst>
                <a:ext uri="{FF2B5EF4-FFF2-40B4-BE49-F238E27FC236}">
                  <a16:creationId xmlns:a16="http://schemas.microsoft.com/office/drawing/2014/main" id="{D42A3BFF-9E36-B11A-1D5F-91040B50A2C0}"/>
                </a:ext>
              </a:extLst>
            </p:cNvPr>
            <p:cNvGrpSpPr/>
            <p:nvPr/>
          </p:nvGrpSpPr>
          <p:grpSpPr>
            <a:xfrm>
              <a:off x="4337203" y="1729140"/>
              <a:ext cx="1326462" cy="2742206"/>
              <a:chOff x="3586683" y="1593851"/>
              <a:chExt cx="1901952" cy="3931920"/>
            </a:xfrm>
          </p:grpSpPr>
          <p:pic>
            <p:nvPicPr>
              <p:cNvPr id="41" name="Picture 40" descr="A screenshot of a phone&#10;&#10;Description automatically generated">
                <a:extLst>
                  <a:ext uri="{FF2B5EF4-FFF2-40B4-BE49-F238E27FC236}">
                    <a16:creationId xmlns:a16="http://schemas.microsoft.com/office/drawing/2014/main" id="{E43C6CB4-1078-8E97-5BFB-FFCA63E37D9F}"/>
                  </a:ext>
                </a:extLst>
              </p:cNvPr>
              <p:cNvPicPr>
                <a:picLocks noChangeAspect="1"/>
              </p:cNvPicPr>
              <p:nvPr/>
            </p:nvPicPr>
            <p:blipFill rotWithShape="1">
              <a:blip r:embed="rId8"/>
              <a:srcRect l="-1" r="2458" b="1583"/>
              <a:stretch/>
            </p:blipFill>
            <p:spPr>
              <a:xfrm>
                <a:off x="3683884" y="1659972"/>
                <a:ext cx="1731079" cy="3780075"/>
              </a:xfrm>
              <a:prstGeom prst="roundRect">
                <a:avLst>
                  <a:gd name="adj" fmla="val 10495"/>
                </a:avLst>
              </a:prstGeom>
            </p:spPr>
          </p:pic>
          <p:grpSp>
            <p:nvGrpSpPr>
              <p:cNvPr id="42" name="Group 41">
                <a:extLst>
                  <a:ext uri="{FF2B5EF4-FFF2-40B4-BE49-F238E27FC236}">
                    <a16:creationId xmlns:a16="http://schemas.microsoft.com/office/drawing/2014/main" id="{F192AA2F-A4F6-6B1D-58B7-3B37320A0C9E}"/>
                  </a:ext>
                </a:extLst>
              </p:cNvPr>
              <p:cNvGrpSpPr/>
              <p:nvPr/>
            </p:nvGrpSpPr>
            <p:grpSpPr>
              <a:xfrm>
                <a:off x="3586683" y="1593851"/>
                <a:ext cx="1901952" cy="3931920"/>
                <a:chOff x="4831478" y="1593851"/>
                <a:chExt cx="1901952" cy="3931920"/>
              </a:xfrm>
            </p:grpSpPr>
            <p:grpSp>
              <p:nvGrpSpPr>
                <p:cNvPr id="43" name="Group 42">
                  <a:extLst>
                    <a:ext uri="{FF2B5EF4-FFF2-40B4-BE49-F238E27FC236}">
                      <a16:creationId xmlns:a16="http://schemas.microsoft.com/office/drawing/2014/main" id="{2CFC86FF-B2F8-D8E9-402D-D94803D29569}"/>
                    </a:ext>
                  </a:extLst>
                </p:cNvPr>
                <p:cNvGrpSpPr/>
                <p:nvPr/>
              </p:nvGrpSpPr>
              <p:grpSpPr>
                <a:xfrm>
                  <a:off x="4908139" y="1677701"/>
                  <a:ext cx="1752878" cy="195262"/>
                  <a:chOff x="1319213" y="1724026"/>
                  <a:chExt cx="1752878" cy="195262"/>
                </a:xfrm>
                <a:solidFill>
                  <a:srgbClr val="F9F9F9"/>
                </a:solidFill>
              </p:grpSpPr>
              <p:sp>
                <p:nvSpPr>
                  <p:cNvPr id="48" name="Rounded Rectangle 1069">
                    <a:extLst>
                      <a:ext uri="{FF2B5EF4-FFF2-40B4-BE49-F238E27FC236}">
                        <a16:creationId xmlns:a16="http://schemas.microsoft.com/office/drawing/2014/main" id="{10454556-1F5B-8B75-4D1E-0FE02CE0DF5D}"/>
                      </a:ext>
                    </a:extLst>
                  </p:cNvPr>
                  <p:cNvSpPr/>
                  <p:nvPr/>
                </p:nvSpPr>
                <p:spPr>
                  <a:xfrm>
                    <a:off x="1395413" y="1724026"/>
                    <a:ext cx="1643062"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49" name="Rounded Rectangle 1070">
                    <a:extLst>
                      <a:ext uri="{FF2B5EF4-FFF2-40B4-BE49-F238E27FC236}">
                        <a16:creationId xmlns:a16="http://schemas.microsoft.com/office/drawing/2014/main" id="{1DC37C33-6CBA-36FC-6DA3-80AA538E1F7E}"/>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grpSp>
              <p:nvGrpSpPr>
                <p:cNvPr id="44" name="Group 43">
                  <a:extLst>
                    <a:ext uri="{FF2B5EF4-FFF2-40B4-BE49-F238E27FC236}">
                      <a16:creationId xmlns:a16="http://schemas.microsoft.com/office/drawing/2014/main" id="{9E226153-5D15-B244-65BB-DD9B0C7D28B1}"/>
                    </a:ext>
                  </a:extLst>
                </p:cNvPr>
                <p:cNvGrpSpPr/>
                <p:nvPr/>
              </p:nvGrpSpPr>
              <p:grpSpPr>
                <a:xfrm rot="10800000">
                  <a:off x="4908139" y="5244785"/>
                  <a:ext cx="1752878" cy="195262"/>
                  <a:chOff x="1319213" y="1724026"/>
                  <a:chExt cx="1752878" cy="195262"/>
                </a:xfrm>
                <a:solidFill>
                  <a:schemeClr val="bg1"/>
                </a:solidFill>
              </p:grpSpPr>
              <p:sp>
                <p:nvSpPr>
                  <p:cNvPr id="46" name="Rounded Rectangle 1067">
                    <a:extLst>
                      <a:ext uri="{FF2B5EF4-FFF2-40B4-BE49-F238E27FC236}">
                        <a16:creationId xmlns:a16="http://schemas.microsoft.com/office/drawing/2014/main" id="{148D0DB3-2BB5-BC62-D726-83262E70DC57}"/>
                      </a:ext>
                    </a:extLst>
                  </p:cNvPr>
                  <p:cNvSpPr/>
                  <p:nvPr/>
                </p:nvSpPr>
                <p:spPr>
                  <a:xfrm>
                    <a:off x="1395413" y="1724026"/>
                    <a:ext cx="1595437" cy="171450"/>
                  </a:xfrm>
                  <a:prstGeom prst="roundRect">
                    <a:avLst>
                      <a:gd name="adj" fmla="val 5000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sp>
                <p:nvSpPr>
                  <p:cNvPr id="47" name="Rounded Rectangle 1068">
                    <a:extLst>
                      <a:ext uri="{FF2B5EF4-FFF2-40B4-BE49-F238E27FC236}">
                        <a16:creationId xmlns:a16="http://schemas.microsoft.com/office/drawing/2014/main" id="{EC4D5CE4-6491-6AE1-5F6E-075ADB5923E3}"/>
                      </a:ext>
                    </a:extLst>
                  </p:cNvPr>
                  <p:cNvSpPr/>
                  <p:nvPr/>
                </p:nvSpPr>
                <p:spPr>
                  <a:xfrm>
                    <a:off x="1319213" y="1824037"/>
                    <a:ext cx="1752878" cy="95251"/>
                  </a:xfrm>
                  <a:prstGeom prst="roundRect">
                    <a:avLst>
                      <a:gd name="adj" fmla="val 0"/>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algn="ctr" defTabSz="619125" hangingPunct="0">
                      <a:defRPr/>
                    </a:pPr>
                    <a:endParaRPr lang="en-US" sz="1350" kern="0" dirty="0">
                      <a:solidFill>
                        <a:srgbClr val="D73130">
                          <a:hueOff val="1800000"/>
                          <a:satOff val="93694"/>
                          <a:lumOff val="86274"/>
                        </a:srgbClr>
                      </a:solidFill>
                      <a:latin typeface="Arial"/>
                      <a:ea typeface="Tahoma"/>
                      <a:cs typeface="Tahoma"/>
                      <a:sym typeface="Tahoma"/>
                    </a:endParaRPr>
                  </a:p>
                </p:txBody>
              </p:sp>
            </p:grpSp>
            <p:pic>
              <p:nvPicPr>
                <p:cNvPr id="45" name="Picture 44" descr="A black screen with white border">
                  <a:extLst>
                    <a:ext uri="{FF2B5EF4-FFF2-40B4-BE49-F238E27FC236}">
                      <a16:creationId xmlns:a16="http://schemas.microsoft.com/office/drawing/2014/main" id="{08A41108-AF72-928C-D239-BBB16D500DB0}"/>
                    </a:ext>
                  </a:extLst>
                </p:cNvPr>
                <p:cNvPicPr>
                  <a:picLocks/>
                </p:cNvPicPr>
                <p:nvPr/>
              </p:nvPicPr>
              <p:blipFill>
                <a:blip r:embed="rId9" cstate="email">
                  <a:extLst>
                    <a:ext uri="{28A0092B-C50C-407E-A947-70E740481C1C}">
                      <a14:useLocalDpi xmlns:a14="http://schemas.microsoft.com/office/drawing/2010/main" val="0"/>
                    </a:ext>
                  </a:extLst>
                </a:blip>
                <a:stretch>
                  <a:fillRect/>
                </a:stretch>
              </p:blipFill>
              <p:spPr>
                <a:xfrm>
                  <a:off x="4831478" y="1593851"/>
                  <a:ext cx="1901952" cy="3931920"/>
                </a:xfrm>
                <a:prstGeom prst="rect">
                  <a:avLst/>
                </a:prstGeom>
              </p:spPr>
            </p:pic>
          </p:grpSp>
        </p:grpSp>
        <p:pic>
          <p:nvPicPr>
            <p:cNvPr id="27" name="Picture 26" descr="A black screen with white border">
              <a:extLst>
                <a:ext uri="{FF2B5EF4-FFF2-40B4-BE49-F238E27FC236}">
                  <a16:creationId xmlns:a16="http://schemas.microsoft.com/office/drawing/2014/main" id="{1C838F31-A591-824B-42D7-684D7C7DF412}"/>
                </a:ext>
              </a:extLst>
            </p:cNvPr>
            <p:cNvPicPr>
              <a:picLocks/>
            </p:cNvPicPr>
            <p:nvPr/>
          </p:nvPicPr>
          <p:blipFill rotWithShape="1">
            <a:blip r:embed="rId9" cstate="email">
              <a:extLst>
                <a:ext uri="{28A0092B-C50C-407E-A947-70E740481C1C}">
                  <a14:useLocalDpi xmlns:a14="http://schemas.microsoft.com/office/drawing/2010/main" val="0"/>
                </a:ext>
              </a:extLst>
            </a:blip>
            <a:srcRect t="87677" b="1130"/>
            <a:stretch/>
          </p:blipFill>
          <p:spPr>
            <a:xfrm>
              <a:off x="4337209" y="4127083"/>
              <a:ext cx="1326462" cy="306931"/>
            </a:xfrm>
            <a:prstGeom prst="rect">
              <a:avLst/>
            </a:prstGeom>
            <a:effectLst>
              <a:reflection blurRad="6350" stA="20842" endPos="50019" dir="5400000" sy="-100000" algn="bl" rotWithShape="0"/>
            </a:effectLst>
          </p:spPr>
        </p:pic>
      </p:grpSp>
      <p:pic>
        <p:nvPicPr>
          <p:cNvPr id="52" name="Picture 51" descr="A screenshot of a phone&#10;&#10;Description automatically generated">
            <a:extLst>
              <a:ext uri="{FF2B5EF4-FFF2-40B4-BE49-F238E27FC236}">
                <a16:creationId xmlns:a16="http://schemas.microsoft.com/office/drawing/2014/main" id="{D5FEBEBE-C517-7F8D-D23D-6B658A4C2DAC}"/>
              </a:ext>
            </a:extLst>
          </p:cNvPr>
          <p:cNvPicPr>
            <a:picLocks/>
          </p:cNvPicPr>
          <p:nvPr/>
        </p:nvPicPr>
        <p:blipFill>
          <a:blip r:embed="rId10"/>
          <a:stretch>
            <a:fillRect/>
          </a:stretch>
        </p:blipFill>
        <p:spPr>
          <a:xfrm>
            <a:off x="3301923" y="2218414"/>
            <a:ext cx="1170950" cy="2466057"/>
          </a:xfrm>
          <a:prstGeom prst="rect">
            <a:avLst/>
          </a:prstGeom>
        </p:spPr>
      </p:pic>
      <p:pic>
        <p:nvPicPr>
          <p:cNvPr id="20" name="Picture 19" descr="A black screen with white border">
            <a:extLst>
              <a:ext uri="{FF2B5EF4-FFF2-40B4-BE49-F238E27FC236}">
                <a16:creationId xmlns:a16="http://schemas.microsoft.com/office/drawing/2014/main" id="{F4043A93-4C98-D2BA-08B6-E082234329EE}"/>
              </a:ext>
            </a:extLst>
          </p:cNvPr>
          <p:cNvPicPr>
            <a:picLocks/>
          </p:cNvPicPr>
          <p:nvPr/>
        </p:nvPicPr>
        <p:blipFill>
          <a:blip r:embed="rId9" cstate="email">
            <a:extLst>
              <a:ext uri="{28A0092B-C50C-407E-A947-70E740481C1C}">
                <a14:useLocalDpi xmlns:a14="http://schemas.microsoft.com/office/drawing/2010/main" val="0"/>
              </a:ext>
            </a:extLst>
          </a:blip>
          <a:stretch>
            <a:fillRect/>
          </a:stretch>
        </p:blipFill>
        <p:spPr>
          <a:xfrm>
            <a:off x="1169096" y="2217122"/>
            <a:ext cx="1171463" cy="2465164"/>
          </a:xfrm>
          <a:prstGeom prst="rect">
            <a:avLst/>
          </a:prstGeom>
        </p:spPr>
      </p:pic>
      <p:sp>
        <p:nvSpPr>
          <p:cNvPr id="5" name="Text Placeholder 15">
            <a:extLst>
              <a:ext uri="{FF2B5EF4-FFF2-40B4-BE49-F238E27FC236}">
                <a16:creationId xmlns:a16="http://schemas.microsoft.com/office/drawing/2014/main" id="{40381399-3BDE-7BCA-2651-E7DBAD029604}"/>
              </a:ext>
            </a:extLst>
          </p:cNvPr>
          <p:cNvSpPr txBox="1">
            <a:spLocks/>
          </p:cNvSpPr>
          <p:nvPr/>
        </p:nvSpPr>
        <p:spPr>
          <a:xfrm>
            <a:off x="2281596" y="2971618"/>
            <a:ext cx="1066219" cy="1106000"/>
          </a:xfrm>
          <a:prstGeom prst="rect">
            <a:avLst/>
          </a:prstGeom>
        </p:spPr>
        <p:txBody>
          <a:bodyPr/>
          <a:lstStyle>
            <a:lvl1pPr marL="0" marR="0" indent="0" algn="l" defTabSz="412750" rtl="0" eaLnBrk="1" latinLnBrk="0" hangingPunct="1">
              <a:lnSpc>
                <a:spcPct val="100000"/>
              </a:lnSpc>
              <a:spcBef>
                <a:spcPts val="600"/>
              </a:spcBef>
              <a:spcAft>
                <a:spcPts val="0"/>
              </a:spcAft>
              <a:buClrTx/>
              <a:buSzPct val="75000"/>
              <a:buFontTx/>
              <a:buNone/>
              <a:tabLst/>
              <a:defRPr sz="24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1pPr>
            <a:lvl2pPr marL="463550"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2pPr>
            <a:lvl3pPr marL="741363" marR="0" indent="-1746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3pPr>
            <a:lvl4pPr marL="1146175" marR="0" indent="-231775" algn="l" defTabSz="412750" rtl="0" eaLnBrk="1" latinLnBrk="0" hangingPunct="1">
              <a:lnSpc>
                <a:spcPct val="100000"/>
              </a:lnSpc>
              <a:spcBef>
                <a:spcPts val="600"/>
              </a:spcBef>
              <a:spcAft>
                <a:spcPts val="0"/>
              </a:spcAft>
              <a:buClrTx/>
              <a:buSzPct val="100000"/>
              <a:buFont typeface="Arial" panose="020B060402020202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4pPr>
            <a:lvl5pPr marL="1423988" marR="0" indent="-161925" algn="l" defTabSz="412750" rtl="0" eaLnBrk="1" latinLnBrk="0" hangingPunct="1">
              <a:lnSpc>
                <a:spcPct val="100000"/>
              </a:lnSpc>
              <a:spcBef>
                <a:spcPts val="600"/>
              </a:spcBef>
              <a:spcAft>
                <a:spcPts val="0"/>
              </a:spcAft>
              <a:buClrTx/>
              <a:buSzPct val="100000"/>
              <a:buFont typeface="Tahoma" panose="020B0604030504040204" pitchFamily="34" charset="0"/>
              <a:buChar char="̵"/>
              <a:tabLst/>
              <a:defRPr sz="1800" b="0" i="0" u="none" strike="noStrike" cap="none" spc="0" baseline="0">
                <a:solidFill>
                  <a:schemeClr val="tx1"/>
                </a:solidFill>
                <a:uFillTx/>
                <a:latin typeface="Arial" panose="020B0604020202020204" pitchFamily="34" charset="0"/>
                <a:ea typeface="+mn-ea"/>
                <a:cs typeface="Arial" panose="020B0604020202020204" pitchFamily="34" charset="0"/>
                <a:sym typeface="Tahoma"/>
              </a:defRPr>
            </a:lvl5pPr>
            <a:lvl6pPr marL="1825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6pPr>
            <a:lvl7pPr marL="2143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7pPr>
            <a:lvl8pPr marL="24606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8pPr>
            <a:lvl9pPr marL="2778125" marR="0" indent="-238125" algn="l" defTabSz="412750" rtl="0" eaLnBrk="1" latinLnBrk="0" hangingPunct="1">
              <a:lnSpc>
                <a:spcPct val="110000"/>
              </a:lnSpc>
              <a:spcBef>
                <a:spcPts val="1250"/>
              </a:spcBef>
              <a:spcAft>
                <a:spcPts val="0"/>
              </a:spcAft>
              <a:buClrTx/>
              <a:buSzPct val="125000"/>
              <a:buFontTx/>
              <a:buChar char="•"/>
              <a:tabLst/>
              <a:defRPr sz="1800" b="0" i="0" u="none" strike="noStrike" cap="none" spc="0" baseline="0">
                <a:solidFill>
                  <a:schemeClr val="accent6"/>
                </a:solidFill>
                <a:uFillTx/>
                <a:latin typeface="+mn-lt"/>
                <a:ea typeface="+mn-ea"/>
                <a:cs typeface="+mn-cs"/>
                <a:sym typeface="Tahoma"/>
              </a:defRPr>
            </a:lvl9pPr>
          </a:lstStyle>
          <a:p>
            <a:pPr algn="r" defTabSz="309563">
              <a:spcBef>
                <a:spcPts val="450"/>
              </a:spcBef>
              <a:defRPr/>
            </a:pPr>
            <a:r>
              <a:rPr lang="en-US" sz="675" kern="0" dirty="0">
                <a:solidFill>
                  <a:srgbClr val="000000"/>
                </a:solidFill>
                <a:ea typeface="Tahoma"/>
              </a:rPr>
              <a:t>For added awareness, you’ll see virtual alternatives when selecting “in-person medical office visit”.</a:t>
            </a:r>
          </a:p>
        </p:txBody>
      </p:sp>
      <p:sp>
        <p:nvSpPr>
          <p:cNvPr id="23" name="Oval 22">
            <a:extLst>
              <a:ext uri="{FF2B5EF4-FFF2-40B4-BE49-F238E27FC236}">
                <a16:creationId xmlns:a16="http://schemas.microsoft.com/office/drawing/2014/main" id="{EE2E1D02-759F-1CAA-9D88-5EA774EBC978}"/>
              </a:ext>
            </a:extLst>
          </p:cNvPr>
          <p:cNvSpPr/>
          <p:nvPr/>
        </p:nvSpPr>
        <p:spPr>
          <a:xfrm>
            <a:off x="2745927" y="2656803"/>
            <a:ext cx="304214" cy="309664"/>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34290" numCol="1" spcCol="38100" rtlCol="0" anchor="ctr">
            <a:noAutofit/>
          </a:bodyPr>
          <a:lstStyle/>
          <a:p>
            <a:pPr algn="ctr" defTabSz="619125" hangingPunct="0">
              <a:defRPr/>
            </a:pPr>
            <a:r>
              <a:rPr lang="en-US" sz="1200" b="1" kern="0" dirty="0">
                <a:solidFill>
                  <a:srgbClr val="D73130">
                    <a:hueOff val="1800000"/>
                    <a:satOff val="93694"/>
                    <a:lumOff val="86274"/>
                  </a:srgbClr>
                </a:solidFill>
                <a:latin typeface="Georgia"/>
                <a:ea typeface="Tahoma"/>
                <a:cs typeface="Tahoma"/>
                <a:sym typeface="Tahoma"/>
              </a:rPr>
              <a:t>2</a:t>
            </a:r>
          </a:p>
        </p:txBody>
      </p:sp>
      <p:sp>
        <p:nvSpPr>
          <p:cNvPr id="24" name="Slide Number Placeholder 7">
            <a:extLst>
              <a:ext uri="{FF2B5EF4-FFF2-40B4-BE49-F238E27FC236}">
                <a16:creationId xmlns:a16="http://schemas.microsoft.com/office/drawing/2014/main" id="{9DE7C8D8-58A4-411D-A60C-A1FF51AE8311}"/>
              </a:ext>
            </a:extLst>
          </p:cNvPr>
          <p:cNvSpPr>
            <a:spLocks noGrp="1"/>
          </p:cNvSpPr>
          <p:nvPr>
            <p:ph type="sldNum" sz="quarter" idx="12"/>
          </p:nvPr>
        </p:nvSpPr>
        <p:spPr>
          <a:xfrm>
            <a:off x="8088036" y="6356351"/>
            <a:ext cx="491965" cy="365125"/>
          </a:xfrm>
        </p:spPr>
        <p:txBody>
          <a:bodyPr/>
          <a:lstStyle/>
          <a:p>
            <a:pPr defTabSz="342900">
              <a:lnSpc>
                <a:spcPct val="80000"/>
              </a:lnSpc>
            </a:pPr>
            <a:fld id="{86CB4B4D-7CA3-9044-876B-883B54F8677D}" type="slidenum">
              <a:rPr lang="en-US" smtClean="0"/>
              <a:pPr defTabSz="342900">
                <a:lnSpc>
                  <a:spcPct val="80000"/>
                </a:lnSpc>
              </a:pPr>
              <a:t>17</a:t>
            </a:fld>
            <a:endParaRPr lang="en-US" dirty="0"/>
          </a:p>
        </p:txBody>
      </p:sp>
    </p:spTree>
    <p:extLst>
      <p:ext uri="{BB962C8B-B14F-4D97-AF65-F5344CB8AC3E}">
        <p14:creationId xmlns:p14="http://schemas.microsoft.com/office/powerpoint/2010/main" val="182214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BABB5-EA83-43E8-A786-8343ECBA9B00}"/>
              </a:ext>
            </a:extLst>
          </p:cNvPr>
          <p:cNvSpPr>
            <a:spLocks noGrp="1"/>
          </p:cNvSpPr>
          <p:nvPr>
            <p:ph type="title"/>
          </p:nvPr>
        </p:nvSpPr>
        <p:spPr>
          <a:xfrm>
            <a:off x="211907" y="102138"/>
            <a:ext cx="7886700" cy="1097914"/>
          </a:xfrm>
        </p:spPr>
        <p:txBody>
          <a:bodyPr>
            <a:normAutofit/>
          </a:bodyPr>
          <a:lstStyle/>
          <a:p>
            <a:r>
              <a:rPr lang="en-US" sz="3200" dirty="0">
                <a:solidFill>
                  <a:srgbClr val="415364"/>
                </a:solidFill>
              </a:rPr>
              <a:t>Medical and RX Coverage | </a:t>
            </a:r>
            <a:br>
              <a:rPr lang="en-US" sz="3200" dirty="0">
                <a:solidFill>
                  <a:srgbClr val="415364"/>
                </a:solidFill>
              </a:rPr>
            </a:br>
            <a:r>
              <a:rPr lang="en-US" sz="3200" dirty="0">
                <a:solidFill>
                  <a:srgbClr val="415364"/>
                </a:solidFill>
              </a:rPr>
              <a:t>Surest PPO Plan – </a:t>
            </a:r>
            <a:r>
              <a:rPr lang="en-US" sz="1800" dirty="0">
                <a:solidFill>
                  <a:srgbClr val="415364"/>
                </a:solidFill>
              </a:rPr>
              <a:t>UHC Choice Plus Network</a:t>
            </a:r>
            <a:endParaRPr lang="en-US" sz="3200" dirty="0">
              <a:solidFill>
                <a:srgbClr val="415364"/>
              </a:solidFill>
            </a:endParaRPr>
          </a:p>
        </p:txBody>
      </p:sp>
      <p:sp>
        <p:nvSpPr>
          <p:cNvPr id="16" name="Slide Number Placeholder 5">
            <a:extLst>
              <a:ext uri="{FF2B5EF4-FFF2-40B4-BE49-F238E27FC236}">
                <a16:creationId xmlns:a16="http://schemas.microsoft.com/office/drawing/2014/main" id="{D9B0E981-C319-4F57-A91B-09E95E19AD7C}"/>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18</a:t>
            </a:fld>
            <a:endParaRPr lang="en-US" dirty="0"/>
          </a:p>
        </p:txBody>
      </p:sp>
      <p:sp>
        <p:nvSpPr>
          <p:cNvPr id="20" name="AutoShape 4" descr="UnitedHealthCare Logo">
            <a:extLst>
              <a:ext uri="{FF2B5EF4-FFF2-40B4-BE49-F238E27FC236}">
                <a16:creationId xmlns:a16="http://schemas.microsoft.com/office/drawing/2014/main" id="{9AB237BA-3290-4976-8EF1-43ADE2DB0A0E}"/>
              </a:ext>
            </a:extLst>
          </p:cNvPr>
          <p:cNvSpPr>
            <a:spLocks noChangeAspect="1" noChangeArrowheads="1"/>
          </p:cNvSpPr>
          <p:nvPr/>
        </p:nvSpPr>
        <p:spPr bwMode="auto">
          <a:xfrm flipV="1">
            <a:off x="15210078" y="274140"/>
            <a:ext cx="2323180" cy="22055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 name="Table 1">
            <a:extLst>
              <a:ext uri="{FF2B5EF4-FFF2-40B4-BE49-F238E27FC236}">
                <a16:creationId xmlns:a16="http://schemas.microsoft.com/office/drawing/2014/main" id="{0E75D8C3-649B-10A6-4BB2-337A104C592D}"/>
              </a:ext>
            </a:extLst>
          </p:cNvPr>
          <p:cNvGraphicFramePr>
            <a:graphicFrameLocks noGrp="1"/>
          </p:cNvGraphicFramePr>
          <p:nvPr>
            <p:extLst>
              <p:ext uri="{D42A27DB-BD31-4B8C-83A1-F6EECF244321}">
                <p14:modId xmlns:p14="http://schemas.microsoft.com/office/powerpoint/2010/main" val="2709133336"/>
              </p:ext>
            </p:extLst>
          </p:nvPr>
        </p:nvGraphicFramePr>
        <p:xfrm>
          <a:off x="285554" y="1049855"/>
          <a:ext cx="4681643" cy="5713251"/>
        </p:xfrm>
        <a:graphic>
          <a:graphicData uri="http://schemas.openxmlformats.org/drawingml/2006/table">
            <a:tbl>
              <a:tblPr/>
              <a:tblGrid>
                <a:gridCol w="2174875">
                  <a:extLst>
                    <a:ext uri="{9D8B030D-6E8A-4147-A177-3AD203B41FA5}">
                      <a16:colId xmlns:a16="http://schemas.microsoft.com/office/drawing/2014/main" val="2140170392"/>
                    </a:ext>
                  </a:extLst>
                </a:gridCol>
                <a:gridCol w="1253384">
                  <a:extLst>
                    <a:ext uri="{9D8B030D-6E8A-4147-A177-3AD203B41FA5}">
                      <a16:colId xmlns:a16="http://schemas.microsoft.com/office/drawing/2014/main" val="866715533"/>
                    </a:ext>
                  </a:extLst>
                </a:gridCol>
                <a:gridCol w="1253384">
                  <a:extLst>
                    <a:ext uri="{9D8B030D-6E8A-4147-A177-3AD203B41FA5}">
                      <a16:colId xmlns:a16="http://schemas.microsoft.com/office/drawing/2014/main" val="1999706306"/>
                    </a:ext>
                  </a:extLst>
                </a:gridCol>
              </a:tblGrid>
              <a:tr h="331963">
                <a:tc>
                  <a:txBody>
                    <a:bodyPr/>
                    <a:lstStyle/>
                    <a:p>
                      <a:pPr algn="l" fontAlgn="b"/>
                      <a:r>
                        <a:rPr lang="en-US" sz="1400" b="1" i="0" u="none" strike="noStrike" dirty="0">
                          <a:solidFill>
                            <a:srgbClr val="FFFFFF"/>
                          </a:solidFill>
                          <a:effectLst/>
                          <a:latin typeface="Segoe UI" panose="020B0502040204020203" pitchFamily="34" charset="0"/>
                        </a:rPr>
                        <a:t>Medical Benefits</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In- Network</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Non-Network</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607382998"/>
                  </a:ext>
                </a:extLst>
              </a:tr>
              <a:tr h="244604">
                <a:tc>
                  <a:txBody>
                    <a:bodyPr/>
                    <a:lstStyle/>
                    <a:p>
                      <a:pPr algn="l" fontAlgn="b"/>
                      <a:r>
                        <a:rPr lang="en-US" sz="1100" b="1" i="0" u="none" strike="noStrike" dirty="0">
                          <a:solidFill>
                            <a:srgbClr val="000000"/>
                          </a:solidFill>
                          <a:effectLst/>
                          <a:latin typeface="Segoe UI" panose="020B0502040204020203" pitchFamily="34" charset="0"/>
                        </a:rPr>
                        <a:t>Deductible</a:t>
                      </a:r>
                    </a:p>
                  </a:txBody>
                  <a:tcPr marL="9525" marR="9525" marT="9525" marB="0" anchor="b">
                    <a:lnL>
                      <a:noFill/>
                    </a:lnL>
                    <a:lnR>
                      <a:noFill/>
                    </a:lnR>
                    <a:lnT>
                      <a:noFill/>
                    </a:lnT>
                    <a:lnB>
                      <a:noFill/>
                    </a:lnB>
                    <a:solidFill>
                      <a:srgbClr val="FF6B00"/>
                    </a:solidFill>
                  </a:tcPr>
                </a:tc>
                <a:tc>
                  <a:txBody>
                    <a:bodyPr/>
                    <a:lstStyle/>
                    <a:p>
                      <a:pPr algn="l" fontAlgn="b"/>
                      <a:r>
                        <a:rPr lang="en-US" sz="1100" b="1"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1"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977966635"/>
                  </a:ext>
                </a:extLst>
              </a:tr>
              <a:tr h="244604">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297689361"/>
                  </a:ext>
                </a:extLst>
              </a:tr>
              <a:tr h="244604">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extLst>
                  <a:ext uri="{0D108BD9-81ED-4DB2-BD59-A6C34878D82A}">
                    <a16:rowId xmlns:a16="http://schemas.microsoft.com/office/drawing/2014/main" val="3668762813"/>
                  </a:ext>
                </a:extLst>
              </a:tr>
              <a:tr h="244604">
                <a:tc>
                  <a:txBody>
                    <a:bodyPr/>
                    <a:lstStyle/>
                    <a:p>
                      <a:pPr algn="l" fontAlgn="b"/>
                      <a:r>
                        <a:rPr lang="en-US" sz="1100" b="1" i="0" u="none" strike="noStrike" dirty="0">
                          <a:solidFill>
                            <a:srgbClr val="000000"/>
                          </a:solidFill>
                          <a:effectLst/>
                          <a:latin typeface="Segoe UI" panose="020B0502040204020203" pitchFamily="34" charset="0"/>
                        </a:rPr>
                        <a:t>Coinsurance</a:t>
                      </a:r>
                    </a:p>
                  </a:txBody>
                  <a:tcPr marL="9525" marR="9525" marT="9525" marB="0" anchor="b">
                    <a:lnL>
                      <a:noFill/>
                    </a:lnL>
                    <a:lnR>
                      <a:noFill/>
                    </a:lnR>
                    <a:lnT>
                      <a:noFill/>
                    </a:lnT>
                    <a:lnB>
                      <a:noFill/>
                    </a:lnB>
                  </a:tcPr>
                </a:tc>
                <a:tc gridSpan="2">
                  <a:txBody>
                    <a:bodyPr/>
                    <a:lstStyle/>
                    <a:p>
                      <a:pPr algn="r" fontAlgn="b"/>
                      <a:r>
                        <a:rPr lang="en-US" sz="1100" b="0" i="0" u="none" strike="noStrike" dirty="0">
                          <a:solidFill>
                            <a:srgbClr val="000000"/>
                          </a:solidFill>
                          <a:effectLst/>
                          <a:latin typeface="Segoe UI" panose="020B0502040204020203" pitchFamily="34" charset="0"/>
                        </a:rPr>
                        <a:t>Not applicable no coinsurance</a:t>
                      </a:r>
                    </a:p>
                  </a:txBody>
                  <a:tcPr marL="9525" marR="9525" marT="9525" marB="0" anchor="b">
                    <a:lnL>
                      <a:noFill/>
                    </a:lnL>
                    <a:lnR>
                      <a:noFill/>
                    </a:lnR>
                    <a:lnT>
                      <a:noFill/>
                    </a:lnT>
                    <a:lnB>
                      <a:noFill/>
                    </a:lnB>
                  </a:tcPr>
                </a:tc>
                <a:tc hMerge="1">
                  <a:txBody>
                    <a:bodyPr/>
                    <a:lstStyle/>
                    <a:p>
                      <a:endParaRPr dirty="0"/>
                    </a:p>
                  </a:txBody>
                  <a:tcPr marL="9525" marR="9525" marT="9525" marB="0" anchor="b">
                    <a:lnL>
                      <a:noFill/>
                    </a:lnL>
                    <a:lnR>
                      <a:noFill/>
                    </a:lnR>
                    <a:lnT>
                      <a:noFill/>
                    </a:lnT>
                    <a:lnB>
                      <a:noFill/>
                    </a:lnB>
                  </a:tcPr>
                </a:tc>
                <a:extLst>
                  <a:ext uri="{0D108BD9-81ED-4DB2-BD59-A6C34878D82A}">
                    <a16:rowId xmlns:a16="http://schemas.microsoft.com/office/drawing/2014/main" val="3012415741"/>
                  </a:ext>
                </a:extLst>
              </a:tr>
              <a:tr h="244604">
                <a:tc>
                  <a:txBody>
                    <a:bodyPr/>
                    <a:lstStyle/>
                    <a:p>
                      <a:pPr algn="l" fontAlgn="b"/>
                      <a:r>
                        <a:rPr lang="en-US" sz="1100" b="1" i="0" u="none" strike="noStrike" dirty="0">
                          <a:solidFill>
                            <a:srgbClr val="000000"/>
                          </a:solidFill>
                          <a:effectLst/>
                          <a:latin typeface="Segoe UI" panose="020B0502040204020203" pitchFamily="34" charset="0"/>
                        </a:rPr>
                        <a:t>Maximum Out of Pocket</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778432752"/>
                  </a:ext>
                </a:extLst>
              </a:tr>
              <a:tr h="244604">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$8,000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$16,000</a:t>
                      </a:r>
                    </a:p>
                  </a:txBody>
                  <a:tcPr marL="9525" marR="9525" marT="9525" marB="0" anchor="b">
                    <a:lnL>
                      <a:noFill/>
                    </a:lnL>
                    <a:lnR>
                      <a:noFill/>
                    </a:lnR>
                    <a:lnT>
                      <a:noFill/>
                    </a:lnT>
                    <a:lnB>
                      <a:noFill/>
                    </a:lnB>
                  </a:tcPr>
                </a:tc>
                <a:extLst>
                  <a:ext uri="{0D108BD9-81ED-4DB2-BD59-A6C34878D82A}">
                    <a16:rowId xmlns:a16="http://schemas.microsoft.com/office/drawing/2014/main" val="302601041"/>
                  </a:ext>
                </a:extLst>
              </a:tr>
              <a:tr h="244604">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$16,000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$32,000</a:t>
                      </a:r>
                    </a:p>
                  </a:txBody>
                  <a:tcPr marL="9525" marR="9525" marT="9525" marB="0" anchor="b">
                    <a:lnL>
                      <a:noFill/>
                    </a:lnL>
                    <a:lnR>
                      <a:noFill/>
                    </a:lnR>
                    <a:lnT>
                      <a:noFill/>
                    </a:lnT>
                    <a:lnB>
                      <a:noFill/>
                    </a:lnB>
                  </a:tcPr>
                </a:tc>
                <a:extLst>
                  <a:ext uri="{0D108BD9-81ED-4DB2-BD59-A6C34878D82A}">
                    <a16:rowId xmlns:a16="http://schemas.microsoft.com/office/drawing/2014/main" val="3306117737"/>
                  </a:ext>
                </a:extLst>
              </a:tr>
              <a:tr h="244604">
                <a:tc>
                  <a:txBody>
                    <a:bodyPr/>
                    <a:lstStyle/>
                    <a:p>
                      <a:pPr algn="l" fontAlgn="b"/>
                      <a:r>
                        <a:rPr lang="en-US" sz="1100" b="1" i="0" u="none" strike="noStrike" dirty="0">
                          <a:solidFill>
                            <a:srgbClr val="000000"/>
                          </a:solidFill>
                          <a:effectLst/>
                          <a:latin typeface="Segoe UI" panose="020B0502040204020203" pitchFamily="34" charset="0"/>
                        </a:rPr>
                        <a:t>Preventive Care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 Cost</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2654275348"/>
                  </a:ext>
                </a:extLst>
              </a:tr>
              <a:tr h="244604">
                <a:tc>
                  <a:txBody>
                    <a:bodyPr/>
                    <a:lstStyle/>
                    <a:p>
                      <a:pPr algn="l" fontAlgn="b"/>
                      <a:r>
                        <a:rPr lang="en-US" sz="1100" b="1" i="0" u="none" strike="noStrike" dirty="0">
                          <a:solidFill>
                            <a:srgbClr val="000000"/>
                          </a:solidFill>
                          <a:effectLst/>
                          <a:latin typeface="Segoe UI" panose="020B0502040204020203" pitchFamily="34" charset="0"/>
                        </a:rPr>
                        <a:t>Virtual Care</a:t>
                      </a:r>
                    </a:p>
                  </a:txBody>
                  <a:tcPr marL="9525" marR="9525" marT="9525" marB="0" anchor="b">
                    <a:lnL>
                      <a:noFill/>
                    </a:lnL>
                    <a:lnR>
                      <a:noFill/>
                    </a:lnR>
                    <a:lnT>
                      <a:noFill/>
                    </a:lnT>
                    <a:lnB>
                      <a:noFill/>
                    </a:lnB>
                    <a:solidFill>
                      <a:srgbClr val="FF6B00"/>
                    </a:solidFill>
                  </a:tcPr>
                </a:tc>
                <a:tc>
                  <a:txBody>
                    <a:bodyPr/>
                    <a:lstStyle/>
                    <a:p>
                      <a:pPr algn="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091910363"/>
                  </a:ext>
                </a:extLst>
              </a:tr>
              <a:tr h="244604">
                <a:tc>
                  <a:txBody>
                    <a:bodyPr/>
                    <a:lstStyle/>
                    <a:p>
                      <a:pPr algn="l" fontAlgn="b"/>
                      <a:r>
                        <a:rPr lang="en-US" sz="1100" b="0" i="0" u="none" strike="noStrike" dirty="0">
                          <a:solidFill>
                            <a:srgbClr val="000000"/>
                          </a:solidFill>
                          <a:effectLst/>
                          <a:latin typeface="Segoe UI" panose="020B0502040204020203" pitchFamily="34" charset="0"/>
                        </a:rPr>
                        <a:t>Primary and Urgent</a:t>
                      </a:r>
                    </a:p>
                  </a:txBody>
                  <a:tcPr marL="171450"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noFill/>
                  </a:tcPr>
                </a:tc>
                <a:extLst>
                  <a:ext uri="{0D108BD9-81ED-4DB2-BD59-A6C34878D82A}">
                    <a16:rowId xmlns:a16="http://schemas.microsoft.com/office/drawing/2014/main" val="3873706931"/>
                  </a:ext>
                </a:extLst>
              </a:tr>
              <a:tr h="244604">
                <a:tc>
                  <a:txBody>
                    <a:bodyPr/>
                    <a:lstStyle/>
                    <a:p>
                      <a:pPr algn="l" fontAlgn="b"/>
                      <a:r>
                        <a:rPr lang="en-US" sz="1100" b="0" i="0" u="none" strike="noStrike" dirty="0">
                          <a:solidFill>
                            <a:srgbClr val="000000"/>
                          </a:solidFill>
                          <a:effectLst/>
                          <a:latin typeface="Segoe UI" panose="020B0502040204020203" pitchFamily="34" charset="0"/>
                        </a:rPr>
                        <a:t>Mental Health &amp; Substance Use</a:t>
                      </a:r>
                    </a:p>
                  </a:txBody>
                  <a:tcPr marL="171450"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Segoe UI" panose="020B0502040204020203" pitchFamily="34" charset="0"/>
                        </a:rPr>
                        <a:t>$50 - $100</a:t>
                      </a:r>
                    </a:p>
                  </a:txBody>
                  <a:tcPr marL="9525" marR="9525" marT="9525" marB="0" anchor="b">
                    <a:lnL>
                      <a:noFill/>
                    </a:lnL>
                    <a:lnR>
                      <a:noFill/>
                    </a:lnR>
                    <a:lnT>
                      <a:noFill/>
                    </a:lnT>
                    <a:lnB>
                      <a:noFill/>
                    </a:lnB>
                    <a:noFill/>
                  </a:tcPr>
                </a:tc>
                <a:tc>
                  <a:txBody>
                    <a:bodyPr/>
                    <a:lstStyle/>
                    <a:p>
                      <a:pPr algn="r"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noFill/>
                  </a:tcPr>
                </a:tc>
                <a:extLst>
                  <a:ext uri="{0D108BD9-81ED-4DB2-BD59-A6C34878D82A}">
                    <a16:rowId xmlns:a16="http://schemas.microsoft.com/office/drawing/2014/main" val="3956474907"/>
                  </a:ext>
                </a:extLst>
              </a:tr>
              <a:tr h="244604">
                <a:tc>
                  <a:txBody>
                    <a:bodyPr/>
                    <a:lstStyle/>
                    <a:p>
                      <a:pPr algn="l" fontAlgn="b"/>
                      <a:r>
                        <a:rPr lang="en-US" sz="1100" b="1" i="0" u="none" strike="noStrike" dirty="0">
                          <a:solidFill>
                            <a:srgbClr val="000000"/>
                          </a:solidFill>
                          <a:effectLst/>
                          <a:latin typeface="Segoe UI" panose="020B0502040204020203" pitchFamily="34" charset="0"/>
                        </a:rPr>
                        <a:t>Office Visits</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411455201"/>
                  </a:ext>
                </a:extLst>
              </a:tr>
              <a:tr h="244604">
                <a:tc>
                  <a:txBody>
                    <a:bodyPr/>
                    <a:lstStyle/>
                    <a:p>
                      <a:pPr algn="l" fontAlgn="b"/>
                      <a:r>
                        <a:rPr lang="en-US" sz="1100" b="0" i="0" u="none" strike="noStrike" dirty="0">
                          <a:solidFill>
                            <a:srgbClr val="000000"/>
                          </a:solidFill>
                          <a:effectLst/>
                          <a:latin typeface="Segoe UI" panose="020B0502040204020203" pitchFamily="34" charset="0"/>
                        </a:rPr>
                        <a:t>Primary Care</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$50-$160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816099967"/>
                  </a:ext>
                </a:extLst>
              </a:tr>
              <a:tr h="244604">
                <a:tc>
                  <a:txBody>
                    <a:bodyPr/>
                    <a:lstStyle/>
                    <a:p>
                      <a:pPr algn="l" fontAlgn="b"/>
                      <a:r>
                        <a:rPr lang="en-US" sz="1100" b="0" i="0" u="none" strike="noStrike" dirty="0">
                          <a:solidFill>
                            <a:srgbClr val="000000"/>
                          </a:solidFill>
                          <a:effectLst/>
                          <a:latin typeface="Segoe UI" panose="020B0502040204020203" pitchFamily="34" charset="0"/>
                        </a:rPr>
                        <a:t>Specialists</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$50-$160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2173421127"/>
                  </a:ext>
                </a:extLst>
              </a:tr>
              <a:tr h="244604">
                <a:tc>
                  <a:txBody>
                    <a:bodyPr/>
                    <a:lstStyle/>
                    <a:p>
                      <a:pPr algn="l" fontAlgn="b"/>
                      <a:r>
                        <a:rPr lang="en-US" sz="1100" b="1" i="0" u="none" strike="noStrike" dirty="0">
                          <a:solidFill>
                            <a:srgbClr val="000000"/>
                          </a:solidFill>
                          <a:effectLst/>
                          <a:latin typeface="Segoe UI" panose="020B0502040204020203" pitchFamily="34" charset="0"/>
                        </a:rPr>
                        <a:t>Hospital Care</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025408390"/>
                  </a:ext>
                </a:extLst>
              </a:tr>
              <a:tr h="244604">
                <a:tc>
                  <a:txBody>
                    <a:bodyPr/>
                    <a:lstStyle/>
                    <a:p>
                      <a:pPr algn="l" fontAlgn="b"/>
                      <a:r>
                        <a:rPr lang="en-US" sz="1100" b="0" i="0" u="none" strike="noStrike" dirty="0">
                          <a:solidFill>
                            <a:srgbClr val="000000"/>
                          </a:solidFill>
                          <a:effectLst/>
                          <a:latin typeface="Segoe UI" panose="020B0502040204020203" pitchFamily="34" charset="0"/>
                        </a:rPr>
                        <a:t>Inpatient Coverage</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$80-$5,500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Up to $13,000</a:t>
                      </a:r>
                    </a:p>
                  </a:txBody>
                  <a:tcPr marL="9525" marR="9525" marT="9525" marB="0" anchor="b">
                    <a:lnL>
                      <a:noFill/>
                    </a:lnL>
                    <a:lnR>
                      <a:noFill/>
                    </a:lnR>
                    <a:lnT>
                      <a:noFill/>
                    </a:lnT>
                    <a:lnB>
                      <a:noFill/>
                    </a:lnB>
                  </a:tcPr>
                </a:tc>
                <a:extLst>
                  <a:ext uri="{0D108BD9-81ED-4DB2-BD59-A6C34878D82A}">
                    <a16:rowId xmlns:a16="http://schemas.microsoft.com/office/drawing/2014/main" val="1283989550"/>
                  </a:ext>
                </a:extLst>
              </a:tr>
              <a:tr h="244604">
                <a:tc>
                  <a:txBody>
                    <a:bodyPr/>
                    <a:lstStyle/>
                    <a:p>
                      <a:pPr algn="l" fontAlgn="b"/>
                      <a:r>
                        <a:rPr lang="en-US" sz="1100" b="0" i="0" u="none" strike="noStrike" dirty="0">
                          <a:solidFill>
                            <a:srgbClr val="000000"/>
                          </a:solidFill>
                          <a:effectLst/>
                          <a:latin typeface="Segoe UI" panose="020B0502040204020203" pitchFamily="34" charset="0"/>
                        </a:rPr>
                        <a:t>Outpatient Surgery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$80-$5,500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Up to $13,000</a:t>
                      </a:r>
                    </a:p>
                  </a:txBody>
                  <a:tcPr marL="9525" marR="9525" marT="9525" marB="0" anchor="b">
                    <a:lnL>
                      <a:noFill/>
                    </a:lnL>
                    <a:lnR>
                      <a:noFill/>
                    </a:lnR>
                    <a:lnT>
                      <a:noFill/>
                    </a:lnT>
                    <a:lnB>
                      <a:noFill/>
                    </a:lnB>
                  </a:tcPr>
                </a:tc>
                <a:extLst>
                  <a:ext uri="{0D108BD9-81ED-4DB2-BD59-A6C34878D82A}">
                    <a16:rowId xmlns:a16="http://schemas.microsoft.com/office/drawing/2014/main" val="3590132772"/>
                  </a:ext>
                </a:extLst>
              </a:tr>
              <a:tr h="244604">
                <a:tc>
                  <a:txBody>
                    <a:bodyPr/>
                    <a:lstStyle/>
                    <a:p>
                      <a:pPr algn="l" fontAlgn="b"/>
                      <a:r>
                        <a:rPr lang="en-US" sz="1100" b="1" i="0" u="none" strike="noStrike" dirty="0">
                          <a:solidFill>
                            <a:srgbClr val="000000"/>
                          </a:solidFill>
                          <a:effectLst/>
                          <a:latin typeface="Segoe UI" panose="020B0502040204020203" pitchFamily="34" charset="0"/>
                        </a:rPr>
                        <a:t>Mental Health Services</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54184608"/>
                  </a:ext>
                </a:extLst>
              </a:tr>
              <a:tr h="244604">
                <a:tc>
                  <a:txBody>
                    <a:bodyPr/>
                    <a:lstStyle/>
                    <a:p>
                      <a:pPr algn="l" fontAlgn="b"/>
                      <a:r>
                        <a:rPr lang="en-US" sz="1100" b="0" i="0" u="none" strike="noStrike" dirty="0">
                          <a:solidFill>
                            <a:srgbClr val="000000"/>
                          </a:solidFill>
                          <a:effectLst/>
                          <a:latin typeface="Segoe UI" panose="020B0502040204020203" pitchFamily="34" charset="0"/>
                        </a:rPr>
                        <a:t>Inpatient</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$4,500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$13,000</a:t>
                      </a:r>
                    </a:p>
                  </a:txBody>
                  <a:tcPr marL="9525" marR="9525" marT="9525" marB="0" anchor="b">
                    <a:lnL>
                      <a:noFill/>
                    </a:lnL>
                    <a:lnR>
                      <a:noFill/>
                    </a:lnR>
                    <a:lnT>
                      <a:noFill/>
                    </a:lnT>
                    <a:lnB>
                      <a:noFill/>
                    </a:lnB>
                  </a:tcPr>
                </a:tc>
                <a:extLst>
                  <a:ext uri="{0D108BD9-81ED-4DB2-BD59-A6C34878D82A}">
                    <a16:rowId xmlns:a16="http://schemas.microsoft.com/office/drawing/2014/main" val="2492140966"/>
                  </a:ext>
                </a:extLst>
              </a:tr>
              <a:tr h="244604">
                <a:tc>
                  <a:txBody>
                    <a:bodyPr/>
                    <a:lstStyle/>
                    <a:p>
                      <a:pPr algn="l" fontAlgn="b"/>
                      <a:r>
                        <a:rPr lang="en-US" sz="1100" b="0" i="0" u="none" strike="noStrike" dirty="0">
                          <a:solidFill>
                            <a:srgbClr val="000000"/>
                          </a:solidFill>
                          <a:effectLst/>
                          <a:latin typeface="Segoe UI" panose="020B0502040204020203" pitchFamily="34" charset="0"/>
                        </a:rPr>
                        <a:t>Office Visits</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$50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$215</a:t>
                      </a:r>
                    </a:p>
                  </a:txBody>
                  <a:tcPr marL="9525" marR="9525" marT="9525" marB="0" anchor="b">
                    <a:lnL>
                      <a:noFill/>
                    </a:lnL>
                    <a:lnR>
                      <a:noFill/>
                    </a:lnR>
                    <a:lnT>
                      <a:noFill/>
                    </a:lnT>
                    <a:lnB>
                      <a:noFill/>
                    </a:lnB>
                  </a:tcPr>
                </a:tc>
                <a:extLst>
                  <a:ext uri="{0D108BD9-81ED-4DB2-BD59-A6C34878D82A}">
                    <a16:rowId xmlns:a16="http://schemas.microsoft.com/office/drawing/2014/main" val="419764264"/>
                  </a:ext>
                </a:extLst>
              </a:tr>
              <a:tr h="244604">
                <a:tc>
                  <a:txBody>
                    <a:bodyPr/>
                    <a:lstStyle/>
                    <a:p>
                      <a:pPr algn="l" fontAlgn="b"/>
                      <a:r>
                        <a:rPr lang="en-US" sz="1100" b="1" i="0" u="none" strike="noStrike" dirty="0">
                          <a:solidFill>
                            <a:srgbClr val="000000"/>
                          </a:solidFill>
                          <a:effectLst/>
                          <a:latin typeface="Segoe UI" panose="020B0502040204020203" pitchFamily="34" charset="0"/>
                        </a:rPr>
                        <a:t>Emergency Room</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$1,000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$1,000</a:t>
                      </a:r>
                    </a:p>
                  </a:txBody>
                  <a:tcPr marL="9525" marR="9525" marT="9525" marB="0" anchor="b">
                    <a:lnL>
                      <a:noFill/>
                    </a:lnL>
                    <a:lnR>
                      <a:noFill/>
                    </a:lnR>
                    <a:lnT>
                      <a:noFill/>
                    </a:lnT>
                    <a:lnB>
                      <a:noFill/>
                    </a:lnB>
                  </a:tcPr>
                </a:tc>
                <a:extLst>
                  <a:ext uri="{0D108BD9-81ED-4DB2-BD59-A6C34878D82A}">
                    <a16:rowId xmlns:a16="http://schemas.microsoft.com/office/drawing/2014/main" val="479376554"/>
                  </a:ext>
                </a:extLst>
              </a:tr>
              <a:tr h="244604">
                <a:tc>
                  <a:txBody>
                    <a:bodyPr/>
                    <a:lstStyle/>
                    <a:p>
                      <a:pPr algn="l" fontAlgn="b"/>
                      <a:r>
                        <a:rPr lang="en-US" sz="1100" b="1" i="0" u="none" strike="noStrike" dirty="0">
                          <a:solidFill>
                            <a:srgbClr val="000000"/>
                          </a:solidFill>
                          <a:effectLst/>
                          <a:latin typeface="Segoe UI" panose="020B0502040204020203" pitchFamily="34" charset="0"/>
                        </a:rPr>
                        <a:t>Urgent Care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$200</a:t>
                      </a:r>
                    </a:p>
                  </a:txBody>
                  <a:tcPr marL="9525" marR="9525" marT="9525" marB="0" anchor="b">
                    <a:lnL>
                      <a:noFill/>
                    </a:lnL>
                    <a:lnR>
                      <a:noFill/>
                    </a:lnR>
                    <a:lnT>
                      <a:noFill/>
                    </a:lnT>
                    <a:lnB>
                      <a:noFill/>
                    </a:lnB>
                  </a:tcPr>
                </a:tc>
                <a:extLst>
                  <a:ext uri="{0D108BD9-81ED-4DB2-BD59-A6C34878D82A}">
                    <a16:rowId xmlns:a16="http://schemas.microsoft.com/office/drawing/2014/main" val="1119848509"/>
                  </a:ext>
                </a:extLst>
              </a:tr>
            </a:tbl>
          </a:graphicData>
        </a:graphic>
      </p:graphicFrame>
      <p:graphicFrame>
        <p:nvGraphicFramePr>
          <p:cNvPr id="4" name="Table 3">
            <a:extLst>
              <a:ext uri="{FF2B5EF4-FFF2-40B4-BE49-F238E27FC236}">
                <a16:creationId xmlns:a16="http://schemas.microsoft.com/office/drawing/2014/main" id="{2926E41C-6773-32EF-02DC-96DE86F5D133}"/>
              </a:ext>
            </a:extLst>
          </p:cNvPr>
          <p:cNvGraphicFramePr>
            <a:graphicFrameLocks noGrp="1"/>
          </p:cNvGraphicFramePr>
          <p:nvPr>
            <p:extLst>
              <p:ext uri="{D42A27DB-BD31-4B8C-83A1-F6EECF244321}">
                <p14:modId xmlns:p14="http://schemas.microsoft.com/office/powerpoint/2010/main" val="1541320424"/>
              </p:ext>
            </p:extLst>
          </p:nvPr>
        </p:nvGraphicFramePr>
        <p:xfrm>
          <a:off x="5172649" y="1481408"/>
          <a:ext cx="3789816" cy="2860160"/>
        </p:xfrm>
        <a:graphic>
          <a:graphicData uri="http://schemas.openxmlformats.org/drawingml/2006/table">
            <a:tbl>
              <a:tblPr/>
              <a:tblGrid>
                <a:gridCol w="1688114">
                  <a:extLst>
                    <a:ext uri="{9D8B030D-6E8A-4147-A177-3AD203B41FA5}">
                      <a16:colId xmlns:a16="http://schemas.microsoft.com/office/drawing/2014/main" val="1537390471"/>
                    </a:ext>
                  </a:extLst>
                </a:gridCol>
                <a:gridCol w="1050851">
                  <a:extLst>
                    <a:ext uri="{9D8B030D-6E8A-4147-A177-3AD203B41FA5}">
                      <a16:colId xmlns:a16="http://schemas.microsoft.com/office/drawing/2014/main" val="3428225792"/>
                    </a:ext>
                  </a:extLst>
                </a:gridCol>
                <a:gridCol w="1050851">
                  <a:extLst>
                    <a:ext uri="{9D8B030D-6E8A-4147-A177-3AD203B41FA5}">
                      <a16:colId xmlns:a16="http://schemas.microsoft.com/office/drawing/2014/main" val="1352912985"/>
                    </a:ext>
                  </a:extLst>
                </a:gridCol>
              </a:tblGrid>
              <a:tr h="341780">
                <a:tc>
                  <a:txBody>
                    <a:bodyPr/>
                    <a:lstStyle/>
                    <a:p>
                      <a:pPr algn="l" fontAlgn="b"/>
                      <a:r>
                        <a:rPr lang="en-US" sz="1400" b="1" i="0" u="none" strike="noStrike" dirty="0">
                          <a:solidFill>
                            <a:srgbClr val="FFFFFF"/>
                          </a:solidFill>
                          <a:effectLst/>
                          <a:latin typeface="Segoe UI" panose="020B0502040204020203" pitchFamily="34" charset="0"/>
                        </a:rPr>
                        <a:t>Prescription Drug</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In-Network</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Non-Network</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251838">
                <a:tc>
                  <a:txBody>
                    <a:bodyPr/>
                    <a:lstStyle/>
                    <a:p>
                      <a:pPr algn="l" fontAlgn="b"/>
                      <a:r>
                        <a:rPr lang="en-US" sz="1100" b="1" i="0" u="none" strike="noStrike" dirty="0">
                          <a:solidFill>
                            <a:srgbClr val="000000"/>
                          </a:solidFill>
                          <a:effectLst/>
                          <a:latin typeface="Segoe UI" panose="020B0502040204020203" pitchFamily="34" charset="0"/>
                        </a:rPr>
                        <a:t>Retail 30 Days Supply</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$90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$200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$550-$650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094760167"/>
                  </a:ext>
                </a:extLst>
              </a:tr>
              <a:tr h="251838">
                <a:tc>
                  <a:txBody>
                    <a:bodyPr/>
                    <a:lstStyle/>
                    <a:p>
                      <a:pPr algn="l" fontAlgn="b"/>
                      <a:r>
                        <a:rPr lang="en-US" sz="1100" b="1" i="0" u="none" strike="noStrike" dirty="0">
                          <a:solidFill>
                            <a:srgbClr val="000000"/>
                          </a:solidFill>
                          <a:effectLst/>
                          <a:latin typeface="Segoe UI" panose="020B0502040204020203" pitchFamily="34" charset="0"/>
                        </a:rPr>
                        <a:t>Retail 90  Days Supply</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76755128"/>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$25</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1364703663"/>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$225</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3303326089"/>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$500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591782939"/>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N/A</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267089827"/>
                  </a:ext>
                </a:extLst>
              </a:tr>
            </a:tbl>
          </a:graphicData>
        </a:graphic>
      </p:graphicFrame>
      <p:pic>
        <p:nvPicPr>
          <p:cNvPr id="6" name="Primary-Client-Logo" descr="surest™_logo_pur_RGB.png">
            <a:extLst>
              <a:ext uri="{FF2B5EF4-FFF2-40B4-BE49-F238E27FC236}">
                <a16:creationId xmlns:a16="http://schemas.microsoft.com/office/drawing/2014/main" id="{1927820A-AE9A-DB88-53A6-356C19C08211}"/>
              </a:ext>
            </a:extLst>
          </p:cNvPr>
          <p:cNvPicPr>
            <a:picLocks noChangeAspect="1"/>
          </p:cNvPicPr>
          <p:nvPr/>
        </p:nvPicPr>
        <p:blipFill>
          <a:blip r:embed="rId3"/>
          <a:stretch>
            <a:fillRect/>
          </a:stretch>
        </p:blipFill>
        <p:spPr>
          <a:xfrm>
            <a:off x="7745590" y="699521"/>
            <a:ext cx="1011422" cy="218853"/>
          </a:xfrm>
          <a:prstGeom prst="rect">
            <a:avLst/>
          </a:prstGeom>
          <a:ln w="12700">
            <a:miter lim="400000"/>
          </a:ln>
        </p:spPr>
      </p:pic>
      <p:sp>
        <p:nvSpPr>
          <p:cNvPr id="7" name="Rectangle 6">
            <a:extLst>
              <a:ext uri="{FF2B5EF4-FFF2-40B4-BE49-F238E27FC236}">
                <a16:creationId xmlns:a16="http://schemas.microsoft.com/office/drawing/2014/main" id="{853CB25B-C0E8-8727-1747-21FC751A90AB}"/>
              </a:ext>
            </a:extLst>
          </p:cNvPr>
          <p:cNvSpPr/>
          <p:nvPr/>
        </p:nvSpPr>
        <p:spPr bwMode="auto">
          <a:xfrm>
            <a:off x="5172650" y="4904602"/>
            <a:ext cx="3789815" cy="990600"/>
          </a:xfrm>
          <a:prstGeom prst="rect">
            <a:avLst/>
          </a:prstGeom>
          <a:noFill/>
          <a:ln w="2857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8" name="TextBox 7">
            <a:extLst>
              <a:ext uri="{FF2B5EF4-FFF2-40B4-BE49-F238E27FC236}">
                <a16:creationId xmlns:a16="http://schemas.microsoft.com/office/drawing/2014/main" id="{2C0AFF02-9F7F-15DB-857D-53959365DB33}"/>
              </a:ext>
            </a:extLst>
          </p:cNvPr>
          <p:cNvSpPr txBox="1"/>
          <p:nvPr/>
        </p:nvSpPr>
        <p:spPr>
          <a:xfrm>
            <a:off x="5279575" y="5030570"/>
            <a:ext cx="3864425" cy="738664"/>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If you elect this plan, you will receive an ID card and access benefit information through the Surest app or visit Benefits.Surest.com</a:t>
            </a:r>
          </a:p>
        </p:txBody>
      </p:sp>
    </p:spTree>
    <p:extLst>
      <p:ext uri="{BB962C8B-B14F-4D97-AF65-F5344CB8AC3E}">
        <p14:creationId xmlns:p14="http://schemas.microsoft.com/office/powerpoint/2010/main" val="804618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EB52F2D-D815-41B5-9625-3FB6D726F1BA}"/>
              </a:ext>
            </a:extLst>
          </p:cNvPr>
          <p:cNvSpPr txBox="1">
            <a:spLocks/>
          </p:cNvSpPr>
          <p:nvPr/>
        </p:nvSpPr>
        <p:spPr>
          <a:xfrm>
            <a:off x="8206527" y="6045515"/>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19</a:t>
            </a:fld>
            <a:endParaRPr lang="en-US" dirty="0"/>
          </a:p>
        </p:txBody>
      </p:sp>
      <p:sp>
        <p:nvSpPr>
          <p:cNvPr id="3" name="Title 2">
            <a:extLst>
              <a:ext uri="{FF2B5EF4-FFF2-40B4-BE49-F238E27FC236}">
                <a16:creationId xmlns:a16="http://schemas.microsoft.com/office/drawing/2014/main" id="{E56D56E3-698B-4444-9639-7468A93C0AF2}"/>
              </a:ext>
            </a:extLst>
          </p:cNvPr>
          <p:cNvSpPr>
            <a:spLocks noGrp="1"/>
          </p:cNvSpPr>
          <p:nvPr>
            <p:ph type="title"/>
          </p:nvPr>
        </p:nvSpPr>
        <p:spPr>
          <a:xfrm>
            <a:off x="319826" y="852593"/>
            <a:ext cx="7886700" cy="1060704"/>
          </a:xfrm>
        </p:spPr>
        <p:txBody>
          <a:bodyPr>
            <a:normAutofit fontScale="90000"/>
          </a:bodyPr>
          <a:lstStyle/>
          <a:p>
            <a:r>
              <a:rPr lang="en-US" sz="3600" dirty="0">
                <a:solidFill>
                  <a:srgbClr val="415364"/>
                </a:solidFill>
              </a:rPr>
              <a:t>Your Pharmacy Benefits</a:t>
            </a:r>
            <a:br>
              <a:rPr lang="en-US" sz="3600" dirty="0">
                <a:solidFill>
                  <a:srgbClr val="415364"/>
                </a:solidFill>
              </a:rPr>
            </a:br>
            <a:r>
              <a:rPr lang="en-US" sz="3600" dirty="0">
                <a:solidFill>
                  <a:srgbClr val="415364"/>
                </a:solidFill>
              </a:rPr>
              <a:t>PPO $1,500 | HDHP $3,400 | Surest </a:t>
            </a:r>
          </a:p>
        </p:txBody>
      </p:sp>
      <p:sp>
        <p:nvSpPr>
          <p:cNvPr id="8" name="Content Placeholder 1">
            <a:extLst>
              <a:ext uri="{FF2B5EF4-FFF2-40B4-BE49-F238E27FC236}">
                <a16:creationId xmlns:a16="http://schemas.microsoft.com/office/drawing/2014/main" id="{8DD7457E-90B2-4D83-8CB7-7F9FB584A098}"/>
              </a:ext>
            </a:extLst>
          </p:cNvPr>
          <p:cNvSpPr txBox="1">
            <a:spLocks/>
          </p:cNvSpPr>
          <p:nvPr/>
        </p:nvSpPr>
        <p:spPr bwMode="auto">
          <a:xfrm>
            <a:off x="1500759" y="2193776"/>
            <a:ext cx="6142482" cy="35161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25013" indent="-125013" algn="l" rtl="0" eaLnBrk="1" fontAlgn="base" hangingPunct="1">
              <a:spcBef>
                <a:spcPts val="400"/>
              </a:spcBef>
              <a:spcAft>
                <a:spcPct val="0"/>
              </a:spcAft>
              <a:buClrTx/>
              <a:buFontTx/>
              <a:buNone/>
              <a:defRPr sz="1800" b="0" cap="none">
                <a:solidFill>
                  <a:schemeClr val="bg2"/>
                </a:solidFill>
                <a:latin typeface="+mj-lt"/>
                <a:ea typeface="+mn-ea"/>
                <a:cs typeface="+mn-cs"/>
              </a:defRPr>
            </a:lvl1pPr>
            <a:lvl2pPr marL="425043" indent="-164302"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125013" marR="0" lvl="0" indent="-125013" algn="l" defTabSz="914400" rtl="0" eaLnBrk="1" fontAlgn="base" latinLnBrk="0" hangingPunct="1">
              <a:lnSpc>
                <a:spcPct val="100000"/>
              </a:lnSpc>
              <a:spcBef>
                <a:spcPts val="40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Your plan covers:</a:t>
            </a:r>
          </a:p>
        </p:txBody>
      </p:sp>
      <p:sp>
        <p:nvSpPr>
          <p:cNvPr id="10" name="Text Placeholder 8">
            <a:extLst>
              <a:ext uri="{FF2B5EF4-FFF2-40B4-BE49-F238E27FC236}">
                <a16:creationId xmlns:a16="http://schemas.microsoft.com/office/drawing/2014/main" id="{5BC81294-E2AB-4212-90B2-642CB34F1D36}"/>
              </a:ext>
            </a:extLst>
          </p:cNvPr>
          <p:cNvSpPr txBox="1">
            <a:spLocks/>
          </p:cNvSpPr>
          <p:nvPr/>
        </p:nvSpPr>
        <p:spPr bwMode="auto">
          <a:xfrm>
            <a:off x="1738883" y="2765242"/>
            <a:ext cx="6467643" cy="14037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25013" indent="-125013" algn="l" rtl="0" eaLnBrk="1" fontAlgn="base" hangingPunct="1">
              <a:spcBef>
                <a:spcPts val="400"/>
              </a:spcBef>
              <a:spcAft>
                <a:spcPct val="0"/>
              </a:spcAft>
              <a:buClrTx/>
              <a:buFont typeface="Arial" panose="020B0604020202020204" pitchFamily="34" charset="0"/>
              <a:buChar char="•"/>
              <a:defRPr sz="1200" b="0" cap="none">
                <a:solidFill>
                  <a:schemeClr val="tx1">
                    <a:lumMod val="65000"/>
                    <a:lumOff val="35000"/>
                  </a:schemeClr>
                </a:solidFill>
                <a:latin typeface="+mn-lt"/>
                <a:ea typeface="+mn-ea"/>
                <a:cs typeface="+mn-cs"/>
              </a:defRPr>
            </a:lvl1pPr>
            <a:lvl2pPr marL="425043" indent="-164302"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panose="020B0604020202020204" pitchFamily="34"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Medicines on the </a:t>
            </a:r>
            <a:r>
              <a:rPr kumimoji="0" lang="en-US" sz="1600" b="1"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Advantage Formulary</a:t>
            </a: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 List, including brand-name and generic drugs.</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Certain preventive drugs at little or no cost to you. </a:t>
            </a:r>
          </a:p>
          <a:p>
            <a:pPr marL="125013" marR="0" lvl="0" indent="-125013" algn="l" defTabSz="914400" rtl="0" eaLnBrk="1" fontAlgn="base" latinLnBrk="0" hangingPunct="1">
              <a:lnSpc>
                <a:spcPct val="100000"/>
              </a:lnSpc>
              <a:spcBef>
                <a:spcPts val="400"/>
              </a:spcBef>
              <a:spcAft>
                <a:spcPct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ヒラギノ角ゴ Pro W3"/>
                <a:cs typeface="Segoe UI" panose="020B0502040204020203" pitchFamily="34" charset="0"/>
              </a:rPr>
              <a:t>Most specialty drugs if you have an ongoing health issue or serious illness.</a:t>
            </a:r>
          </a:p>
        </p:txBody>
      </p:sp>
      <p:sp>
        <p:nvSpPr>
          <p:cNvPr id="11" name="Content Placeholder 1">
            <a:extLst>
              <a:ext uri="{FF2B5EF4-FFF2-40B4-BE49-F238E27FC236}">
                <a16:creationId xmlns:a16="http://schemas.microsoft.com/office/drawing/2014/main" id="{358C2082-8545-44B0-8BB1-6D74CEB1D3EA}"/>
              </a:ext>
            </a:extLst>
          </p:cNvPr>
          <p:cNvSpPr txBox="1">
            <a:spLocks/>
          </p:cNvSpPr>
          <p:nvPr/>
        </p:nvSpPr>
        <p:spPr bwMode="auto">
          <a:xfrm>
            <a:off x="1504744" y="4388843"/>
            <a:ext cx="6138497" cy="41672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marL="125013" indent="-125013" algn="l" rtl="0" eaLnBrk="1" fontAlgn="base" hangingPunct="1">
              <a:spcBef>
                <a:spcPct val="20000"/>
              </a:spcBef>
              <a:spcAft>
                <a:spcPct val="0"/>
              </a:spcAft>
              <a:buClrTx/>
              <a:buFontTx/>
              <a:buNone/>
              <a:defRPr sz="1800" b="0" cap="none">
                <a:solidFill>
                  <a:schemeClr val="bg2"/>
                </a:solidFill>
                <a:latin typeface="+mj-lt"/>
                <a:ea typeface="+mn-ea"/>
                <a:cs typeface="+mn-cs"/>
              </a:defRPr>
            </a:lvl1pPr>
            <a:lvl2pPr marL="425043" indent="-164302"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2pPr>
            <a:lvl3pPr marL="857228" indent="-171446"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3pPr>
            <a:lvl4pPr marL="1284653" indent="-173827"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4pPr>
            <a:lvl5pPr marL="1543012" indent="-171446" algn="l" rtl="0" eaLnBrk="1" fontAlgn="base" hangingPunct="1">
              <a:spcBef>
                <a:spcPct val="20000"/>
              </a:spcBef>
              <a:spcAft>
                <a:spcPct val="0"/>
              </a:spcAft>
              <a:buClrTx/>
              <a:buFont typeface="Arial" charset="0"/>
              <a:buChar char="•"/>
              <a:defRPr sz="135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marL="7938" indent="0" defTabSz="914400"/>
            <a:r>
              <a:rPr lang="en-US" sz="2000" dirty="0">
                <a:solidFill>
                  <a:srgbClr val="000000"/>
                </a:solidFill>
                <a:latin typeface="Segoe UI" panose="020B0502040204020203" pitchFamily="34" charset="0"/>
                <a:ea typeface="ヒラギノ角ゴ Pro W3"/>
                <a:cs typeface="Segoe UI" panose="020B0502040204020203" pitchFamily="34" charset="0"/>
              </a:rPr>
              <a:t>If you have a prescription that is not covered, talk to your doctor or pharmacist about:</a:t>
            </a:r>
          </a:p>
        </p:txBody>
      </p:sp>
      <p:sp>
        <p:nvSpPr>
          <p:cNvPr id="12" name="Text Placeholder 8">
            <a:extLst>
              <a:ext uri="{FF2B5EF4-FFF2-40B4-BE49-F238E27FC236}">
                <a16:creationId xmlns:a16="http://schemas.microsoft.com/office/drawing/2014/main" id="{CBA409A7-6554-47A7-A3F7-0497D967BE57}"/>
              </a:ext>
            </a:extLst>
          </p:cNvPr>
          <p:cNvSpPr txBox="1">
            <a:spLocks/>
          </p:cNvSpPr>
          <p:nvPr/>
        </p:nvSpPr>
        <p:spPr bwMode="auto">
          <a:xfrm>
            <a:off x="1742869" y="5142862"/>
            <a:ext cx="6463657" cy="6221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25013" indent="-125013" algn="l" rtl="0" eaLnBrk="1" fontAlgn="base" hangingPunct="1">
              <a:spcBef>
                <a:spcPts val="400"/>
              </a:spcBef>
              <a:spcAft>
                <a:spcPct val="0"/>
              </a:spcAft>
              <a:buClrTx/>
              <a:buFont typeface="Arial"/>
              <a:buChar char="•"/>
              <a:defRPr sz="1200" b="0" cap="none">
                <a:solidFill>
                  <a:schemeClr val="tx1">
                    <a:lumMod val="65000"/>
                    <a:lumOff val="35000"/>
                  </a:schemeClr>
                </a:solidFill>
                <a:latin typeface="+mn-lt"/>
                <a:ea typeface="+mn-ea"/>
                <a:cs typeface="+mn-cs"/>
              </a:defRPr>
            </a:lvl1pPr>
            <a:lvl2pPr marL="425043" indent="-164302"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2pPr>
            <a:lvl3pPr marL="857228" indent="-171446"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3pPr>
            <a:lvl4pPr marL="1284653" indent="-173827"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4pPr>
            <a:lvl5pPr marL="1543012" indent="-171446" algn="l" rtl="0" eaLnBrk="1" fontAlgn="base" hangingPunct="1">
              <a:spcBef>
                <a:spcPts val="400"/>
              </a:spcBef>
              <a:spcAft>
                <a:spcPct val="0"/>
              </a:spcAft>
              <a:buClrTx/>
              <a:buFont typeface="Arial" charset="0"/>
              <a:buChar char="•"/>
              <a:defRPr sz="1200" b="0">
                <a:solidFill>
                  <a:schemeClr val="tx1">
                    <a:lumMod val="65000"/>
                    <a:lumOff val="35000"/>
                  </a:schemeClr>
                </a:solidFill>
                <a:latin typeface="+mn-lt"/>
                <a:ea typeface="+mn-ea"/>
                <a:cs typeface="+mn-cs"/>
              </a:defRPr>
            </a:lvl5pPr>
            <a:lvl6pPr marL="1885903"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6pPr>
            <a:lvl7pPr marL="2228795"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7pPr>
            <a:lvl8pPr marL="2571686"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8pPr>
            <a:lvl9pPr marL="2914577" indent="-171446" algn="l" rtl="0" eaLnBrk="1" fontAlgn="base" hangingPunct="1">
              <a:spcBef>
                <a:spcPct val="20000"/>
              </a:spcBef>
              <a:spcAft>
                <a:spcPct val="0"/>
              </a:spcAft>
              <a:buClr>
                <a:srgbClr val="1879BF"/>
              </a:buClr>
              <a:buFont typeface="Arial" charset="0"/>
              <a:buChar char="•"/>
              <a:defRPr>
                <a:solidFill>
                  <a:srgbClr val="4C4C4C"/>
                </a:solidFill>
                <a:latin typeface="+mn-lt"/>
                <a:ea typeface="+mn-ea"/>
                <a:cs typeface="+mn-cs"/>
              </a:defRPr>
            </a:lvl9pPr>
          </a:lstStyle>
          <a:p>
            <a:pPr defTabSz="914400"/>
            <a:r>
              <a:rPr lang="en-US" sz="1600" kern="0" dirty="0">
                <a:solidFill>
                  <a:srgbClr val="000000"/>
                </a:solidFill>
                <a:latin typeface="Segoe UI" panose="020B0502040204020203" pitchFamily="34" charset="0"/>
                <a:ea typeface="ヒラギノ角ゴ Pro W3"/>
                <a:cs typeface="Segoe UI" panose="020B0502040204020203" pitchFamily="34" charset="0"/>
              </a:rPr>
              <a:t>Finding another drug.</a:t>
            </a:r>
          </a:p>
          <a:p>
            <a:pPr defTabSz="914400"/>
            <a:r>
              <a:rPr lang="en-US" sz="1600" kern="0" dirty="0">
                <a:solidFill>
                  <a:srgbClr val="000000"/>
                </a:solidFill>
                <a:latin typeface="Segoe UI" panose="020B0502040204020203" pitchFamily="34" charset="0"/>
                <a:ea typeface="ヒラギノ角ゴ Pro W3"/>
                <a:cs typeface="Segoe UI" panose="020B0502040204020203" pitchFamily="34" charset="0"/>
              </a:rPr>
              <a:t>Switching to a generic or over-the-counter drug.</a:t>
            </a:r>
          </a:p>
        </p:txBody>
      </p:sp>
      <p:pic>
        <p:nvPicPr>
          <p:cNvPr id="14" name="Graphic 13">
            <a:extLst>
              <a:ext uri="{FF2B5EF4-FFF2-40B4-BE49-F238E27FC236}">
                <a16:creationId xmlns:a16="http://schemas.microsoft.com/office/drawing/2014/main" id="{E361AD5A-69F7-4F00-875D-1E6D1701A3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776" y="2765242"/>
            <a:ext cx="930426" cy="930426"/>
          </a:xfrm>
          <a:prstGeom prst="rect">
            <a:avLst/>
          </a:prstGeom>
        </p:spPr>
      </p:pic>
      <p:pic>
        <p:nvPicPr>
          <p:cNvPr id="13" name="Picture 2">
            <a:extLst>
              <a:ext uri="{FF2B5EF4-FFF2-40B4-BE49-F238E27FC236}">
                <a16:creationId xmlns:a16="http://schemas.microsoft.com/office/drawing/2014/main" id="{0CFA4B68-CCB8-4B38-80F4-CDCA240AE30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79204" y="659533"/>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63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CB8AE4-24ED-4976-98CF-ABE0CAD8B2ED}"/>
              </a:ext>
            </a:extLst>
          </p:cNvPr>
          <p:cNvSpPr/>
          <p:nvPr/>
        </p:nvSpPr>
        <p:spPr bwMode="auto">
          <a:xfrm>
            <a:off x="0" y="1225981"/>
            <a:ext cx="9144000" cy="1017106"/>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3" name="Title 2">
            <a:extLst>
              <a:ext uri="{FF2B5EF4-FFF2-40B4-BE49-F238E27FC236}">
                <a16:creationId xmlns:a16="http://schemas.microsoft.com/office/drawing/2014/main" id="{8E86BDA2-A17B-4FA3-8718-22F4F19D027F}"/>
              </a:ext>
            </a:extLst>
          </p:cNvPr>
          <p:cNvSpPr>
            <a:spLocks noGrp="1"/>
          </p:cNvSpPr>
          <p:nvPr>
            <p:ph type="title"/>
          </p:nvPr>
        </p:nvSpPr>
        <p:spPr>
          <a:xfrm>
            <a:off x="49873" y="305416"/>
            <a:ext cx="10322932" cy="1325563"/>
          </a:xfrm>
        </p:spPr>
        <p:txBody>
          <a:bodyPr>
            <a:normAutofit/>
          </a:bodyPr>
          <a:lstStyle/>
          <a:p>
            <a:r>
              <a:rPr lang="en-US" sz="3200" dirty="0">
                <a:solidFill>
                  <a:srgbClr val="415364"/>
                </a:solidFill>
              </a:rPr>
              <a:t>Welcome to your 2026 Open Enrollment! </a:t>
            </a:r>
          </a:p>
        </p:txBody>
      </p:sp>
      <p:sp>
        <p:nvSpPr>
          <p:cNvPr id="4" name="Content Placeholder 3">
            <a:extLst>
              <a:ext uri="{FF2B5EF4-FFF2-40B4-BE49-F238E27FC236}">
                <a16:creationId xmlns:a16="http://schemas.microsoft.com/office/drawing/2014/main" id="{6C58DCD8-06ED-41AA-B972-59C90A987B76}"/>
              </a:ext>
            </a:extLst>
          </p:cNvPr>
          <p:cNvSpPr>
            <a:spLocks noGrp="1"/>
          </p:cNvSpPr>
          <p:nvPr>
            <p:ph idx="1"/>
          </p:nvPr>
        </p:nvSpPr>
        <p:spPr>
          <a:xfrm>
            <a:off x="584423" y="1377628"/>
            <a:ext cx="8045451" cy="713813"/>
          </a:xfrm>
        </p:spPr>
        <p:txBody>
          <a:bodyPr>
            <a:noAutofit/>
          </a:bodyPr>
          <a:lstStyle/>
          <a:p>
            <a:pPr marL="0" indent="0">
              <a:buNone/>
            </a:pPr>
            <a:r>
              <a:rPr lang="en-US" sz="2300" dirty="0">
                <a:solidFill>
                  <a:schemeClr val="bg1"/>
                </a:solidFill>
              </a:rPr>
              <a:t>We offer a competitive and comprehensive benefits program to recognize how important you are to the company.</a:t>
            </a:r>
          </a:p>
        </p:txBody>
      </p:sp>
      <p:sp>
        <p:nvSpPr>
          <p:cNvPr id="12" name="Slide Number Placeholder 5">
            <a:extLst>
              <a:ext uri="{FF2B5EF4-FFF2-40B4-BE49-F238E27FC236}">
                <a16:creationId xmlns:a16="http://schemas.microsoft.com/office/drawing/2014/main" id="{59D99BFD-005D-4FAE-AD5A-F6F144287BA6}"/>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a:t>
            </a:fld>
            <a:endParaRPr lang="en-US" dirty="0"/>
          </a:p>
        </p:txBody>
      </p:sp>
      <p:sp>
        <p:nvSpPr>
          <p:cNvPr id="2" name="TextBox 1">
            <a:extLst>
              <a:ext uri="{FF2B5EF4-FFF2-40B4-BE49-F238E27FC236}">
                <a16:creationId xmlns:a16="http://schemas.microsoft.com/office/drawing/2014/main" id="{6ABB1A8C-BA8C-C5FD-90CD-48FA24038AD0}"/>
              </a:ext>
            </a:extLst>
          </p:cNvPr>
          <p:cNvSpPr txBox="1"/>
          <p:nvPr/>
        </p:nvSpPr>
        <p:spPr>
          <a:xfrm>
            <a:off x="306936" y="2316713"/>
            <a:ext cx="8530128" cy="4278094"/>
          </a:xfrm>
          <a:prstGeom prst="rect">
            <a:avLst/>
          </a:prstGeom>
          <a:noFill/>
        </p:spPr>
        <p:txBody>
          <a:bodyPr wrap="square" rtlCol="0">
            <a:spAutoFit/>
          </a:bodyPr>
          <a:lstStyle/>
          <a:p>
            <a:pPr algn="ctr"/>
            <a:r>
              <a:rPr lang="en-US" sz="2000" b="1" u="sng" dirty="0">
                <a:solidFill>
                  <a:srgbClr val="FF6B00"/>
                </a:solidFill>
                <a:latin typeface="Segoe UI" panose="020B0502040204020203" pitchFamily="34" charset="0"/>
                <a:cs typeface="Segoe UI" panose="020B0502040204020203" pitchFamily="34" charset="0"/>
              </a:rPr>
              <a:t>Annual Open Enrollment </a:t>
            </a:r>
            <a:r>
              <a:rPr lang="en-US" sz="2000" b="1" u="sng" dirty="0">
                <a:latin typeface="Segoe UI" panose="020B0502040204020203" pitchFamily="34" charset="0"/>
                <a:cs typeface="Segoe UI" panose="020B0502040204020203" pitchFamily="34" charset="0"/>
              </a:rPr>
              <a:t>November 3- November 17, 2025</a:t>
            </a:r>
          </a:p>
          <a:p>
            <a:pPr algn="ctr"/>
            <a:endParaRPr lang="en-US" sz="150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Open</a:t>
            </a:r>
            <a:r>
              <a:rPr lang="en-US" sz="1400" b="0" dirty="0">
                <a:latin typeface="Segoe UI" panose="020B0502040204020203" pitchFamily="34" charset="0"/>
                <a:cs typeface="Segoe UI" panose="020B0502040204020203" pitchFamily="34" charset="0"/>
              </a:rPr>
              <a:t> enrollment is your yearly opportunity to review your current benefits and make changes for the upcoming plan year. </a:t>
            </a:r>
          </a:p>
          <a:p>
            <a:endParaRPr lang="en-US" sz="1400" b="0" dirty="0">
              <a:latin typeface="Segoe UI" panose="020B0502040204020203" pitchFamily="34" charset="0"/>
              <a:cs typeface="Segoe UI" panose="020B0502040204020203" pitchFamily="34" charset="0"/>
            </a:endParaRPr>
          </a:p>
          <a:p>
            <a:r>
              <a:rPr lang="en-US" sz="1400" b="0" dirty="0">
                <a:latin typeface="Segoe UI" panose="020B0502040204020203" pitchFamily="34" charset="0"/>
                <a:cs typeface="Segoe UI" panose="020B0502040204020203" pitchFamily="34" charset="0"/>
              </a:rPr>
              <a:t>During </a:t>
            </a:r>
            <a:r>
              <a:rPr lang="en-US" sz="1400" dirty="0">
                <a:latin typeface="Segoe UI" panose="020B0502040204020203" pitchFamily="34" charset="0"/>
                <a:cs typeface="Segoe UI" panose="020B0502040204020203" pitchFamily="34" charset="0"/>
              </a:rPr>
              <a:t>open</a:t>
            </a:r>
            <a:r>
              <a:rPr lang="en-US" sz="1400" b="0" dirty="0">
                <a:latin typeface="Segoe UI" panose="020B0502040204020203" pitchFamily="34" charset="0"/>
                <a:cs typeface="Segoe UI" panose="020B0502040204020203" pitchFamily="34" charset="0"/>
              </a:rPr>
              <a:t> enrollment, you can:</a:t>
            </a:r>
          </a:p>
          <a:p>
            <a:pPr marL="285750" indent="-285750">
              <a:buFont typeface="Wingdings 3" panose="05040102010807070707" pitchFamily="18" charset="2"/>
              <a:buChar char=""/>
            </a:pPr>
            <a:r>
              <a:rPr lang="en-US" sz="1400" b="0" dirty="0">
                <a:latin typeface="Segoe UI" panose="020B0502040204020203" pitchFamily="34" charset="0"/>
                <a:cs typeface="Segoe UI" panose="020B0502040204020203" pitchFamily="34" charset="0"/>
              </a:rPr>
              <a:t>Add, change, or decline coverage</a:t>
            </a:r>
          </a:p>
          <a:p>
            <a:pPr marL="285750" indent="-285750">
              <a:buFont typeface="Wingdings 3" panose="05040102010807070707" pitchFamily="18" charset="2"/>
              <a:buChar char=""/>
            </a:pPr>
            <a:r>
              <a:rPr lang="en-US" sz="1400" b="0" dirty="0">
                <a:latin typeface="Segoe UI" panose="020B0502040204020203" pitchFamily="34" charset="0"/>
                <a:cs typeface="Segoe UI" panose="020B0502040204020203" pitchFamily="34" charset="0"/>
              </a:rPr>
              <a:t>Add and/or drop family members</a:t>
            </a:r>
          </a:p>
          <a:p>
            <a:pPr marL="285750" indent="-285750">
              <a:buFont typeface="Wingdings 3" panose="05040102010807070707" pitchFamily="18" charset="2"/>
              <a:buChar char=""/>
            </a:pPr>
            <a:r>
              <a:rPr lang="en-US" sz="1400" b="0" dirty="0">
                <a:latin typeface="Segoe UI" panose="020B0502040204020203" pitchFamily="34" charset="0"/>
                <a:cs typeface="Segoe UI" panose="020B0502040204020203" pitchFamily="34" charset="0"/>
              </a:rPr>
              <a:t>Elect your FSA or HSA amount</a:t>
            </a:r>
          </a:p>
          <a:p>
            <a:endParaRPr lang="en-US" sz="1400" b="0" dirty="0">
              <a:latin typeface="Segoe UI" panose="020B0502040204020203" pitchFamily="34" charset="0"/>
              <a:cs typeface="Segoe UI" panose="020B0502040204020203" pitchFamily="34" charset="0"/>
            </a:endParaRPr>
          </a:p>
          <a:p>
            <a:pPr>
              <a:spcBef>
                <a:spcPts val="600"/>
              </a:spcBef>
            </a:pPr>
            <a:r>
              <a:rPr lang="en-US" sz="1400" b="0" dirty="0">
                <a:latin typeface="Segoe UI" panose="020B0502040204020203" pitchFamily="34" charset="0"/>
                <a:cs typeface="Segoe UI" panose="020B0502040204020203" pitchFamily="34" charset="0"/>
              </a:rPr>
              <a:t>This is the only time of year you can make changes to your benefits unless you experience a qualifying life event:</a:t>
            </a:r>
          </a:p>
          <a:p>
            <a:pPr marL="285750" indent="-285750">
              <a:buFont typeface="Wingdings 3" panose="05040102010807070707" pitchFamily="18" charset="2"/>
              <a:buChar char=""/>
            </a:pPr>
            <a:r>
              <a:rPr lang="en-US" sz="1400" b="0" dirty="0">
                <a:latin typeface="Segoe UI" panose="020B0502040204020203" pitchFamily="34" charset="0"/>
                <a:cs typeface="Segoe UI" panose="020B0502040204020203" pitchFamily="34" charset="0"/>
              </a:rPr>
              <a:t>Change of legal marital status </a:t>
            </a:r>
          </a:p>
          <a:p>
            <a:pPr marL="742950" lvl="1" indent="-285750">
              <a:buFont typeface="Wingdings 3" panose="05040102010807070707" pitchFamily="18" charset="2"/>
              <a:buChar char=""/>
            </a:pPr>
            <a:r>
              <a:rPr lang="en-US" sz="1200" b="0" dirty="0">
                <a:latin typeface="Segoe UI" panose="020B0502040204020203" pitchFamily="34" charset="0"/>
                <a:cs typeface="Segoe UI" panose="020B0502040204020203" pitchFamily="34" charset="0"/>
              </a:rPr>
              <a:t>(e.g., marriage, divorce, death of spouse, legal separation)</a:t>
            </a:r>
          </a:p>
          <a:p>
            <a:pPr marL="285750" indent="-285750">
              <a:buFont typeface="Wingdings 3" panose="05040102010807070707" pitchFamily="18" charset="2"/>
              <a:buChar char=""/>
            </a:pPr>
            <a:r>
              <a:rPr lang="en-US" sz="1400" b="0" dirty="0">
                <a:latin typeface="Segoe UI" panose="020B0502040204020203" pitchFamily="34" charset="0"/>
                <a:cs typeface="Segoe UI" panose="020B0502040204020203" pitchFamily="34" charset="0"/>
              </a:rPr>
              <a:t>Change in number of dependents </a:t>
            </a:r>
          </a:p>
          <a:p>
            <a:pPr marL="742950" lvl="1" indent="-285750">
              <a:buFont typeface="Wingdings 3" panose="05040102010807070707" pitchFamily="18" charset="2"/>
              <a:buChar char=""/>
            </a:pPr>
            <a:r>
              <a:rPr lang="en-US" sz="1200" b="0" dirty="0">
                <a:latin typeface="Segoe UI" panose="020B0502040204020203" pitchFamily="34" charset="0"/>
                <a:cs typeface="Segoe UI" panose="020B0502040204020203" pitchFamily="34" charset="0"/>
              </a:rPr>
              <a:t>(e.g., birth, adoption, death of dependent, ineligibility due to age)</a:t>
            </a:r>
          </a:p>
          <a:p>
            <a:pPr marL="285750" indent="-285750">
              <a:buFont typeface="Wingdings 3" panose="05040102010807070707" pitchFamily="18" charset="2"/>
              <a:buChar char=""/>
            </a:pPr>
            <a:r>
              <a:rPr lang="en-US" sz="1400" b="0" dirty="0">
                <a:latin typeface="Segoe UI" panose="020B0502040204020203" pitchFamily="34" charset="0"/>
                <a:cs typeface="Segoe UI" panose="020B0502040204020203" pitchFamily="34" charset="0"/>
              </a:rPr>
              <a:t>Change in employment or job status</a:t>
            </a:r>
          </a:p>
          <a:p>
            <a:endParaRPr lang="en-US" sz="700" b="0" dirty="0">
              <a:latin typeface="Segoe UI" panose="020B0502040204020203" pitchFamily="34" charset="0"/>
              <a:cs typeface="Segoe UI" panose="020B0502040204020203" pitchFamily="34" charset="0"/>
            </a:endParaRPr>
          </a:p>
          <a:p>
            <a:r>
              <a:rPr lang="en-US" sz="1100" b="0" dirty="0">
                <a:latin typeface="Segoe UI" panose="020B0502040204020203" pitchFamily="34" charset="0"/>
                <a:cs typeface="Segoe UI" panose="020B0502040204020203" pitchFamily="34" charset="0"/>
              </a:rPr>
              <a:t>You must make changes to your benefits within 30 days of your qualifying life event</a:t>
            </a:r>
          </a:p>
        </p:txBody>
      </p:sp>
    </p:spTree>
    <p:extLst>
      <p:ext uri="{BB962C8B-B14F-4D97-AF65-F5344CB8AC3E}">
        <p14:creationId xmlns:p14="http://schemas.microsoft.com/office/powerpoint/2010/main" val="113341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34D5-B0B7-43E8-A703-9DEA8027F719}"/>
              </a:ext>
            </a:extLst>
          </p:cNvPr>
          <p:cNvSpPr>
            <a:spLocks noGrp="1"/>
          </p:cNvSpPr>
          <p:nvPr>
            <p:ph type="title"/>
          </p:nvPr>
        </p:nvSpPr>
        <p:spPr/>
        <p:txBody>
          <a:bodyPr>
            <a:normAutofit/>
          </a:bodyPr>
          <a:lstStyle/>
          <a:p>
            <a:r>
              <a:rPr lang="en-US" dirty="0"/>
              <a:t>Medical and Prescription Benefits Kaiser – CA &amp; HI </a:t>
            </a:r>
          </a:p>
        </p:txBody>
      </p:sp>
      <p:pic>
        <p:nvPicPr>
          <p:cNvPr id="8" name="Picture Placeholder 7">
            <a:extLst>
              <a:ext uri="{FF2B5EF4-FFF2-40B4-BE49-F238E27FC236}">
                <a16:creationId xmlns:a16="http://schemas.microsoft.com/office/drawing/2014/main" id="{17AF4E33-287A-670A-9F95-2E039E8A50F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283191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BABB5-EA83-43E8-A786-8343ECBA9B00}"/>
              </a:ext>
            </a:extLst>
          </p:cNvPr>
          <p:cNvSpPr>
            <a:spLocks noGrp="1"/>
          </p:cNvSpPr>
          <p:nvPr>
            <p:ph type="title"/>
          </p:nvPr>
        </p:nvSpPr>
        <p:spPr>
          <a:xfrm>
            <a:off x="493776" y="251437"/>
            <a:ext cx="7891272" cy="1060704"/>
          </a:xfrm>
        </p:spPr>
        <p:txBody>
          <a:bodyPr>
            <a:normAutofit/>
          </a:bodyPr>
          <a:lstStyle/>
          <a:p>
            <a:r>
              <a:rPr lang="en-US" sz="3200" dirty="0">
                <a:solidFill>
                  <a:schemeClr val="tx2"/>
                </a:solidFill>
              </a:rPr>
              <a:t>Medical and RX Coverage </a:t>
            </a:r>
            <a:br>
              <a:rPr lang="en-US" sz="3200" dirty="0">
                <a:solidFill>
                  <a:schemeClr val="tx2"/>
                </a:solidFill>
              </a:rPr>
            </a:br>
            <a:r>
              <a:rPr lang="en-US" sz="3200" dirty="0">
                <a:solidFill>
                  <a:schemeClr val="tx2"/>
                </a:solidFill>
              </a:rPr>
              <a:t>Kaiser – California Team Members</a:t>
            </a:r>
          </a:p>
        </p:txBody>
      </p:sp>
      <p:sp>
        <p:nvSpPr>
          <p:cNvPr id="20" name="AutoShape 4" descr="UnitedHealthCare Logo">
            <a:extLst>
              <a:ext uri="{FF2B5EF4-FFF2-40B4-BE49-F238E27FC236}">
                <a16:creationId xmlns:a16="http://schemas.microsoft.com/office/drawing/2014/main" id="{9AB237BA-3290-4976-8EF1-43ADE2DB0A0E}"/>
              </a:ext>
            </a:extLst>
          </p:cNvPr>
          <p:cNvSpPr>
            <a:spLocks noChangeAspect="1" noChangeArrowheads="1"/>
          </p:cNvSpPr>
          <p:nvPr/>
        </p:nvSpPr>
        <p:spPr bwMode="auto">
          <a:xfrm flipV="1">
            <a:off x="13693559" y="1062855"/>
            <a:ext cx="1742385" cy="165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825" dirty="0"/>
          </a:p>
        </p:txBody>
      </p:sp>
      <p:pic>
        <p:nvPicPr>
          <p:cNvPr id="17" name="Picture 2">
            <a:extLst>
              <a:ext uri="{FF2B5EF4-FFF2-40B4-BE49-F238E27FC236}">
                <a16:creationId xmlns:a16="http://schemas.microsoft.com/office/drawing/2014/main" id="{F135D3F2-B915-4EB0-B5E6-745623381C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29976" y="653201"/>
            <a:ext cx="850106" cy="257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49A3B8F-51B1-0128-8332-2FB9CBD07F82}"/>
              </a:ext>
            </a:extLst>
          </p:cNvPr>
          <p:cNvGraphicFramePr>
            <a:graphicFrameLocks noGrp="1"/>
          </p:cNvGraphicFramePr>
          <p:nvPr>
            <p:extLst>
              <p:ext uri="{D42A27DB-BD31-4B8C-83A1-F6EECF244321}">
                <p14:modId xmlns:p14="http://schemas.microsoft.com/office/powerpoint/2010/main" val="1303806299"/>
              </p:ext>
            </p:extLst>
          </p:nvPr>
        </p:nvGraphicFramePr>
        <p:xfrm>
          <a:off x="540653" y="1553332"/>
          <a:ext cx="4090270" cy="4127130"/>
        </p:xfrm>
        <a:graphic>
          <a:graphicData uri="http://schemas.openxmlformats.org/drawingml/2006/table">
            <a:tbl>
              <a:tblPr/>
              <a:tblGrid>
                <a:gridCol w="2045135">
                  <a:extLst>
                    <a:ext uri="{9D8B030D-6E8A-4147-A177-3AD203B41FA5}">
                      <a16:colId xmlns:a16="http://schemas.microsoft.com/office/drawing/2014/main" val="833323095"/>
                    </a:ext>
                  </a:extLst>
                </a:gridCol>
                <a:gridCol w="2045135">
                  <a:extLst>
                    <a:ext uri="{9D8B030D-6E8A-4147-A177-3AD203B41FA5}">
                      <a16:colId xmlns:a16="http://schemas.microsoft.com/office/drawing/2014/main" val="4262564854"/>
                    </a:ext>
                  </a:extLst>
                </a:gridCol>
              </a:tblGrid>
              <a:tr h="458570">
                <a:tc>
                  <a:txBody>
                    <a:bodyPr/>
                    <a:lstStyle/>
                    <a:p>
                      <a:pPr algn="l" fontAlgn="ctr"/>
                      <a:r>
                        <a:rPr lang="en-US" sz="1600" b="1" i="0" u="none" strike="noStrike" dirty="0">
                          <a:solidFill>
                            <a:srgbClr val="FFFFFF"/>
                          </a:solidFill>
                          <a:effectLst/>
                          <a:latin typeface="Segoe UI" panose="020B0502040204020203" pitchFamily="34" charset="0"/>
                        </a:rPr>
                        <a:t>Medical Benefits</a:t>
                      </a:r>
                    </a:p>
                  </a:txBody>
                  <a:tcPr marL="7144" marR="7144" marT="7144" marB="0" anchor="ctr">
                    <a:lnL>
                      <a:noFill/>
                    </a:lnL>
                    <a:lnR>
                      <a:noFill/>
                    </a:lnR>
                    <a:lnT>
                      <a:noFill/>
                    </a:lnT>
                    <a:lnB>
                      <a:noFill/>
                    </a:lnB>
                    <a:solidFill>
                      <a:srgbClr val="000000"/>
                    </a:solidFill>
                  </a:tcPr>
                </a:tc>
                <a:tc>
                  <a:txBody>
                    <a:bodyPr/>
                    <a:lstStyle/>
                    <a:p>
                      <a:pPr algn="r" fontAlgn="ctr"/>
                      <a:endParaRPr lang="en-US" sz="1200" b="1" i="0" u="none" strike="noStrike" dirty="0">
                        <a:solidFill>
                          <a:srgbClr val="FFFFFF"/>
                        </a:solidFill>
                        <a:effectLst/>
                        <a:latin typeface="Segoe UI" panose="020B0502040204020203" pitchFamily="34" charset="0"/>
                      </a:endParaRPr>
                    </a:p>
                  </a:txBody>
                  <a:tcPr marL="7144" marR="7144" marT="7144" marB="0" anchor="ctr">
                    <a:lnL>
                      <a:noFill/>
                    </a:lnL>
                    <a:lnR>
                      <a:noFill/>
                    </a:lnR>
                    <a:lnT>
                      <a:noFill/>
                    </a:lnT>
                    <a:lnB>
                      <a:noFill/>
                    </a:lnB>
                    <a:solidFill>
                      <a:srgbClr val="000000"/>
                    </a:solidFill>
                  </a:tcPr>
                </a:tc>
                <a:extLst>
                  <a:ext uri="{0D108BD9-81ED-4DB2-BD59-A6C34878D82A}">
                    <a16:rowId xmlns:a16="http://schemas.microsoft.com/office/drawing/2014/main" val="3167779865"/>
                  </a:ext>
                </a:extLst>
              </a:tr>
              <a:tr h="229285">
                <a:tc>
                  <a:txBody>
                    <a:bodyPr/>
                    <a:lstStyle/>
                    <a:p>
                      <a:pPr algn="l" fontAlgn="b"/>
                      <a:r>
                        <a:rPr lang="en-US" sz="1200" b="1" i="0" u="none" strike="noStrike" dirty="0">
                          <a:solidFill>
                            <a:srgbClr val="000000"/>
                          </a:solidFill>
                          <a:effectLst/>
                          <a:latin typeface="Segoe UI" panose="020B0502040204020203" pitchFamily="34" charset="0"/>
                        </a:rPr>
                        <a:t>Deductible</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3444484618"/>
                  </a:ext>
                </a:extLst>
              </a:tr>
              <a:tr h="229285">
                <a:tc>
                  <a:txBody>
                    <a:bodyPr/>
                    <a:lstStyle/>
                    <a:p>
                      <a:pPr algn="l" fontAlgn="b"/>
                      <a:r>
                        <a:rPr lang="en-US" sz="1200" b="0" i="0" u="none" strike="noStrike" dirty="0">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$1,000</a:t>
                      </a:r>
                    </a:p>
                  </a:txBody>
                  <a:tcPr marL="7144" marR="7144" marT="7144" marB="0" anchor="b">
                    <a:lnL>
                      <a:noFill/>
                    </a:lnL>
                    <a:lnR>
                      <a:noFill/>
                    </a:lnR>
                    <a:lnT>
                      <a:noFill/>
                    </a:lnT>
                    <a:lnB>
                      <a:noFill/>
                    </a:lnB>
                  </a:tcPr>
                </a:tc>
                <a:extLst>
                  <a:ext uri="{0D108BD9-81ED-4DB2-BD59-A6C34878D82A}">
                    <a16:rowId xmlns:a16="http://schemas.microsoft.com/office/drawing/2014/main" val="2250814959"/>
                  </a:ext>
                </a:extLst>
              </a:tr>
              <a:tr h="229285">
                <a:tc>
                  <a:txBody>
                    <a:bodyPr/>
                    <a:lstStyle/>
                    <a:p>
                      <a:pPr algn="l" fontAlgn="b"/>
                      <a:r>
                        <a:rPr lang="en-US" sz="1200" b="0" i="0" u="none" strike="noStrike" dirty="0">
                          <a:solidFill>
                            <a:srgbClr val="000000"/>
                          </a:solidFill>
                          <a:effectLst/>
                          <a:latin typeface="Segoe UI" panose="020B0502040204020203" pitchFamily="34" charset="0"/>
                        </a:rPr>
                        <a:t>Family</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$2,000 </a:t>
                      </a:r>
                    </a:p>
                  </a:txBody>
                  <a:tcPr marL="7144" marR="7144" marT="7144" marB="0" anchor="b">
                    <a:lnL>
                      <a:noFill/>
                    </a:lnL>
                    <a:lnR>
                      <a:noFill/>
                    </a:lnR>
                    <a:lnT>
                      <a:noFill/>
                    </a:lnT>
                    <a:lnB>
                      <a:noFill/>
                    </a:lnB>
                  </a:tcPr>
                </a:tc>
                <a:extLst>
                  <a:ext uri="{0D108BD9-81ED-4DB2-BD59-A6C34878D82A}">
                    <a16:rowId xmlns:a16="http://schemas.microsoft.com/office/drawing/2014/main" val="609953888"/>
                  </a:ext>
                </a:extLst>
              </a:tr>
              <a:tr h="229285">
                <a:tc>
                  <a:txBody>
                    <a:bodyPr/>
                    <a:lstStyle/>
                    <a:p>
                      <a:pPr algn="l" fontAlgn="b"/>
                      <a:r>
                        <a:rPr lang="en-US" sz="1200" b="1" i="0" u="none" strike="noStrike" dirty="0">
                          <a:solidFill>
                            <a:srgbClr val="000000"/>
                          </a:solidFill>
                          <a:effectLst/>
                          <a:latin typeface="Segoe UI" panose="020B0502040204020203" pitchFamily="34" charset="0"/>
                        </a:rPr>
                        <a:t>Coinsurance</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365505013"/>
                  </a:ext>
                </a:extLst>
              </a:tr>
              <a:tr h="229285">
                <a:tc>
                  <a:txBody>
                    <a:bodyPr/>
                    <a:lstStyle/>
                    <a:p>
                      <a:pPr algn="l" fontAlgn="b"/>
                      <a:r>
                        <a:rPr lang="en-US" sz="1200" b="1" i="0" u="none" strike="noStrike" dirty="0">
                          <a:solidFill>
                            <a:srgbClr val="000000"/>
                          </a:solidFill>
                          <a:effectLst/>
                          <a:latin typeface="Segoe UI" panose="020B0502040204020203" pitchFamily="34" charset="0"/>
                        </a:rPr>
                        <a:t>Maximum Out of Pocket</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4196394514"/>
                  </a:ext>
                </a:extLst>
              </a:tr>
              <a:tr h="229285">
                <a:tc>
                  <a:txBody>
                    <a:bodyPr/>
                    <a:lstStyle/>
                    <a:p>
                      <a:pPr algn="l" fontAlgn="b"/>
                      <a:r>
                        <a:rPr lang="en-US" sz="1200" b="0" i="0" u="none" strike="noStrike" dirty="0">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$3,800 </a:t>
                      </a:r>
                    </a:p>
                  </a:txBody>
                  <a:tcPr marL="7144" marR="7144" marT="7144" marB="0" anchor="b">
                    <a:lnL>
                      <a:noFill/>
                    </a:lnL>
                    <a:lnR>
                      <a:noFill/>
                    </a:lnR>
                    <a:lnT>
                      <a:noFill/>
                    </a:lnT>
                    <a:lnB>
                      <a:noFill/>
                    </a:lnB>
                  </a:tcPr>
                </a:tc>
                <a:extLst>
                  <a:ext uri="{0D108BD9-81ED-4DB2-BD59-A6C34878D82A}">
                    <a16:rowId xmlns:a16="http://schemas.microsoft.com/office/drawing/2014/main" val="1874560588"/>
                  </a:ext>
                </a:extLst>
              </a:tr>
              <a:tr h="229285">
                <a:tc>
                  <a:txBody>
                    <a:bodyPr/>
                    <a:lstStyle/>
                    <a:p>
                      <a:pPr algn="l" fontAlgn="b"/>
                      <a:r>
                        <a:rPr lang="en-US" sz="1200" b="0" i="0" u="none" strike="noStrike" dirty="0">
                          <a:solidFill>
                            <a:srgbClr val="000000"/>
                          </a:solidFill>
                          <a:effectLst/>
                          <a:latin typeface="Segoe UI" panose="020B0502040204020203" pitchFamily="34" charset="0"/>
                        </a:rPr>
                        <a:t>Family</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$7,600 </a:t>
                      </a:r>
                    </a:p>
                  </a:txBody>
                  <a:tcPr marL="7144" marR="7144" marT="7144" marB="0" anchor="b">
                    <a:lnL>
                      <a:noFill/>
                    </a:lnL>
                    <a:lnR>
                      <a:noFill/>
                    </a:lnR>
                    <a:lnT>
                      <a:noFill/>
                    </a:lnT>
                    <a:lnB>
                      <a:noFill/>
                    </a:lnB>
                  </a:tcPr>
                </a:tc>
                <a:extLst>
                  <a:ext uri="{0D108BD9-81ED-4DB2-BD59-A6C34878D82A}">
                    <a16:rowId xmlns:a16="http://schemas.microsoft.com/office/drawing/2014/main" val="1787557706"/>
                  </a:ext>
                </a:extLst>
              </a:tr>
              <a:tr h="229285">
                <a:tc>
                  <a:txBody>
                    <a:bodyPr/>
                    <a:lstStyle/>
                    <a:p>
                      <a:pPr algn="l" fontAlgn="b"/>
                      <a:r>
                        <a:rPr lang="en-US" sz="1200" b="1" i="0" u="none" strike="noStrike" dirty="0">
                          <a:solidFill>
                            <a:srgbClr val="000000"/>
                          </a:solidFill>
                          <a:effectLst/>
                          <a:latin typeface="Segoe UI" panose="020B0502040204020203" pitchFamily="34" charset="0"/>
                        </a:rPr>
                        <a:t>Preventive Care</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No Cost</a:t>
                      </a:r>
                    </a:p>
                  </a:txBody>
                  <a:tcPr marL="7144" marR="7144" marT="7144" marB="0" anchor="b">
                    <a:lnL>
                      <a:noFill/>
                    </a:lnL>
                    <a:lnR>
                      <a:noFill/>
                    </a:lnR>
                    <a:lnT>
                      <a:noFill/>
                    </a:lnT>
                    <a:lnB>
                      <a:noFill/>
                    </a:lnB>
                  </a:tcPr>
                </a:tc>
                <a:extLst>
                  <a:ext uri="{0D108BD9-81ED-4DB2-BD59-A6C34878D82A}">
                    <a16:rowId xmlns:a16="http://schemas.microsoft.com/office/drawing/2014/main" val="561161352"/>
                  </a:ext>
                </a:extLst>
              </a:tr>
              <a:tr h="229285">
                <a:tc>
                  <a:txBody>
                    <a:bodyPr/>
                    <a:lstStyle/>
                    <a:p>
                      <a:pPr algn="l" fontAlgn="b"/>
                      <a:r>
                        <a:rPr lang="en-US" sz="1200" b="1" i="0" u="none" strike="noStrike" dirty="0">
                          <a:solidFill>
                            <a:srgbClr val="000000"/>
                          </a:solidFill>
                          <a:effectLst/>
                          <a:latin typeface="Segoe UI" panose="020B0502040204020203" pitchFamily="34" charset="0"/>
                        </a:rPr>
                        <a:t>Office Visits</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1965733474"/>
                  </a:ext>
                </a:extLst>
              </a:tr>
              <a:tr h="229285">
                <a:tc>
                  <a:txBody>
                    <a:bodyPr/>
                    <a:lstStyle/>
                    <a:p>
                      <a:pPr algn="l" fontAlgn="b"/>
                      <a:r>
                        <a:rPr lang="en-US" sz="1200" b="0" i="0" u="none" strike="noStrike" dirty="0">
                          <a:solidFill>
                            <a:srgbClr val="000000"/>
                          </a:solidFill>
                          <a:effectLst/>
                          <a:latin typeface="Segoe UI" panose="020B0502040204020203" pitchFamily="34" charset="0"/>
                        </a:rPr>
                        <a:t>Primary Care</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 </a:t>
                      </a:r>
                    </a:p>
                  </a:txBody>
                  <a:tcPr marL="7144" marR="7144" marT="7144" marB="0" anchor="b">
                    <a:lnL>
                      <a:noFill/>
                    </a:lnL>
                    <a:lnR>
                      <a:noFill/>
                    </a:lnR>
                    <a:lnT>
                      <a:noFill/>
                    </a:lnT>
                    <a:lnB>
                      <a:noFill/>
                    </a:lnB>
                  </a:tcPr>
                </a:tc>
                <a:extLst>
                  <a:ext uri="{0D108BD9-81ED-4DB2-BD59-A6C34878D82A}">
                    <a16:rowId xmlns:a16="http://schemas.microsoft.com/office/drawing/2014/main" val="1015499699"/>
                  </a:ext>
                </a:extLst>
              </a:tr>
              <a:tr h="229285">
                <a:tc>
                  <a:txBody>
                    <a:bodyPr/>
                    <a:lstStyle/>
                    <a:p>
                      <a:pPr algn="l" fontAlgn="b"/>
                      <a:r>
                        <a:rPr lang="en-US" sz="1200" b="0" i="0" u="none" strike="noStrike" dirty="0">
                          <a:solidFill>
                            <a:srgbClr val="000000"/>
                          </a:solidFill>
                          <a:effectLst/>
                          <a:latin typeface="Segoe UI" panose="020B0502040204020203" pitchFamily="34" charset="0"/>
                        </a:rPr>
                        <a:t>Specialists</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$30 </a:t>
                      </a:r>
                    </a:p>
                  </a:txBody>
                  <a:tcPr marL="7144" marR="7144" marT="7144" marB="0" anchor="b">
                    <a:lnL>
                      <a:noFill/>
                    </a:lnL>
                    <a:lnR>
                      <a:noFill/>
                    </a:lnR>
                    <a:lnT>
                      <a:noFill/>
                    </a:lnT>
                    <a:lnB>
                      <a:noFill/>
                    </a:lnB>
                  </a:tcPr>
                </a:tc>
                <a:extLst>
                  <a:ext uri="{0D108BD9-81ED-4DB2-BD59-A6C34878D82A}">
                    <a16:rowId xmlns:a16="http://schemas.microsoft.com/office/drawing/2014/main" val="3894785497"/>
                  </a:ext>
                </a:extLst>
              </a:tr>
              <a:tr h="229285">
                <a:tc>
                  <a:txBody>
                    <a:bodyPr/>
                    <a:lstStyle/>
                    <a:p>
                      <a:pPr algn="l" fontAlgn="b"/>
                      <a:r>
                        <a:rPr lang="en-US" sz="1200" b="1" i="0" u="none" strike="noStrike" dirty="0">
                          <a:solidFill>
                            <a:srgbClr val="000000"/>
                          </a:solidFill>
                          <a:effectLst/>
                          <a:latin typeface="Segoe UI" panose="020B0502040204020203" pitchFamily="34" charset="0"/>
                        </a:rPr>
                        <a:t>Hospital Care</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2365461105"/>
                  </a:ext>
                </a:extLst>
              </a:tr>
              <a:tr h="229285">
                <a:tc>
                  <a:txBody>
                    <a:bodyPr/>
                    <a:lstStyle/>
                    <a:p>
                      <a:pPr algn="l" fontAlgn="b"/>
                      <a:r>
                        <a:rPr lang="en-US" sz="1200" b="0" i="0" u="none" strike="noStrike" dirty="0">
                          <a:solidFill>
                            <a:srgbClr val="000000"/>
                          </a:solidFill>
                          <a:effectLst/>
                          <a:latin typeface="Segoe UI" panose="020B0502040204020203" pitchFamily="34" charset="0"/>
                        </a:rPr>
                        <a:t>Inpatient Coverage</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 after deductible</a:t>
                      </a:r>
                    </a:p>
                  </a:txBody>
                  <a:tcPr marL="7144" marR="7144" marT="7144" marB="0" anchor="b">
                    <a:lnL>
                      <a:noFill/>
                    </a:lnL>
                    <a:lnR>
                      <a:noFill/>
                    </a:lnR>
                    <a:lnT>
                      <a:noFill/>
                    </a:lnT>
                    <a:lnB>
                      <a:noFill/>
                    </a:lnB>
                  </a:tcPr>
                </a:tc>
                <a:extLst>
                  <a:ext uri="{0D108BD9-81ED-4DB2-BD59-A6C34878D82A}">
                    <a16:rowId xmlns:a16="http://schemas.microsoft.com/office/drawing/2014/main" val="2037630705"/>
                  </a:ext>
                </a:extLst>
              </a:tr>
              <a:tr h="229285">
                <a:tc>
                  <a:txBody>
                    <a:bodyPr/>
                    <a:lstStyle/>
                    <a:p>
                      <a:pPr algn="l" fontAlgn="b"/>
                      <a:r>
                        <a:rPr lang="en-US" sz="1200" b="0" i="0" u="none" strike="noStrike" dirty="0">
                          <a:solidFill>
                            <a:srgbClr val="000000"/>
                          </a:solidFill>
                          <a:effectLst/>
                          <a:latin typeface="Segoe UI" panose="020B0502040204020203" pitchFamily="34" charset="0"/>
                        </a:rPr>
                        <a:t>Outpatient Surgery</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 after deductible</a:t>
                      </a:r>
                    </a:p>
                  </a:txBody>
                  <a:tcPr marL="7144" marR="7144" marT="7144" marB="0" anchor="b">
                    <a:lnL>
                      <a:noFill/>
                    </a:lnL>
                    <a:lnR>
                      <a:noFill/>
                    </a:lnR>
                    <a:lnT>
                      <a:noFill/>
                    </a:lnT>
                    <a:lnB>
                      <a:noFill/>
                    </a:lnB>
                  </a:tcPr>
                </a:tc>
                <a:extLst>
                  <a:ext uri="{0D108BD9-81ED-4DB2-BD59-A6C34878D82A}">
                    <a16:rowId xmlns:a16="http://schemas.microsoft.com/office/drawing/2014/main" val="3774262864"/>
                  </a:ext>
                </a:extLst>
              </a:tr>
              <a:tr h="229285">
                <a:tc>
                  <a:txBody>
                    <a:bodyPr/>
                    <a:lstStyle/>
                    <a:p>
                      <a:pPr algn="l" fontAlgn="b"/>
                      <a:r>
                        <a:rPr lang="en-US" sz="1200" b="1" i="0" u="none" strike="noStrike" dirty="0">
                          <a:solidFill>
                            <a:srgbClr val="000000"/>
                          </a:solidFill>
                          <a:effectLst/>
                          <a:latin typeface="Segoe UI" panose="020B0502040204020203" pitchFamily="34" charset="0"/>
                        </a:rPr>
                        <a:t>Emergency Room</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 after deductible</a:t>
                      </a:r>
                    </a:p>
                  </a:txBody>
                  <a:tcPr marL="7144" marR="7144" marT="7144" marB="0" anchor="b">
                    <a:lnL>
                      <a:noFill/>
                    </a:lnL>
                    <a:lnR>
                      <a:noFill/>
                    </a:lnR>
                    <a:lnT>
                      <a:noFill/>
                    </a:lnT>
                    <a:lnB>
                      <a:noFill/>
                    </a:lnB>
                  </a:tcPr>
                </a:tc>
                <a:extLst>
                  <a:ext uri="{0D108BD9-81ED-4DB2-BD59-A6C34878D82A}">
                    <a16:rowId xmlns:a16="http://schemas.microsoft.com/office/drawing/2014/main" val="245995203"/>
                  </a:ext>
                </a:extLst>
              </a:tr>
              <a:tr h="229285">
                <a:tc>
                  <a:txBody>
                    <a:bodyPr/>
                    <a:lstStyle/>
                    <a:p>
                      <a:pPr algn="l" fontAlgn="b"/>
                      <a:r>
                        <a:rPr lang="en-US" sz="1200" b="1" i="0" u="none" strike="noStrike" dirty="0">
                          <a:solidFill>
                            <a:srgbClr val="000000"/>
                          </a:solidFill>
                          <a:effectLst/>
                          <a:latin typeface="Segoe UI" panose="020B0502040204020203" pitchFamily="34" charset="0"/>
                        </a:rPr>
                        <a:t>Urgent Care</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$30 copay</a:t>
                      </a:r>
                    </a:p>
                  </a:txBody>
                  <a:tcPr marL="7144" marR="7144" marT="7144" marB="0" anchor="b">
                    <a:lnL>
                      <a:noFill/>
                    </a:lnL>
                    <a:lnR>
                      <a:noFill/>
                    </a:lnR>
                    <a:lnT>
                      <a:noFill/>
                    </a:lnT>
                    <a:lnB>
                      <a:noFill/>
                    </a:lnB>
                  </a:tcPr>
                </a:tc>
                <a:extLst>
                  <a:ext uri="{0D108BD9-81ED-4DB2-BD59-A6C34878D82A}">
                    <a16:rowId xmlns:a16="http://schemas.microsoft.com/office/drawing/2014/main" val="3825427052"/>
                  </a:ext>
                </a:extLst>
              </a:tr>
            </a:tbl>
          </a:graphicData>
        </a:graphic>
      </p:graphicFrame>
      <p:sp>
        <p:nvSpPr>
          <p:cNvPr id="4" name="Rectangle 3">
            <a:extLst>
              <a:ext uri="{FF2B5EF4-FFF2-40B4-BE49-F238E27FC236}">
                <a16:creationId xmlns:a16="http://schemas.microsoft.com/office/drawing/2014/main" id="{91526ECF-64AE-42C7-61BB-D8F8E8056D3F}"/>
              </a:ext>
            </a:extLst>
          </p:cNvPr>
          <p:cNvSpPr/>
          <p:nvPr/>
        </p:nvSpPr>
        <p:spPr bwMode="auto">
          <a:xfrm>
            <a:off x="5049760" y="4754673"/>
            <a:ext cx="3609792" cy="809969"/>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2534FD7B-11E2-550D-C34A-ED08D0996830}"/>
              </a:ext>
            </a:extLst>
          </p:cNvPr>
          <p:cNvSpPr txBox="1"/>
          <p:nvPr/>
        </p:nvSpPr>
        <p:spPr>
          <a:xfrm>
            <a:off x="5676556" y="4762081"/>
            <a:ext cx="3098241"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This plan is compatible with a Healthcare Flexible Spending Account (FSA).</a:t>
            </a:r>
          </a:p>
        </p:txBody>
      </p:sp>
      <p:pic>
        <p:nvPicPr>
          <p:cNvPr id="7" name="Graphic 6" descr="Thumbs up sign">
            <a:extLst>
              <a:ext uri="{FF2B5EF4-FFF2-40B4-BE49-F238E27FC236}">
                <a16:creationId xmlns:a16="http://schemas.microsoft.com/office/drawing/2014/main" id="{F234D8D5-DA3B-F732-30AF-F1AED0EDE27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5940" y="4899003"/>
            <a:ext cx="592866" cy="505142"/>
          </a:xfrm>
          <a:prstGeom prst="rect">
            <a:avLst/>
          </a:prstGeom>
        </p:spPr>
      </p:pic>
      <p:graphicFrame>
        <p:nvGraphicFramePr>
          <p:cNvPr id="8" name="Table 7">
            <a:extLst>
              <a:ext uri="{FF2B5EF4-FFF2-40B4-BE49-F238E27FC236}">
                <a16:creationId xmlns:a16="http://schemas.microsoft.com/office/drawing/2014/main" id="{05C02642-994A-67F6-6F59-E09CCA313A59}"/>
              </a:ext>
            </a:extLst>
          </p:cNvPr>
          <p:cNvGraphicFramePr>
            <a:graphicFrameLocks noGrp="1"/>
          </p:cNvGraphicFramePr>
          <p:nvPr>
            <p:extLst>
              <p:ext uri="{D42A27DB-BD31-4B8C-83A1-F6EECF244321}">
                <p14:modId xmlns:p14="http://schemas.microsoft.com/office/powerpoint/2010/main" val="3098261742"/>
              </p:ext>
            </p:extLst>
          </p:nvPr>
        </p:nvGraphicFramePr>
        <p:xfrm>
          <a:off x="5006426" y="2099568"/>
          <a:ext cx="3789816" cy="2090541"/>
        </p:xfrm>
        <a:graphic>
          <a:graphicData uri="http://schemas.openxmlformats.org/drawingml/2006/table">
            <a:tbl>
              <a:tblPr/>
              <a:tblGrid>
                <a:gridCol w="2335788">
                  <a:extLst>
                    <a:ext uri="{9D8B030D-6E8A-4147-A177-3AD203B41FA5}">
                      <a16:colId xmlns:a16="http://schemas.microsoft.com/office/drawing/2014/main" val="1537390471"/>
                    </a:ext>
                  </a:extLst>
                </a:gridCol>
                <a:gridCol w="1454028">
                  <a:extLst>
                    <a:ext uri="{9D8B030D-6E8A-4147-A177-3AD203B41FA5}">
                      <a16:colId xmlns:a16="http://schemas.microsoft.com/office/drawing/2014/main" val="3428225792"/>
                    </a:ext>
                  </a:extLst>
                </a:gridCol>
              </a:tblGrid>
              <a:tr h="458348">
                <a:tc>
                  <a:txBody>
                    <a:bodyPr/>
                    <a:lstStyle/>
                    <a:p>
                      <a:pPr algn="just" fontAlgn="b"/>
                      <a:r>
                        <a:rPr lang="en-US" sz="1600" b="1" i="0" u="none" strike="noStrike" dirty="0">
                          <a:solidFill>
                            <a:srgbClr val="FFFFFF"/>
                          </a:solidFill>
                          <a:effectLst/>
                          <a:latin typeface="Segoe UI" panose="020B0502040204020203" pitchFamily="34" charset="0"/>
                        </a:rPr>
                        <a:t>Prescription Drug</a:t>
                      </a:r>
                    </a:p>
                  </a:txBody>
                  <a:tcPr marL="9525" marR="9525" marT="9525" marB="0" anchor="ctr">
                    <a:lnL>
                      <a:noFill/>
                    </a:lnL>
                    <a:lnR>
                      <a:noFill/>
                    </a:lnR>
                    <a:lnT>
                      <a:noFill/>
                    </a:lnT>
                    <a:lnB>
                      <a:noFill/>
                    </a:lnB>
                    <a:solidFill>
                      <a:srgbClr val="000000"/>
                    </a:solidFill>
                  </a:tcPr>
                </a:tc>
                <a:tc>
                  <a:txBody>
                    <a:bodyPr/>
                    <a:lstStyle/>
                    <a:p>
                      <a:pPr algn="r" fontAlgn="b"/>
                      <a:endParaRPr lang="en-US" sz="1100" b="0" i="1" u="none" strike="noStrike" dirty="0">
                        <a:solidFill>
                          <a:srgbClr val="FFFFFF"/>
                        </a:solidFill>
                        <a:effectLst/>
                        <a:latin typeface="Segoe UI" panose="020B0502040204020203" pitchFamily="34" charset="0"/>
                      </a:endParaRP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73003">
                <a:tc>
                  <a:txBody>
                    <a:bodyPr/>
                    <a:lstStyle/>
                    <a:p>
                      <a:pPr algn="l" fontAlgn="ctr"/>
                      <a:r>
                        <a:rPr lang="en-US" sz="1100" b="1" i="0" u="none" strike="noStrike" dirty="0">
                          <a:solidFill>
                            <a:srgbClr val="000000"/>
                          </a:solidFill>
                          <a:effectLst/>
                          <a:latin typeface="Segoe UI" panose="020B0502040204020203" pitchFamily="34" charset="0"/>
                        </a:rPr>
                        <a:t>Deductible</a:t>
                      </a:r>
                    </a:p>
                  </a:txBody>
                  <a:tcPr marL="85725" marR="9525" marT="9525" marB="0" anchor="ctr">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Combined with Medical</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n-US" sz="1100" b="1" i="0" u="none" strike="noStrike" dirty="0">
                          <a:solidFill>
                            <a:srgbClr val="000000"/>
                          </a:solidFill>
                          <a:effectLst/>
                          <a:latin typeface="Segoe UI" panose="020B0502040204020203" pitchFamily="34" charset="0"/>
                        </a:rPr>
                        <a:t>Retail</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$30</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20% up to $250</a:t>
                      </a:r>
                    </a:p>
                  </a:txBody>
                  <a:tcPr marL="9525" marR="9525" marT="9525" marB="0" anchor="b">
                    <a:lnL>
                      <a:noFill/>
                    </a:lnL>
                    <a:lnR>
                      <a:noFill/>
                    </a:lnR>
                    <a:lnT>
                      <a:noFill/>
                    </a:lnT>
                    <a:lnB>
                      <a:noFill/>
                    </a:lnB>
                  </a:tcPr>
                </a:tc>
                <a:extLst>
                  <a:ext uri="{0D108BD9-81ED-4DB2-BD59-A6C34878D82A}">
                    <a16:rowId xmlns:a16="http://schemas.microsoft.com/office/drawing/2014/main" val="2094760167"/>
                  </a:ext>
                </a:extLst>
              </a:tr>
            </a:tbl>
          </a:graphicData>
        </a:graphic>
      </p:graphicFrame>
    </p:spTree>
    <p:extLst>
      <p:ext uri="{BB962C8B-B14F-4D97-AF65-F5344CB8AC3E}">
        <p14:creationId xmlns:p14="http://schemas.microsoft.com/office/powerpoint/2010/main" val="1453416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BABB5-EA83-43E8-A786-8343ECBA9B00}"/>
              </a:ext>
            </a:extLst>
          </p:cNvPr>
          <p:cNvSpPr>
            <a:spLocks noGrp="1"/>
          </p:cNvSpPr>
          <p:nvPr>
            <p:ph type="title"/>
          </p:nvPr>
        </p:nvSpPr>
        <p:spPr>
          <a:xfrm>
            <a:off x="493776" y="251437"/>
            <a:ext cx="7891272" cy="1060704"/>
          </a:xfrm>
        </p:spPr>
        <p:txBody>
          <a:bodyPr>
            <a:normAutofit/>
          </a:bodyPr>
          <a:lstStyle/>
          <a:p>
            <a:r>
              <a:rPr lang="en-US" sz="3200" dirty="0">
                <a:solidFill>
                  <a:schemeClr val="tx2"/>
                </a:solidFill>
              </a:rPr>
              <a:t>Medical and RX Coverage </a:t>
            </a:r>
            <a:br>
              <a:rPr lang="en-US" sz="3200" dirty="0">
                <a:solidFill>
                  <a:schemeClr val="tx2"/>
                </a:solidFill>
              </a:rPr>
            </a:br>
            <a:r>
              <a:rPr lang="en-US" sz="3200" dirty="0">
                <a:solidFill>
                  <a:schemeClr val="tx2"/>
                </a:solidFill>
              </a:rPr>
              <a:t>Kaiser – Hawaii Team Members</a:t>
            </a:r>
          </a:p>
        </p:txBody>
      </p:sp>
      <p:sp>
        <p:nvSpPr>
          <p:cNvPr id="20" name="AutoShape 4" descr="UnitedHealthCare Logo">
            <a:extLst>
              <a:ext uri="{FF2B5EF4-FFF2-40B4-BE49-F238E27FC236}">
                <a16:creationId xmlns:a16="http://schemas.microsoft.com/office/drawing/2014/main" id="{9AB237BA-3290-4976-8EF1-43ADE2DB0A0E}"/>
              </a:ext>
            </a:extLst>
          </p:cNvPr>
          <p:cNvSpPr>
            <a:spLocks noChangeAspect="1" noChangeArrowheads="1"/>
          </p:cNvSpPr>
          <p:nvPr/>
        </p:nvSpPr>
        <p:spPr bwMode="auto">
          <a:xfrm flipV="1">
            <a:off x="13693559" y="1062855"/>
            <a:ext cx="1742385" cy="165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825" dirty="0"/>
          </a:p>
        </p:txBody>
      </p:sp>
      <p:pic>
        <p:nvPicPr>
          <p:cNvPr id="17" name="Picture 2">
            <a:extLst>
              <a:ext uri="{FF2B5EF4-FFF2-40B4-BE49-F238E27FC236}">
                <a16:creationId xmlns:a16="http://schemas.microsoft.com/office/drawing/2014/main" id="{F135D3F2-B915-4EB0-B5E6-745623381C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29976" y="653201"/>
            <a:ext cx="850106" cy="257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849A3B8F-51B1-0128-8332-2FB9CBD07F82}"/>
              </a:ext>
            </a:extLst>
          </p:cNvPr>
          <p:cNvGraphicFramePr>
            <a:graphicFrameLocks noGrp="1"/>
          </p:cNvGraphicFramePr>
          <p:nvPr>
            <p:extLst>
              <p:ext uri="{D42A27DB-BD31-4B8C-83A1-F6EECF244321}">
                <p14:modId xmlns:p14="http://schemas.microsoft.com/office/powerpoint/2010/main" val="439507056"/>
              </p:ext>
            </p:extLst>
          </p:nvPr>
        </p:nvGraphicFramePr>
        <p:xfrm>
          <a:off x="540653" y="1553332"/>
          <a:ext cx="4090270" cy="4270749"/>
        </p:xfrm>
        <a:graphic>
          <a:graphicData uri="http://schemas.openxmlformats.org/drawingml/2006/table">
            <a:tbl>
              <a:tblPr/>
              <a:tblGrid>
                <a:gridCol w="2045135">
                  <a:extLst>
                    <a:ext uri="{9D8B030D-6E8A-4147-A177-3AD203B41FA5}">
                      <a16:colId xmlns:a16="http://schemas.microsoft.com/office/drawing/2014/main" val="833323095"/>
                    </a:ext>
                  </a:extLst>
                </a:gridCol>
                <a:gridCol w="2045135">
                  <a:extLst>
                    <a:ext uri="{9D8B030D-6E8A-4147-A177-3AD203B41FA5}">
                      <a16:colId xmlns:a16="http://schemas.microsoft.com/office/drawing/2014/main" val="4262564854"/>
                    </a:ext>
                  </a:extLst>
                </a:gridCol>
              </a:tblGrid>
              <a:tr h="458570">
                <a:tc>
                  <a:txBody>
                    <a:bodyPr/>
                    <a:lstStyle/>
                    <a:p>
                      <a:pPr algn="l" fontAlgn="ctr"/>
                      <a:r>
                        <a:rPr lang="en-US" sz="1600" b="1" i="0" u="none" strike="noStrike" dirty="0">
                          <a:solidFill>
                            <a:srgbClr val="FFFFFF"/>
                          </a:solidFill>
                          <a:effectLst/>
                          <a:latin typeface="Segoe UI" panose="020B0502040204020203" pitchFamily="34" charset="0"/>
                        </a:rPr>
                        <a:t>Medical Benefits</a:t>
                      </a:r>
                    </a:p>
                  </a:txBody>
                  <a:tcPr marL="7144" marR="7144" marT="7144" marB="0" anchor="ctr">
                    <a:lnL>
                      <a:noFill/>
                    </a:lnL>
                    <a:lnR>
                      <a:noFill/>
                    </a:lnR>
                    <a:lnT>
                      <a:noFill/>
                    </a:lnT>
                    <a:lnB>
                      <a:noFill/>
                    </a:lnB>
                    <a:solidFill>
                      <a:srgbClr val="000000"/>
                    </a:solidFill>
                  </a:tcPr>
                </a:tc>
                <a:tc>
                  <a:txBody>
                    <a:bodyPr/>
                    <a:lstStyle/>
                    <a:p>
                      <a:pPr algn="r" fontAlgn="ctr"/>
                      <a:endParaRPr lang="en-US" sz="1200" b="1" i="0" u="none" strike="noStrike" dirty="0">
                        <a:solidFill>
                          <a:srgbClr val="FFFFFF"/>
                        </a:solidFill>
                        <a:effectLst/>
                        <a:latin typeface="Segoe UI" panose="020B0502040204020203" pitchFamily="34" charset="0"/>
                      </a:endParaRPr>
                    </a:p>
                  </a:txBody>
                  <a:tcPr marL="7144" marR="7144" marT="7144" marB="0" anchor="ctr">
                    <a:lnL>
                      <a:noFill/>
                    </a:lnL>
                    <a:lnR>
                      <a:noFill/>
                    </a:lnR>
                    <a:lnT>
                      <a:noFill/>
                    </a:lnT>
                    <a:lnB>
                      <a:noFill/>
                    </a:lnB>
                    <a:solidFill>
                      <a:srgbClr val="000000"/>
                    </a:solidFill>
                  </a:tcPr>
                </a:tc>
                <a:extLst>
                  <a:ext uri="{0D108BD9-81ED-4DB2-BD59-A6C34878D82A}">
                    <a16:rowId xmlns:a16="http://schemas.microsoft.com/office/drawing/2014/main" val="3167779865"/>
                  </a:ext>
                </a:extLst>
              </a:tr>
              <a:tr h="229285">
                <a:tc>
                  <a:txBody>
                    <a:bodyPr/>
                    <a:lstStyle/>
                    <a:p>
                      <a:pPr algn="l" fontAlgn="b"/>
                      <a:r>
                        <a:rPr lang="en-US" sz="1200" b="1" i="0" u="none" strike="noStrike" dirty="0">
                          <a:solidFill>
                            <a:srgbClr val="000000"/>
                          </a:solidFill>
                          <a:effectLst/>
                          <a:latin typeface="Segoe UI" panose="020B0502040204020203" pitchFamily="34" charset="0"/>
                        </a:rPr>
                        <a:t>Deductible</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3444484618"/>
                  </a:ext>
                </a:extLst>
              </a:tr>
              <a:tr h="229285">
                <a:tc>
                  <a:txBody>
                    <a:bodyPr/>
                    <a:lstStyle/>
                    <a:p>
                      <a:pPr algn="l" fontAlgn="b"/>
                      <a:r>
                        <a:rPr lang="en-US" sz="1200" b="0" i="0" u="none" strike="noStrike" dirty="0">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$0 </a:t>
                      </a:r>
                    </a:p>
                  </a:txBody>
                  <a:tcPr marL="7144" marR="7144" marT="7144" marB="0" anchor="b">
                    <a:lnL>
                      <a:noFill/>
                    </a:lnL>
                    <a:lnR>
                      <a:noFill/>
                    </a:lnR>
                    <a:lnT>
                      <a:noFill/>
                    </a:lnT>
                    <a:lnB>
                      <a:noFill/>
                    </a:lnB>
                  </a:tcPr>
                </a:tc>
                <a:extLst>
                  <a:ext uri="{0D108BD9-81ED-4DB2-BD59-A6C34878D82A}">
                    <a16:rowId xmlns:a16="http://schemas.microsoft.com/office/drawing/2014/main" val="2250814959"/>
                  </a:ext>
                </a:extLst>
              </a:tr>
              <a:tr h="229285">
                <a:tc>
                  <a:txBody>
                    <a:bodyPr/>
                    <a:lstStyle/>
                    <a:p>
                      <a:pPr algn="l" fontAlgn="b"/>
                      <a:r>
                        <a:rPr lang="en-US" sz="1200" b="0" i="0" u="none" strike="noStrike" dirty="0">
                          <a:solidFill>
                            <a:srgbClr val="000000"/>
                          </a:solidFill>
                          <a:effectLst/>
                          <a:latin typeface="Segoe UI" panose="020B0502040204020203" pitchFamily="34" charset="0"/>
                        </a:rPr>
                        <a:t>Family</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$0</a:t>
                      </a:r>
                    </a:p>
                  </a:txBody>
                  <a:tcPr marL="7144" marR="7144" marT="7144" marB="0" anchor="b">
                    <a:lnL>
                      <a:noFill/>
                    </a:lnL>
                    <a:lnR>
                      <a:noFill/>
                    </a:lnR>
                    <a:lnT>
                      <a:noFill/>
                    </a:lnT>
                    <a:lnB>
                      <a:noFill/>
                    </a:lnB>
                  </a:tcPr>
                </a:tc>
                <a:extLst>
                  <a:ext uri="{0D108BD9-81ED-4DB2-BD59-A6C34878D82A}">
                    <a16:rowId xmlns:a16="http://schemas.microsoft.com/office/drawing/2014/main" val="609953888"/>
                  </a:ext>
                </a:extLst>
              </a:tr>
              <a:tr h="229285">
                <a:tc>
                  <a:txBody>
                    <a:bodyPr/>
                    <a:lstStyle/>
                    <a:p>
                      <a:pPr algn="l" fontAlgn="b"/>
                      <a:r>
                        <a:rPr lang="en-US" sz="1200" b="1" i="0" u="none" strike="noStrike" dirty="0">
                          <a:solidFill>
                            <a:srgbClr val="000000"/>
                          </a:solidFill>
                          <a:effectLst/>
                          <a:latin typeface="Segoe UI" panose="020B0502040204020203" pitchFamily="34" charset="0"/>
                        </a:rPr>
                        <a:t>Coinsurance</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365505013"/>
                  </a:ext>
                </a:extLst>
              </a:tr>
              <a:tr h="229285">
                <a:tc>
                  <a:txBody>
                    <a:bodyPr/>
                    <a:lstStyle/>
                    <a:p>
                      <a:pPr algn="l" fontAlgn="b"/>
                      <a:r>
                        <a:rPr lang="en-US" sz="1200" b="1" i="0" u="none" strike="noStrike" dirty="0">
                          <a:solidFill>
                            <a:srgbClr val="000000"/>
                          </a:solidFill>
                          <a:effectLst/>
                          <a:latin typeface="Segoe UI" panose="020B0502040204020203" pitchFamily="34" charset="0"/>
                        </a:rPr>
                        <a:t>Maximum Out of Pocket</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4196394514"/>
                  </a:ext>
                </a:extLst>
              </a:tr>
              <a:tr h="229285">
                <a:tc>
                  <a:txBody>
                    <a:bodyPr/>
                    <a:lstStyle/>
                    <a:p>
                      <a:pPr algn="l" fontAlgn="b"/>
                      <a:r>
                        <a:rPr lang="en-US" sz="1200" b="0" i="0" u="none" strike="noStrike" dirty="0">
                          <a:solidFill>
                            <a:srgbClr val="000000"/>
                          </a:solidFill>
                          <a:effectLst/>
                          <a:latin typeface="Segoe UI" panose="020B0502040204020203" pitchFamily="34" charset="0"/>
                        </a:rPr>
                        <a:t>Individual</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$2,500</a:t>
                      </a:r>
                    </a:p>
                  </a:txBody>
                  <a:tcPr marL="7144" marR="7144" marT="7144" marB="0" anchor="b">
                    <a:lnL>
                      <a:noFill/>
                    </a:lnL>
                    <a:lnR>
                      <a:noFill/>
                    </a:lnR>
                    <a:lnT>
                      <a:noFill/>
                    </a:lnT>
                    <a:lnB>
                      <a:noFill/>
                    </a:lnB>
                  </a:tcPr>
                </a:tc>
                <a:extLst>
                  <a:ext uri="{0D108BD9-81ED-4DB2-BD59-A6C34878D82A}">
                    <a16:rowId xmlns:a16="http://schemas.microsoft.com/office/drawing/2014/main" val="1874560588"/>
                  </a:ext>
                </a:extLst>
              </a:tr>
              <a:tr h="229285">
                <a:tc>
                  <a:txBody>
                    <a:bodyPr/>
                    <a:lstStyle/>
                    <a:p>
                      <a:pPr algn="l" fontAlgn="b"/>
                      <a:r>
                        <a:rPr lang="en-US" sz="1200" b="0" i="0" u="none" strike="noStrike" dirty="0">
                          <a:solidFill>
                            <a:srgbClr val="000000"/>
                          </a:solidFill>
                          <a:effectLst/>
                          <a:latin typeface="Segoe UI" panose="020B0502040204020203" pitchFamily="34" charset="0"/>
                        </a:rPr>
                        <a:t>Family</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$7,500</a:t>
                      </a:r>
                    </a:p>
                  </a:txBody>
                  <a:tcPr marL="7144" marR="7144" marT="7144" marB="0" anchor="b">
                    <a:lnL>
                      <a:noFill/>
                    </a:lnL>
                    <a:lnR>
                      <a:noFill/>
                    </a:lnR>
                    <a:lnT>
                      <a:noFill/>
                    </a:lnT>
                    <a:lnB>
                      <a:noFill/>
                    </a:lnB>
                  </a:tcPr>
                </a:tc>
                <a:extLst>
                  <a:ext uri="{0D108BD9-81ED-4DB2-BD59-A6C34878D82A}">
                    <a16:rowId xmlns:a16="http://schemas.microsoft.com/office/drawing/2014/main" val="1787557706"/>
                  </a:ext>
                </a:extLst>
              </a:tr>
              <a:tr h="229285">
                <a:tc>
                  <a:txBody>
                    <a:bodyPr/>
                    <a:lstStyle/>
                    <a:p>
                      <a:pPr algn="l" fontAlgn="b"/>
                      <a:r>
                        <a:rPr lang="en-US" sz="1200" b="1" i="0" u="none" strike="noStrike" dirty="0">
                          <a:solidFill>
                            <a:srgbClr val="000000"/>
                          </a:solidFill>
                          <a:effectLst/>
                          <a:latin typeface="Segoe UI" panose="020B0502040204020203" pitchFamily="34" charset="0"/>
                        </a:rPr>
                        <a:t>Preventive Care</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No Cost</a:t>
                      </a:r>
                    </a:p>
                  </a:txBody>
                  <a:tcPr marL="7144" marR="7144" marT="7144" marB="0" anchor="b">
                    <a:lnL>
                      <a:noFill/>
                    </a:lnL>
                    <a:lnR>
                      <a:noFill/>
                    </a:lnR>
                    <a:lnT>
                      <a:noFill/>
                    </a:lnT>
                    <a:lnB>
                      <a:noFill/>
                    </a:lnB>
                  </a:tcPr>
                </a:tc>
                <a:extLst>
                  <a:ext uri="{0D108BD9-81ED-4DB2-BD59-A6C34878D82A}">
                    <a16:rowId xmlns:a16="http://schemas.microsoft.com/office/drawing/2014/main" val="561161352"/>
                  </a:ext>
                </a:extLst>
              </a:tr>
              <a:tr h="229285">
                <a:tc>
                  <a:txBody>
                    <a:bodyPr/>
                    <a:lstStyle/>
                    <a:p>
                      <a:pPr algn="l" fontAlgn="b"/>
                      <a:r>
                        <a:rPr lang="en-US" sz="1200" b="1" i="0" u="none" strike="noStrike" dirty="0">
                          <a:solidFill>
                            <a:srgbClr val="000000"/>
                          </a:solidFill>
                          <a:effectLst/>
                          <a:latin typeface="Segoe UI" panose="020B0502040204020203" pitchFamily="34" charset="0"/>
                        </a:rPr>
                        <a:t>Office Visits</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1965733474"/>
                  </a:ext>
                </a:extLst>
              </a:tr>
              <a:tr h="229285">
                <a:tc>
                  <a:txBody>
                    <a:bodyPr/>
                    <a:lstStyle/>
                    <a:p>
                      <a:pPr algn="l" fontAlgn="b"/>
                      <a:r>
                        <a:rPr lang="en-US" sz="1200" b="0" i="0" u="none" strike="noStrike" dirty="0">
                          <a:solidFill>
                            <a:srgbClr val="000000"/>
                          </a:solidFill>
                          <a:effectLst/>
                          <a:latin typeface="Segoe UI" panose="020B0502040204020203" pitchFamily="34" charset="0"/>
                        </a:rPr>
                        <a:t>Primary Care</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$15 copay (17+); $0 copay (through age 17)</a:t>
                      </a:r>
                    </a:p>
                  </a:txBody>
                  <a:tcPr marL="7144" marR="7144" marT="7144" marB="0" anchor="b">
                    <a:lnL>
                      <a:noFill/>
                    </a:lnL>
                    <a:lnR>
                      <a:noFill/>
                    </a:lnR>
                    <a:lnT>
                      <a:noFill/>
                    </a:lnT>
                    <a:lnB>
                      <a:noFill/>
                    </a:lnB>
                  </a:tcPr>
                </a:tc>
                <a:extLst>
                  <a:ext uri="{0D108BD9-81ED-4DB2-BD59-A6C34878D82A}">
                    <a16:rowId xmlns:a16="http://schemas.microsoft.com/office/drawing/2014/main" val="1015499699"/>
                  </a:ext>
                </a:extLst>
              </a:tr>
              <a:tr h="229285">
                <a:tc>
                  <a:txBody>
                    <a:bodyPr/>
                    <a:lstStyle/>
                    <a:p>
                      <a:pPr algn="l" fontAlgn="b"/>
                      <a:r>
                        <a:rPr lang="en-US" sz="1200" b="0" i="0" u="none" strike="noStrike" dirty="0">
                          <a:solidFill>
                            <a:srgbClr val="000000"/>
                          </a:solidFill>
                          <a:effectLst/>
                          <a:latin typeface="Segoe UI" panose="020B0502040204020203" pitchFamily="34" charset="0"/>
                        </a:rPr>
                        <a:t>Specialists</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$15</a:t>
                      </a:r>
                    </a:p>
                  </a:txBody>
                  <a:tcPr marL="7144" marR="7144" marT="7144" marB="0" anchor="b">
                    <a:lnL>
                      <a:noFill/>
                    </a:lnL>
                    <a:lnR>
                      <a:noFill/>
                    </a:lnR>
                    <a:lnT>
                      <a:noFill/>
                    </a:lnT>
                    <a:lnB>
                      <a:noFill/>
                    </a:lnB>
                  </a:tcPr>
                </a:tc>
                <a:extLst>
                  <a:ext uri="{0D108BD9-81ED-4DB2-BD59-A6C34878D82A}">
                    <a16:rowId xmlns:a16="http://schemas.microsoft.com/office/drawing/2014/main" val="3894785497"/>
                  </a:ext>
                </a:extLst>
              </a:tr>
              <a:tr h="229285">
                <a:tc>
                  <a:txBody>
                    <a:bodyPr/>
                    <a:lstStyle/>
                    <a:p>
                      <a:pPr algn="l" fontAlgn="b"/>
                      <a:r>
                        <a:rPr lang="en-US" sz="1200" b="1" i="0" u="none" strike="noStrike" dirty="0">
                          <a:solidFill>
                            <a:srgbClr val="000000"/>
                          </a:solidFill>
                          <a:effectLst/>
                          <a:latin typeface="Segoe UI" panose="020B0502040204020203" pitchFamily="34" charset="0"/>
                        </a:rPr>
                        <a:t>Hospital Care</a:t>
                      </a:r>
                    </a:p>
                  </a:txBody>
                  <a:tcPr marL="7144" marR="7144" marT="7144" marB="0" anchor="b">
                    <a:lnL>
                      <a:noFill/>
                    </a:lnL>
                    <a:lnR>
                      <a:noFill/>
                    </a:lnR>
                    <a:lnT>
                      <a:noFill/>
                    </a:lnT>
                    <a:lnB>
                      <a:noFill/>
                    </a:lnB>
                    <a:solidFill>
                      <a:srgbClr val="FF6B00"/>
                    </a:solidFill>
                  </a:tcPr>
                </a:tc>
                <a:tc>
                  <a:txBody>
                    <a:bodyPr/>
                    <a:lstStyle/>
                    <a:p>
                      <a:pPr algn="r" fontAlgn="b"/>
                      <a:r>
                        <a:rPr lang="en-US" sz="1200" b="1" i="0" u="none" strike="noStrike" dirty="0">
                          <a:solidFill>
                            <a:srgbClr val="000000"/>
                          </a:solidFill>
                          <a:effectLst/>
                          <a:latin typeface="Segoe UI" panose="020B0502040204020203" pitchFamily="34" charset="0"/>
                        </a:rPr>
                        <a:t> </a:t>
                      </a:r>
                    </a:p>
                  </a:txBody>
                  <a:tcPr marL="7144" marR="7144" marT="7144" marB="0" anchor="b">
                    <a:lnL>
                      <a:noFill/>
                    </a:lnL>
                    <a:lnR>
                      <a:noFill/>
                    </a:lnR>
                    <a:lnT>
                      <a:noFill/>
                    </a:lnT>
                    <a:lnB>
                      <a:noFill/>
                    </a:lnB>
                    <a:solidFill>
                      <a:srgbClr val="FF6B00"/>
                    </a:solidFill>
                  </a:tcPr>
                </a:tc>
                <a:extLst>
                  <a:ext uri="{0D108BD9-81ED-4DB2-BD59-A6C34878D82A}">
                    <a16:rowId xmlns:a16="http://schemas.microsoft.com/office/drawing/2014/main" val="2365461105"/>
                  </a:ext>
                </a:extLst>
              </a:tr>
              <a:tr h="229285">
                <a:tc>
                  <a:txBody>
                    <a:bodyPr/>
                    <a:lstStyle/>
                    <a:p>
                      <a:pPr algn="l" fontAlgn="b"/>
                      <a:r>
                        <a:rPr lang="en-US" sz="1200" b="0" i="0" u="none" strike="noStrike" dirty="0">
                          <a:solidFill>
                            <a:srgbClr val="000000"/>
                          </a:solidFill>
                          <a:effectLst/>
                          <a:latin typeface="Segoe UI" panose="020B0502040204020203" pitchFamily="34" charset="0"/>
                        </a:rPr>
                        <a:t>Inpatient Coverage</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2037630705"/>
                  </a:ext>
                </a:extLst>
              </a:tr>
              <a:tr h="229285">
                <a:tc>
                  <a:txBody>
                    <a:bodyPr/>
                    <a:lstStyle/>
                    <a:p>
                      <a:pPr algn="l" fontAlgn="b"/>
                      <a:r>
                        <a:rPr lang="en-US" sz="1200" b="0" i="0" u="none" strike="noStrike" dirty="0">
                          <a:solidFill>
                            <a:srgbClr val="000000"/>
                          </a:solidFill>
                          <a:effectLst/>
                          <a:latin typeface="Segoe UI" panose="020B0502040204020203" pitchFamily="34" charset="0"/>
                        </a:rPr>
                        <a:t>Outpatient Surgery</a:t>
                      </a:r>
                    </a:p>
                  </a:txBody>
                  <a:tcPr marL="128588"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3774262864"/>
                  </a:ext>
                </a:extLst>
              </a:tr>
              <a:tr h="229285">
                <a:tc>
                  <a:txBody>
                    <a:bodyPr/>
                    <a:lstStyle/>
                    <a:p>
                      <a:pPr algn="l" fontAlgn="b"/>
                      <a:r>
                        <a:rPr lang="en-US" sz="1200" b="1" i="0" u="none" strike="noStrike" dirty="0">
                          <a:solidFill>
                            <a:srgbClr val="000000"/>
                          </a:solidFill>
                          <a:effectLst/>
                          <a:latin typeface="Segoe UI" panose="020B0502040204020203" pitchFamily="34" charset="0"/>
                        </a:rPr>
                        <a:t>Emergency Room</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20%</a:t>
                      </a:r>
                    </a:p>
                  </a:txBody>
                  <a:tcPr marL="7144" marR="7144" marT="7144" marB="0" anchor="b">
                    <a:lnL>
                      <a:noFill/>
                    </a:lnL>
                    <a:lnR>
                      <a:noFill/>
                    </a:lnR>
                    <a:lnT>
                      <a:noFill/>
                    </a:lnT>
                    <a:lnB>
                      <a:noFill/>
                    </a:lnB>
                  </a:tcPr>
                </a:tc>
                <a:extLst>
                  <a:ext uri="{0D108BD9-81ED-4DB2-BD59-A6C34878D82A}">
                    <a16:rowId xmlns:a16="http://schemas.microsoft.com/office/drawing/2014/main" val="245995203"/>
                  </a:ext>
                </a:extLst>
              </a:tr>
              <a:tr h="229285">
                <a:tc>
                  <a:txBody>
                    <a:bodyPr/>
                    <a:lstStyle/>
                    <a:p>
                      <a:pPr algn="l" fontAlgn="b"/>
                      <a:r>
                        <a:rPr lang="en-US" sz="1200" b="1" i="0" u="none" strike="noStrike" dirty="0">
                          <a:solidFill>
                            <a:srgbClr val="000000"/>
                          </a:solidFill>
                          <a:effectLst/>
                          <a:latin typeface="Segoe UI" panose="020B0502040204020203" pitchFamily="34" charset="0"/>
                        </a:rPr>
                        <a:t>Urgent Care</a:t>
                      </a:r>
                    </a:p>
                  </a:txBody>
                  <a:tcPr marL="7144" marR="7144" marT="7144" marB="0" anchor="b">
                    <a:lnL>
                      <a:noFill/>
                    </a:lnL>
                    <a:lnR>
                      <a:noFill/>
                    </a:lnR>
                    <a:lnT>
                      <a:noFill/>
                    </a:lnT>
                    <a:lnB>
                      <a:noFill/>
                    </a:lnB>
                  </a:tcPr>
                </a:tc>
                <a:tc>
                  <a:txBody>
                    <a:bodyPr/>
                    <a:lstStyle/>
                    <a:p>
                      <a:pPr algn="r" fontAlgn="b"/>
                      <a:r>
                        <a:rPr lang="en-US" sz="1200" b="1" i="0" u="none" strike="noStrike" dirty="0">
                          <a:solidFill>
                            <a:srgbClr val="000000"/>
                          </a:solidFill>
                          <a:effectLst/>
                          <a:latin typeface="Segoe UI" panose="020B0502040204020203" pitchFamily="34" charset="0"/>
                        </a:rPr>
                        <a:t>$15</a:t>
                      </a:r>
                    </a:p>
                  </a:txBody>
                  <a:tcPr marL="7144" marR="7144" marT="7144" marB="0" anchor="b">
                    <a:lnL>
                      <a:noFill/>
                    </a:lnL>
                    <a:lnR>
                      <a:noFill/>
                    </a:lnR>
                    <a:lnT>
                      <a:noFill/>
                    </a:lnT>
                    <a:lnB>
                      <a:noFill/>
                    </a:lnB>
                  </a:tcPr>
                </a:tc>
                <a:extLst>
                  <a:ext uri="{0D108BD9-81ED-4DB2-BD59-A6C34878D82A}">
                    <a16:rowId xmlns:a16="http://schemas.microsoft.com/office/drawing/2014/main" val="3825427052"/>
                  </a:ext>
                </a:extLst>
              </a:tr>
            </a:tbl>
          </a:graphicData>
        </a:graphic>
      </p:graphicFrame>
      <p:sp>
        <p:nvSpPr>
          <p:cNvPr id="4" name="Rectangle 3">
            <a:extLst>
              <a:ext uri="{FF2B5EF4-FFF2-40B4-BE49-F238E27FC236}">
                <a16:creationId xmlns:a16="http://schemas.microsoft.com/office/drawing/2014/main" id="{91526ECF-64AE-42C7-61BB-D8F8E8056D3F}"/>
              </a:ext>
            </a:extLst>
          </p:cNvPr>
          <p:cNvSpPr/>
          <p:nvPr/>
        </p:nvSpPr>
        <p:spPr bwMode="auto">
          <a:xfrm>
            <a:off x="5049760" y="4754673"/>
            <a:ext cx="3609792" cy="809969"/>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2534FD7B-11E2-550D-C34A-ED08D0996830}"/>
              </a:ext>
            </a:extLst>
          </p:cNvPr>
          <p:cNvSpPr txBox="1"/>
          <p:nvPr/>
        </p:nvSpPr>
        <p:spPr>
          <a:xfrm>
            <a:off x="5676556" y="4762081"/>
            <a:ext cx="3098241"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This plan is compatible with a Healthcare Flexible Spending Account (FSA).</a:t>
            </a:r>
          </a:p>
        </p:txBody>
      </p:sp>
      <p:pic>
        <p:nvPicPr>
          <p:cNvPr id="7" name="Graphic 6" descr="Thumbs up sign">
            <a:extLst>
              <a:ext uri="{FF2B5EF4-FFF2-40B4-BE49-F238E27FC236}">
                <a16:creationId xmlns:a16="http://schemas.microsoft.com/office/drawing/2014/main" id="{F234D8D5-DA3B-F732-30AF-F1AED0EDE27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5940" y="4899003"/>
            <a:ext cx="592866" cy="505142"/>
          </a:xfrm>
          <a:prstGeom prst="rect">
            <a:avLst/>
          </a:prstGeom>
        </p:spPr>
      </p:pic>
      <p:graphicFrame>
        <p:nvGraphicFramePr>
          <p:cNvPr id="8" name="Table 7">
            <a:extLst>
              <a:ext uri="{FF2B5EF4-FFF2-40B4-BE49-F238E27FC236}">
                <a16:creationId xmlns:a16="http://schemas.microsoft.com/office/drawing/2014/main" id="{05C02642-994A-67F6-6F59-E09CCA313A59}"/>
              </a:ext>
            </a:extLst>
          </p:cNvPr>
          <p:cNvGraphicFramePr>
            <a:graphicFrameLocks noGrp="1"/>
          </p:cNvGraphicFramePr>
          <p:nvPr>
            <p:extLst>
              <p:ext uri="{D42A27DB-BD31-4B8C-83A1-F6EECF244321}">
                <p14:modId xmlns:p14="http://schemas.microsoft.com/office/powerpoint/2010/main" val="2895849386"/>
              </p:ext>
            </p:extLst>
          </p:nvPr>
        </p:nvGraphicFramePr>
        <p:xfrm>
          <a:off x="5006426" y="2099568"/>
          <a:ext cx="3789816" cy="1838703"/>
        </p:xfrm>
        <a:graphic>
          <a:graphicData uri="http://schemas.openxmlformats.org/drawingml/2006/table">
            <a:tbl>
              <a:tblPr/>
              <a:tblGrid>
                <a:gridCol w="2335788">
                  <a:extLst>
                    <a:ext uri="{9D8B030D-6E8A-4147-A177-3AD203B41FA5}">
                      <a16:colId xmlns:a16="http://schemas.microsoft.com/office/drawing/2014/main" val="1537390471"/>
                    </a:ext>
                  </a:extLst>
                </a:gridCol>
                <a:gridCol w="1454028">
                  <a:extLst>
                    <a:ext uri="{9D8B030D-6E8A-4147-A177-3AD203B41FA5}">
                      <a16:colId xmlns:a16="http://schemas.microsoft.com/office/drawing/2014/main" val="3428225792"/>
                    </a:ext>
                  </a:extLst>
                </a:gridCol>
              </a:tblGrid>
              <a:tr h="458348">
                <a:tc>
                  <a:txBody>
                    <a:bodyPr/>
                    <a:lstStyle/>
                    <a:p>
                      <a:pPr algn="just" fontAlgn="b"/>
                      <a:r>
                        <a:rPr lang="en-US" sz="1600" b="1" i="0" u="none" strike="noStrike" dirty="0">
                          <a:solidFill>
                            <a:srgbClr val="FFFFFF"/>
                          </a:solidFill>
                          <a:effectLst/>
                          <a:latin typeface="Segoe UI" panose="020B0502040204020203" pitchFamily="34" charset="0"/>
                        </a:rPr>
                        <a:t>Prescription Drug</a:t>
                      </a:r>
                    </a:p>
                  </a:txBody>
                  <a:tcPr marL="9525" marR="9525" marT="9525" marB="0" anchor="ctr">
                    <a:lnL>
                      <a:noFill/>
                    </a:lnL>
                    <a:lnR>
                      <a:noFill/>
                    </a:lnR>
                    <a:lnT>
                      <a:noFill/>
                    </a:lnT>
                    <a:lnB>
                      <a:noFill/>
                    </a:lnB>
                    <a:solidFill>
                      <a:srgbClr val="000000"/>
                    </a:solidFill>
                  </a:tcPr>
                </a:tc>
                <a:tc>
                  <a:txBody>
                    <a:bodyPr/>
                    <a:lstStyle/>
                    <a:p>
                      <a:pPr algn="r" fontAlgn="b"/>
                      <a:endParaRPr lang="en-US" sz="1100" b="0" i="1" u="none" strike="noStrike" dirty="0">
                        <a:solidFill>
                          <a:srgbClr val="FFFFFF"/>
                        </a:solidFill>
                        <a:effectLst/>
                        <a:latin typeface="Segoe UI" panose="020B0502040204020203" pitchFamily="34" charset="0"/>
                      </a:endParaRP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73003">
                <a:tc>
                  <a:txBody>
                    <a:bodyPr/>
                    <a:lstStyle/>
                    <a:p>
                      <a:pPr algn="l" fontAlgn="ctr"/>
                      <a:r>
                        <a:rPr lang="en-US" sz="1100" b="1" i="0" u="none" strike="noStrike" dirty="0">
                          <a:solidFill>
                            <a:srgbClr val="000000"/>
                          </a:solidFill>
                          <a:effectLst/>
                          <a:latin typeface="Segoe UI" panose="020B0502040204020203" pitchFamily="34" charset="0"/>
                        </a:rPr>
                        <a:t>Deductible</a:t>
                      </a:r>
                    </a:p>
                  </a:txBody>
                  <a:tcPr marL="85725" marR="9525" marT="9525" marB="0" anchor="ctr">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Combined with Medical</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n-US" sz="1100" b="1" i="0" u="none" strike="noStrike" dirty="0">
                          <a:solidFill>
                            <a:srgbClr val="000000"/>
                          </a:solidFill>
                          <a:effectLst/>
                          <a:latin typeface="Segoe UI" panose="020B0502040204020203" pitchFamily="34" charset="0"/>
                        </a:rPr>
                        <a:t>Retail</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$10 copay ($3 OTC)</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$45 copay</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$200 copay</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bl>
          </a:graphicData>
        </a:graphic>
      </p:graphicFrame>
    </p:spTree>
    <p:extLst>
      <p:ext uri="{BB962C8B-B14F-4D97-AF65-F5344CB8AC3E}">
        <p14:creationId xmlns:p14="http://schemas.microsoft.com/office/powerpoint/2010/main" val="10192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977C1-FFA9-D749-68A5-3C7C877F8EE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693A5C-4AF4-2CFC-5687-6A8804EA72CB}"/>
              </a:ext>
            </a:extLst>
          </p:cNvPr>
          <p:cNvSpPr>
            <a:spLocks noGrp="1"/>
          </p:cNvSpPr>
          <p:nvPr>
            <p:ph type="title"/>
          </p:nvPr>
        </p:nvSpPr>
        <p:spPr>
          <a:xfrm>
            <a:off x="493776" y="251437"/>
            <a:ext cx="7891272" cy="1060704"/>
          </a:xfrm>
        </p:spPr>
        <p:txBody>
          <a:bodyPr>
            <a:normAutofit fontScale="90000"/>
          </a:bodyPr>
          <a:lstStyle/>
          <a:p>
            <a:r>
              <a:rPr lang="en-US" sz="3200" dirty="0">
                <a:solidFill>
                  <a:schemeClr val="tx2"/>
                </a:solidFill>
              </a:rPr>
              <a:t>Medical and RX Coverage </a:t>
            </a:r>
            <a:br>
              <a:rPr lang="en-US" sz="3200" dirty="0">
                <a:solidFill>
                  <a:schemeClr val="tx2"/>
                </a:solidFill>
              </a:rPr>
            </a:br>
            <a:r>
              <a:rPr lang="en-US" sz="3200" dirty="0">
                <a:solidFill>
                  <a:schemeClr val="tx2"/>
                </a:solidFill>
              </a:rPr>
              <a:t>Kaiser (Buy-Up)– Hawaii Team Members</a:t>
            </a:r>
          </a:p>
        </p:txBody>
      </p:sp>
      <p:sp>
        <p:nvSpPr>
          <p:cNvPr id="20" name="AutoShape 4" descr="UnitedHealthCare Logo">
            <a:extLst>
              <a:ext uri="{FF2B5EF4-FFF2-40B4-BE49-F238E27FC236}">
                <a16:creationId xmlns:a16="http://schemas.microsoft.com/office/drawing/2014/main" id="{6D6D663B-00EB-AA42-ED30-09186E8CCD5E}"/>
              </a:ext>
            </a:extLst>
          </p:cNvPr>
          <p:cNvSpPr>
            <a:spLocks noChangeAspect="1" noChangeArrowheads="1"/>
          </p:cNvSpPr>
          <p:nvPr/>
        </p:nvSpPr>
        <p:spPr bwMode="auto">
          <a:xfrm flipV="1">
            <a:off x="13693559" y="1062855"/>
            <a:ext cx="1742385" cy="1654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825" dirty="0"/>
          </a:p>
        </p:txBody>
      </p:sp>
      <p:pic>
        <p:nvPicPr>
          <p:cNvPr id="17" name="Picture 2">
            <a:extLst>
              <a:ext uri="{FF2B5EF4-FFF2-40B4-BE49-F238E27FC236}">
                <a16:creationId xmlns:a16="http://schemas.microsoft.com/office/drawing/2014/main" id="{6DB33762-1431-37EE-20CB-5B57929D2E2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29976" y="653201"/>
            <a:ext cx="850106" cy="257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8E78805-952D-7EA1-A41A-0EB71A30B69B}"/>
              </a:ext>
            </a:extLst>
          </p:cNvPr>
          <p:cNvSpPr/>
          <p:nvPr/>
        </p:nvSpPr>
        <p:spPr bwMode="auto">
          <a:xfrm>
            <a:off x="5482246" y="4754673"/>
            <a:ext cx="3609792" cy="809969"/>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6" name="TextBox 5">
            <a:extLst>
              <a:ext uri="{FF2B5EF4-FFF2-40B4-BE49-F238E27FC236}">
                <a16:creationId xmlns:a16="http://schemas.microsoft.com/office/drawing/2014/main" id="{F1DE9461-052A-CD46-3898-984F58F12D15}"/>
              </a:ext>
            </a:extLst>
          </p:cNvPr>
          <p:cNvSpPr txBox="1"/>
          <p:nvPr/>
        </p:nvSpPr>
        <p:spPr>
          <a:xfrm>
            <a:off x="6478245" y="4754672"/>
            <a:ext cx="3098241" cy="830997"/>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This plan is compatible with a Healthcare Flexible Spending Account (FSA).</a:t>
            </a:r>
          </a:p>
        </p:txBody>
      </p:sp>
      <p:pic>
        <p:nvPicPr>
          <p:cNvPr id="7" name="Graphic 6" descr="Thumbs up sign">
            <a:extLst>
              <a:ext uri="{FF2B5EF4-FFF2-40B4-BE49-F238E27FC236}">
                <a16:creationId xmlns:a16="http://schemas.microsoft.com/office/drawing/2014/main" id="{E1D751A1-5348-DF9F-230D-8ABB94189886}"/>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08426" y="4899003"/>
            <a:ext cx="592866" cy="505142"/>
          </a:xfrm>
          <a:prstGeom prst="rect">
            <a:avLst/>
          </a:prstGeom>
        </p:spPr>
      </p:pic>
      <p:graphicFrame>
        <p:nvGraphicFramePr>
          <p:cNvPr id="8" name="Table 7">
            <a:extLst>
              <a:ext uri="{FF2B5EF4-FFF2-40B4-BE49-F238E27FC236}">
                <a16:creationId xmlns:a16="http://schemas.microsoft.com/office/drawing/2014/main" id="{8702CB42-550C-0604-4E08-E5388E16821A}"/>
              </a:ext>
            </a:extLst>
          </p:cNvPr>
          <p:cNvGraphicFramePr>
            <a:graphicFrameLocks noGrp="1"/>
          </p:cNvGraphicFramePr>
          <p:nvPr>
            <p:extLst>
              <p:ext uri="{D42A27DB-BD31-4B8C-83A1-F6EECF244321}">
                <p14:modId xmlns:p14="http://schemas.microsoft.com/office/powerpoint/2010/main" val="2595865672"/>
              </p:ext>
            </p:extLst>
          </p:nvPr>
        </p:nvGraphicFramePr>
        <p:xfrm>
          <a:off x="5392234" y="2114055"/>
          <a:ext cx="3789816" cy="1838703"/>
        </p:xfrm>
        <a:graphic>
          <a:graphicData uri="http://schemas.openxmlformats.org/drawingml/2006/table">
            <a:tbl>
              <a:tblPr/>
              <a:tblGrid>
                <a:gridCol w="2335788">
                  <a:extLst>
                    <a:ext uri="{9D8B030D-6E8A-4147-A177-3AD203B41FA5}">
                      <a16:colId xmlns:a16="http://schemas.microsoft.com/office/drawing/2014/main" val="1537390471"/>
                    </a:ext>
                  </a:extLst>
                </a:gridCol>
                <a:gridCol w="1454028">
                  <a:extLst>
                    <a:ext uri="{9D8B030D-6E8A-4147-A177-3AD203B41FA5}">
                      <a16:colId xmlns:a16="http://schemas.microsoft.com/office/drawing/2014/main" val="3428225792"/>
                    </a:ext>
                  </a:extLst>
                </a:gridCol>
              </a:tblGrid>
              <a:tr h="458348">
                <a:tc>
                  <a:txBody>
                    <a:bodyPr/>
                    <a:lstStyle/>
                    <a:p>
                      <a:pPr algn="just" fontAlgn="b"/>
                      <a:r>
                        <a:rPr lang="en-US" sz="1600" b="1" i="0" u="none" strike="noStrike" dirty="0">
                          <a:solidFill>
                            <a:srgbClr val="FFFFFF"/>
                          </a:solidFill>
                          <a:effectLst/>
                          <a:latin typeface="Segoe UI" panose="020B0502040204020203" pitchFamily="34" charset="0"/>
                        </a:rPr>
                        <a:t>Prescription Drug</a:t>
                      </a:r>
                    </a:p>
                  </a:txBody>
                  <a:tcPr marL="9525" marR="9525" marT="9525" marB="0" anchor="ctr">
                    <a:lnL>
                      <a:noFill/>
                    </a:lnL>
                    <a:lnR>
                      <a:noFill/>
                    </a:lnR>
                    <a:lnT>
                      <a:noFill/>
                    </a:lnT>
                    <a:lnB>
                      <a:noFill/>
                    </a:lnB>
                    <a:solidFill>
                      <a:srgbClr val="000000"/>
                    </a:solidFill>
                  </a:tcPr>
                </a:tc>
                <a:tc>
                  <a:txBody>
                    <a:bodyPr/>
                    <a:lstStyle/>
                    <a:p>
                      <a:pPr algn="r" fontAlgn="b"/>
                      <a:endParaRPr lang="en-US" sz="1100" b="0" i="1" u="none" strike="noStrike" dirty="0">
                        <a:solidFill>
                          <a:srgbClr val="FFFFFF"/>
                        </a:solidFill>
                        <a:effectLst/>
                        <a:latin typeface="Segoe UI" panose="020B0502040204020203" pitchFamily="34" charset="0"/>
                      </a:endParaRP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73003">
                <a:tc>
                  <a:txBody>
                    <a:bodyPr/>
                    <a:lstStyle/>
                    <a:p>
                      <a:pPr algn="l" fontAlgn="ctr"/>
                      <a:r>
                        <a:rPr lang="en-US" sz="1100" b="1" i="0" u="none" strike="noStrike" dirty="0">
                          <a:solidFill>
                            <a:srgbClr val="000000"/>
                          </a:solidFill>
                          <a:effectLst/>
                          <a:latin typeface="Segoe UI" panose="020B0502040204020203" pitchFamily="34" charset="0"/>
                        </a:rPr>
                        <a:t>Deductible</a:t>
                      </a:r>
                    </a:p>
                  </a:txBody>
                  <a:tcPr marL="85725" marR="9525" marT="9525" marB="0" anchor="ctr">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Combined with Medical</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n-US" sz="1100" b="1" i="0" u="none" strike="noStrike" dirty="0">
                          <a:solidFill>
                            <a:srgbClr val="000000"/>
                          </a:solidFill>
                          <a:effectLst/>
                          <a:latin typeface="Segoe UI" panose="020B0502040204020203" pitchFamily="34" charset="0"/>
                        </a:rPr>
                        <a:t>Retail</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$10 copay ($3 OTC)</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$45 copay</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$200 copay</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bl>
          </a:graphicData>
        </a:graphic>
      </p:graphicFrame>
      <p:graphicFrame>
        <p:nvGraphicFramePr>
          <p:cNvPr id="3" name="Table 2">
            <a:extLst>
              <a:ext uri="{FF2B5EF4-FFF2-40B4-BE49-F238E27FC236}">
                <a16:creationId xmlns:a16="http://schemas.microsoft.com/office/drawing/2014/main" id="{8A52F4F7-A9C6-8DBF-6770-74071DAA8DBC}"/>
              </a:ext>
            </a:extLst>
          </p:cNvPr>
          <p:cNvGraphicFramePr>
            <a:graphicFrameLocks noGrp="1"/>
          </p:cNvGraphicFramePr>
          <p:nvPr>
            <p:custDataLst>
              <p:tags r:id="rId1"/>
            </p:custDataLst>
            <p:extLst>
              <p:ext uri="{D42A27DB-BD31-4B8C-83A1-F6EECF244321}">
                <p14:modId xmlns:p14="http://schemas.microsoft.com/office/powerpoint/2010/main" val="991058392"/>
              </p:ext>
            </p:extLst>
          </p:nvPr>
        </p:nvGraphicFramePr>
        <p:xfrm>
          <a:off x="51962" y="1498976"/>
          <a:ext cx="5340272" cy="4256901"/>
        </p:xfrm>
        <a:graphic>
          <a:graphicData uri="http://schemas.openxmlformats.org/drawingml/2006/table">
            <a:tbl>
              <a:tblPr/>
              <a:tblGrid>
                <a:gridCol w="2221681">
                  <a:extLst>
                    <a:ext uri="{9D8B030D-6E8A-4147-A177-3AD203B41FA5}">
                      <a16:colId xmlns:a16="http://schemas.microsoft.com/office/drawing/2014/main" val="2140170392"/>
                    </a:ext>
                  </a:extLst>
                </a:gridCol>
                <a:gridCol w="1235676">
                  <a:extLst>
                    <a:ext uri="{9D8B030D-6E8A-4147-A177-3AD203B41FA5}">
                      <a16:colId xmlns:a16="http://schemas.microsoft.com/office/drawing/2014/main" val="866715533"/>
                    </a:ext>
                  </a:extLst>
                </a:gridCol>
                <a:gridCol w="1882915">
                  <a:extLst>
                    <a:ext uri="{9D8B030D-6E8A-4147-A177-3AD203B41FA5}">
                      <a16:colId xmlns:a16="http://schemas.microsoft.com/office/drawing/2014/main" val="2614201021"/>
                    </a:ext>
                  </a:extLst>
                </a:gridCol>
              </a:tblGrid>
              <a:tr h="331831">
                <a:tc>
                  <a:txBody>
                    <a:bodyPr/>
                    <a:lstStyle/>
                    <a:p>
                      <a:pPr algn="l" fontAlgn="b"/>
                      <a:r>
                        <a:rPr lang="en-US" sz="1400" b="1" i="0" u="none" strike="noStrike" dirty="0">
                          <a:solidFill>
                            <a:srgbClr val="FFFFFF"/>
                          </a:solidFill>
                          <a:effectLst/>
                          <a:latin typeface="Segoe UI" panose="020B0502040204020203" pitchFamily="34" charset="0"/>
                        </a:rPr>
                        <a:t>Medical Benefits</a:t>
                      </a:r>
                    </a:p>
                  </a:txBody>
                  <a:tcPr marL="9525" marR="9525" marT="9525" marB="0" anchor="b">
                    <a:lnL>
                      <a:noFill/>
                    </a:lnL>
                    <a:lnR>
                      <a:noFill/>
                    </a:lnR>
                    <a:lnT>
                      <a:noFill/>
                    </a:lnT>
                    <a:lnB>
                      <a:noFill/>
                    </a:lnB>
                    <a:solidFill>
                      <a:srgbClr val="000000"/>
                    </a:solidFill>
                  </a:tcPr>
                </a:tc>
                <a:tc>
                  <a:txBody>
                    <a:bodyPr/>
                    <a:lstStyle/>
                    <a:p>
                      <a:pPr algn="ctr" fontAlgn="b"/>
                      <a:r>
                        <a:rPr lang="en-US" sz="1100" b="0" i="1" u="none" strike="noStrike" dirty="0">
                          <a:solidFill>
                            <a:srgbClr val="FFFFFF"/>
                          </a:solidFill>
                          <a:effectLst/>
                          <a:latin typeface="Segoe UI" panose="020B0502040204020203" pitchFamily="34" charset="0"/>
                        </a:rPr>
                        <a:t>In- Network   Tier 1</a:t>
                      </a:r>
                    </a:p>
                  </a:txBody>
                  <a:tcPr marL="9525" marR="9525" marT="9525" marB="0" anchor="b">
                    <a:lnL>
                      <a:noFill/>
                    </a:lnL>
                    <a:lnR>
                      <a:noFill/>
                    </a:lnR>
                    <a:lnT>
                      <a:noFill/>
                    </a:lnT>
                    <a:lnB>
                      <a:noFill/>
                    </a:lnB>
                    <a:solidFill>
                      <a:srgbClr val="000000"/>
                    </a:solidFill>
                  </a:tcPr>
                </a:tc>
                <a:tc>
                  <a:txBody>
                    <a:bodyPr/>
                    <a:lstStyle/>
                    <a:p>
                      <a:pPr algn="ctr" fontAlgn="b"/>
                      <a:r>
                        <a:rPr lang="en-US" sz="1100" b="0" i="1" u="none" strike="noStrike" dirty="0">
                          <a:solidFill>
                            <a:srgbClr val="FFFFFF"/>
                          </a:solidFill>
                          <a:effectLst/>
                          <a:latin typeface="Segoe UI" panose="020B0502040204020203" pitchFamily="34" charset="0"/>
                        </a:rPr>
                        <a:t>Contracted Network  Tier 2                     Non-Network Tier 3</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607382998"/>
                  </a:ext>
                </a:extLst>
              </a:tr>
              <a:tr h="244506">
                <a:tc>
                  <a:txBody>
                    <a:bodyPr/>
                    <a:lstStyle/>
                    <a:p>
                      <a:pPr algn="l" fontAlgn="b"/>
                      <a:r>
                        <a:rPr lang="en-US" sz="1100" b="1" i="0" u="none" strike="noStrike" dirty="0">
                          <a:solidFill>
                            <a:srgbClr val="000000"/>
                          </a:solidFill>
                          <a:effectLst/>
                          <a:latin typeface="Segoe UI" panose="020B0502040204020203" pitchFamily="34" charset="0"/>
                        </a:rPr>
                        <a:t>Deductible</a:t>
                      </a:r>
                    </a:p>
                  </a:txBody>
                  <a:tcPr marL="9525" marR="9525" marT="9525" marB="0" anchor="b">
                    <a:lnL>
                      <a:noFill/>
                    </a:lnL>
                    <a:lnR>
                      <a:noFill/>
                    </a:lnR>
                    <a:lnT>
                      <a:noFill/>
                    </a:lnT>
                    <a:lnB>
                      <a:noFill/>
                    </a:lnB>
                    <a:solidFill>
                      <a:srgbClr val="FF6B00"/>
                    </a:solidFill>
                  </a:tcPr>
                </a:tc>
                <a:tc>
                  <a:txBody>
                    <a:bodyPr/>
                    <a:lstStyle/>
                    <a:p>
                      <a:pPr algn="l" fontAlgn="b"/>
                      <a:r>
                        <a:rPr lang="en-US" sz="1100" b="1"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1" i="0" u="none" strike="noStrike">
                          <a:solidFill>
                            <a:srgbClr val="000000"/>
                          </a:solidFill>
                          <a:effectLst/>
                          <a:latin typeface="Segoe UI" panose="020B0502040204020203" pitchFamily="34" charset="0"/>
                        </a:rPr>
                        <a:t> </a:t>
                      </a:r>
                      <a:endParaRPr lang="en-US" sz="1100" b="1"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977966635"/>
                  </a:ext>
                </a:extLst>
              </a:tr>
              <a:tr h="244506">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Segoe UI" panose="020B0502040204020203" pitchFamily="34" charset="0"/>
                        </a:rPr>
                        <a:t>$100</a:t>
                      </a:r>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97689361"/>
                  </a:ext>
                </a:extLst>
              </a:tr>
              <a:tr h="244506">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$300</a:t>
                      </a:r>
                    </a:p>
                  </a:txBody>
                  <a:tcPr marL="9525" marR="9525" marT="9525" marB="0" anchor="b">
                    <a:lnL>
                      <a:noFill/>
                    </a:lnL>
                    <a:lnR>
                      <a:noFill/>
                    </a:lnR>
                    <a:lnT>
                      <a:noFill/>
                    </a:lnT>
                    <a:lnB>
                      <a:noFill/>
                    </a:lnB>
                  </a:tcPr>
                </a:tc>
                <a:extLst>
                  <a:ext uri="{0D108BD9-81ED-4DB2-BD59-A6C34878D82A}">
                    <a16:rowId xmlns:a16="http://schemas.microsoft.com/office/drawing/2014/main" val="3668762813"/>
                  </a:ext>
                </a:extLst>
              </a:tr>
              <a:tr h="244506">
                <a:tc>
                  <a:txBody>
                    <a:bodyPr/>
                    <a:lstStyle/>
                    <a:p>
                      <a:pPr algn="l" fontAlgn="b"/>
                      <a:r>
                        <a:rPr lang="en-US" sz="1100" b="1" i="0" u="none" strike="noStrike" dirty="0">
                          <a:solidFill>
                            <a:srgbClr val="000000"/>
                          </a:solidFill>
                          <a:effectLst/>
                          <a:latin typeface="Segoe UI" panose="020B0502040204020203" pitchFamily="34" charset="0"/>
                        </a:rPr>
                        <a:t>Coinsurance</a:t>
                      </a:r>
                    </a:p>
                  </a:txBody>
                  <a:tcPr marL="9525" marR="9525" marT="9525" marB="0" anchor="b">
                    <a:lnL>
                      <a:noFill/>
                    </a:lnL>
                    <a:lnR>
                      <a:noFill/>
                    </a:lnR>
                    <a:lnT>
                      <a:noFill/>
                    </a:lnT>
                    <a:lnB>
                      <a:noFill/>
                    </a:lnB>
                  </a:tcPr>
                </a:tc>
                <a:tc gridSpan="2">
                  <a:txBody>
                    <a:bodyPr/>
                    <a:lstStyle/>
                    <a:p>
                      <a:pPr algn="l" fontAlgn="b"/>
                      <a:r>
                        <a:rPr lang="en-US" sz="1100" b="0" i="0" u="none" strike="noStrike" dirty="0">
                          <a:solidFill>
                            <a:srgbClr val="000000"/>
                          </a:solidFill>
                          <a:effectLst/>
                          <a:latin typeface="Segoe UI" panose="020B0502040204020203" pitchFamily="34" charset="0"/>
                        </a:rPr>
                        <a:t>             20%                                  20%</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012415741"/>
                  </a:ext>
                </a:extLst>
              </a:tr>
              <a:tr h="244506">
                <a:tc>
                  <a:txBody>
                    <a:bodyPr/>
                    <a:lstStyle/>
                    <a:p>
                      <a:pPr algn="l" fontAlgn="b"/>
                      <a:r>
                        <a:rPr lang="en-US" sz="1100" b="1" i="0" u="none" strike="noStrike" dirty="0">
                          <a:solidFill>
                            <a:srgbClr val="000000"/>
                          </a:solidFill>
                          <a:effectLst/>
                          <a:latin typeface="Segoe UI" panose="020B0502040204020203" pitchFamily="34" charset="0"/>
                        </a:rPr>
                        <a:t>Maximum Out of Pocket</a:t>
                      </a:r>
                    </a:p>
                  </a:txBody>
                  <a:tcPr marL="9525" marR="9525" marT="9525" marB="0" anchor="b">
                    <a:lnL>
                      <a:noFill/>
                    </a:lnL>
                    <a:lnR>
                      <a:noFill/>
                    </a:lnR>
                    <a:lnT>
                      <a:noFill/>
                    </a:lnT>
                    <a:lnB>
                      <a:noFill/>
                    </a:lnB>
                    <a:solidFill>
                      <a:srgbClr val="FF6B00"/>
                    </a:solidFill>
                  </a:tcPr>
                </a:tc>
                <a:tc>
                  <a:txBody>
                    <a:bodyPr/>
                    <a:lstStyle/>
                    <a:p>
                      <a:pPr algn="ct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778432752"/>
                  </a:ext>
                </a:extLst>
              </a:tr>
              <a:tr h="244506">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$2,000</a:t>
                      </a:r>
                    </a:p>
                  </a:txBody>
                  <a:tcPr marL="9525" marR="9525" marT="9525" marB="0" anchor="b">
                    <a:lnL>
                      <a:noFill/>
                    </a:lnL>
                    <a:lnR>
                      <a:noFill/>
                    </a:lnR>
                    <a:lnT>
                      <a:noFill/>
                    </a:lnT>
                    <a:lnB>
                      <a:noFill/>
                    </a:lnB>
                  </a:tcPr>
                </a:tc>
                <a:extLst>
                  <a:ext uri="{0D108BD9-81ED-4DB2-BD59-A6C34878D82A}">
                    <a16:rowId xmlns:a16="http://schemas.microsoft.com/office/drawing/2014/main" val="302601041"/>
                  </a:ext>
                </a:extLst>
              </a:tr>
              <a:tr h="244506">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$6,000</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effectLst/>
                          <a:latin typeface="Segoe UI" panose="020B0502040204020203" pitchFamily="34" charset="0"/>
                        </a:rPr>
                        <a:t>$6,000</a:t>
                      </a:r>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06117737"/>
                  </a:ext>
                </a:extLst>
              </a:tr>
              <a:tr h="244506">
                <a:tc>
                  <a:txBody>
                    <a:bodyPr/>
                    <a:lstStyle/>
                    <a:p>
                      <a:pPr algn="l" fontAlgn="b"/>
                      <a:r>
                        <a:rPr lang="en-US" sz="1100" b="1" i="0" u="none" strike="noStrike" dirty="0">
                          <a:solidFill>
                            <a:srgbClr val="000000"/>
                          </a:solidFill>
                          <a:effectLst/>
                          <a:latin typeface="Segoe UI" panose="020B0502040204020203" pitchFamily="34" charset="0"/>
                        </a:rPr>
                        <a:t>Preventive Care</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No Cost</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No Cost</a:t>
                      </a:r>
                    </a:p>
                  </a:txBody>
                  <a:tcPr marL="9525" marR="9525" marT="9525" marB="0" anchor="b">
                    <a:lnL>
                      <a:noFill/>
                    </a:lnL>
                    <a:lnR>
                      <a:noFill/>
                    </a:lnR>
                    <a:lnT>
                      <a:noFill/>
                    </a:lnT>
                    <a:lnB>
                      <a:noFill/>
                    </a:lnB>
                  </a:tcPr>
                </a:tc>
                <a:extLst>
                  <a:ext uri="{0D108BD9-81ED-4DB2-BD59-A6C34878D82A}">
                    <a16:rowId xmlns:a16="http://schemas.microsoft.com/office/drawing/2014/main" val="2654275348"/>
                  </a:ext>
                </a:extLst>
              </a:tr>
              <a:tr h="244506">
                <a:tc>
                  <a:txBody>
                    <a:bodyPr/>
                    <a:lstStyle/>
                    <a:p>
                      <a:pPr algn="l" fontAlgn="b"/>
                      <a:r>
                        <a:rPr lang="en-US" sz="1100" b="1" i="0" u="none" strike="noStrike" dirty="0">
                          <a:solidFill>
                            <a:srgbClr val="000000"/>
                          </a:solidFill>
                          <a:effectLst/>
                          <a:latin typeface="Segoe UI" panose="020B0502040204020203" pitchFamily="34" charset="0"/>
                        </a:rPr>
                        <a:t>Office Visits</a:t>
                      </a: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411455201"/>
                  </a:ext>
                </a:extLst>
              </a:tr>
              <a:tr h="244506">
                <a:tc>
                  <a:txBody>
                    <a:bodyPr/>
                    <a:lstStyle/>
                    <a:p>
                      <a:pPr algn="l" fontAlgn="b"/>
                      <a:r>
                        <a:rPr lang="en-US" sz="1100" b="0" i="0" u="none" strike="noStrike" dirty="0">
                          <a:solidFill>
                            <a:srgbClr val="000000"/>
                          </a:solidFill>
                          <a:effectLst/>
                          <a:latin typeface="Segoe UI" panose="020B0502040204020203" pitchFamily="34" charset="0"/>
                        </a:rPr>
                        <a:t>Primary Care</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Coins/Deductible</a:t>
                      </a:r>
                    </a:p>
                  </a:txBody>
                  <a:tcPr marL="9525" marR="9525" marT="9525" marB="0" anchor="b">
                    <a:lnL>
                      <a:noFill/>
                    </a:lnL>
                    <a:lnR>
                      <a:noFill/>
                    </a:lnR>
                    <a:lnT>
                      <a:noFill/>
                    </a:lnT>
                    <a:lnB>
                      <a:noFill/>
                    </a:lnB>
                  </a:tcPr>
                </a:tc>
                <a:extLst>
                  <a:ext uri="{0D108BD9-81ED-4DB2-BD59-A6C34878D82A}">
                    <a16:rowId xmlns:a16="http://schemas.microsoft.com/office/drawing/2014/main" val="816099967"/>
                  </a:ext>
                </a:extLst>
              </a:tr>
              <a:tr h="244506">
                <a:tc>
                  <a:txBody>
                    <a:bodyPr/>
                    <a:lstStyle/>
                    <a:p>
                      <a:pPr algn="l" fontAlgn="b"/>
                      <a:r>
                        <a:rPr lang="en-US" sz="1100" b="0" i="0" u="none" strike="noStrike" dirty="0">
                          <a:solidFill>
                            <a:srgbClr val="000000"/>
                          </a:solidFill>
                          <a:effectLst/>
                          <a:latin typeface="Segoe UI" panose="020B0502040204020203" pitchFamily="34" charset="0"/>
                        </a:rPr>
                        <a:t>Specialists</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Segoe UI" panose="020B0502040204020203" pitchFamily="34" charset="0"/>
                        </a:rPr>
                        <a:t>Coins/Deductible</a:t>
                      </a:r>
                    </a:p>
                  </a:txBody>
                  <a:tcPr marL="9525" marR="9525" marT="9525" marB="0" anchor="b">
                    <a:lnL>
                      <a:noFill/>
                    </a:lnL>
                    <a:lnR>
                      <a:noFill/>
                    </a:lnR>
                    <a:lnT>
                      <a:noFill/>
                    </a:lnT>
                    <a:lnB>
                      <a:noFill/>
                    </a:lnB>
                  </a:tcPr>
                </a:tc>
                <a:extLst>
                  <a:ext uri="{0D108BD9-81ED-4DB2-BD59-A6C34878D82A}">
                    <a16:rowId xmlns:a16="http://schemas.microsoft.com/office/drawing/2014/main" val="2173421127"/>
                  </a:ext>
                </a:extLst>
              </a:tr>
              <a:tr h="244506">
                <a:tc>
                  <a:txBody>
                    <a:bodyPr/>
                    <a:lstStyle/>
                    <a:p>
                      <a:pPr algn="l" fontAlgn="b"/>
                      <a:r>
                        <a:rPr lang="en-US" sz="1100" b="1" i="0" u="none" strike="noStrike" dirty="0">
                          <a:solidFill>
                            <a:srgbClr val="000000"/>
                          </a:solidFill>
                          <a:effectLst/>
                          <a:latin typeface="Segoe UI" panose="020B0502040204020203" pitchFamily="34" charset="0"/>
                        </a:rPr>
                        <a:t>Hospital Care</a:t>
                      </a: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tc>
                  <a:txBody>
                    <a:bodyPr/>
                    <a:lstStyle/>
                    <a:p>
                      <a:pPr algn="ctr"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025408390"/>
                  </a:ext>
                </a:extLst>
              </a:tr>
              <a:tr h="244506">
                <a:tc>
                  <a:txBody>
                    <a:bodyPr/>
                    <a:lstStyle/>
                    <a:p>
                      <a:pPr algn="l" fontAlgn="b"/>
                      <a:r>
                        <a:rPr lang="en-US" sz="1100" b="0" i="0" u="none" strike="noStrike" dirty="0">
                          <a:solidFill>
                            <a:srgbClr val="000000"/>
                          </a:solidFill>
                          <a:effectLst/>
                          <a:latin typeface="Segoe UI" panose="020B0502040204020203" pitchFamily="34" charset="0"/>
                        </a:rPr>
                        <a:t>Inpatient Coverage</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1283989550"/>
                  </a:ext>
                </a:extLst>
              </a:tr>
              <a:tr h="244506">
                <a:tc>
                  <a:txBody>
                    <a:bodyPr/>
                    <a:lstStyle/>
                    <a:p>
                      <a:pPr algn="l" fontAlgn="b"/>
                      <a:r>
                        <a:rPr lang="en-US" sz="1100" b="0" i="0" u="none" strike="noStrike" dirty="0">
                          <a:solidFill>
                            <a:srgbClr val="000000"/>
                          </a:solidFill>
                          <a:effectLst/>
                          <a:latin typeface="Segoe UI" panose="020B0502040204020203" pitchFamily="34" charset="0"/>
                        </a:rPr>
                        <a:t>Outpatient Surgery</a:t>
                      </a:r>
                    </a:p>
                  </a:txBody>
                  <a:tcPr marL="171450"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3590132772"/>
                  </a:ext>
                </a:extLst>
              </a:tr>
              <a:tr h="244506">
                <a:tc>
                  <a:txBody>
                    <a:bodyPr/>
                    <a:lstStyle/>
                    <a:p>
                      <a:pPr algn="l" fontAlgn="b"/>
                      <a:r>
                        <a:rPr lang="en-US" sz="1100" b="1" i="0" u="none" strike="noStrike" dirty="0">
                          <a:solidFill>
                            <a:srgbClr val="000000"/>
                          </a:solidFill>
                          <a:effectLst/>
                          <a:latin typeface="Segoe UI" panose="020B0502040204020203" pitchFamily="34" charset="0"/>
                        </a:rPr>
                        <a:t>Emergency Room</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$100</a:t>
                      </a:r>
                    </a:p>
                  </a:txBody>
                  <a:tcPr marL="9525" marR="9525" marT="9525" marB="0" anchor="b">
                    <a:lnL>
                      <a:noFill/>
                    </a:lnL>
                    <a:lnR>
                      <a:noFill/>
                    </a:lnR>
                    <a:lnT>
                      <a:noFill/>
                    </a:lnT>
                    <a:lnB>
                      <a:noFill/>
                    </a:lnB>
                  </a:tcPr>
                </a:tc>
                <a:extLst>
                  <a:ext uri="{0D108BD9-81ED-4DB2-BD59-A6C34878D82A}">
                    <a16:rowId xmlns:a16="http://schemas.microsoft.com/office/drawing/2014/main" val="479376554"/>
                  </a:ext>
                </a:extLst>
              </a:tr>
              <a:tr h="244506">
                <a:tc>
                  <a:txBody>
                    <a:bodyPr/>
                    <a:lstStyle/>
                    <a:p>
                      <a:pPr algn="l" fontAlgn="b"/>
                      <a:r>
                        <a:rPr lang="en-US" sz="1100" b="1" i="0" u="none" strike="noStrike" dirty="0">
                          <a:solidFill>
                            <a:srgbClr val="000000"/>
                          </a:solidFill>
                          <a:effectLst/>
                          <a:latin typeface="Segoe UI" panose="020B0502040204020203" pitchFamily="34" charset="0"/>
                        </a:rPr>
                        <a:t>Urgent Care</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$15</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119848509"/>
                  </a:ext>
                </a:extLst>
              </a:tr>
            </a:tbl>
          </a:graphicData>
        </a:graphic>
      </p:graphicFrame>
    </p:spTree>
    <p:extLst>
      <p:ext uri="{BB962C8B-B14F-4D97-AF65-F5344CB8AC3E}">
        <p14:creationId xmlns:p14="http://schemas.microsoft.com/office/powerpoint/2010/main" val="163311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51DA26-EDC5-2B45-EE9D-F17847BE5049}"/>
              </a:ext>
            </a:extLst>
          </p:cNvPr>
          <p:cNvSpPr>
            <a:spLocks noGrp="1"/>
          </p:cNvSpPr>
          <p:nvPr>
            <p:ph type="title"/>
          </p:nvPr>
        </p:nvSpPr>
        <p:spPr/>
        <p:txBody>
          <a:bodyPr/>
          <a:lstStyle/>
          <a:p>
            <a:r>
              <a:rPr lang="en-US" dirty="0"/>
              <a:t>Savings and Spending Accounts</a:t>
            </a:r>
          </a:p>
        </p:txBody>
      </p:sp>
      <p:pic>
        <p:nvPicPr>
          <p:cNvPr id="8" name="Picture Placeholder 7">
            <a:extLst>
              <a:ext uri="{FF2B5EF4-FFF2-40B4-BE49-F238E27FC236}">
                <a16:creationId xmlns:a16="http://schemas.microsoft.com/office/drawing/2014/main" id="{804A568B-682A-9056-11CB-7167FDE67E5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1439562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56F54-AE7E-4C81-A3F5-986EA042585E}"/>
              </a:ext>
            </a:extLst>
          </p:cNvPr>
          <p:cNvSpPr>
            <a:spLocks noGrp="1"/>
          </p:cNvSpPr>
          <p:nvPr>
            <p:ph type="title"/>
          </p:nvPr>
        </p:nvSpPr>
        <p:spPr>
          <a:xfrm>
            <a:off x="493776" y="448056"/>
            <a:ext cx="7886700" cy="1060704"/>
          </a:xfrm>
        </p:spPr>
        <p:txBody>
          <a:bodyPr>
            <a:normAutofit fontScale="90000"/>
          </a:bodyPr>
          <a:lstStyle/>
          <a:p>
            <a:r>
              <a:rPr lang="en-US" dirty="0">
                <a:solidFill>
                  <a:schemeClr val="tx2"/>
                </a:solidFill>
              </a:rPr>
              <a:t>Health Savings Account Overview</a:t>
            </a:r>
          </a:p>
        </p:txBody>
      </p:sp>
      <p:sp>
        <p:nvSpPr>
          <p:cNvPr id="3" name="Content Placeholder 2">
            <a:extLst>
              <a:ext uri="{FF2B5EF4-FFF2-40B4-BE49-F238E27FC236}">
                <a16:creationId xmlns:a16="http://schemas.microsoft.com/office/drawing/2014/main" id="{A1696DA3-E50B-4745-A4B1-B63037DEAC0C}"/>
              </a:ext>
            </a:extLst>
          </p:cNvPr>
          <p:cNvSpPr>
            <a:spLocks noGrp="1"/>
          </p:cNvSpPr>
          <p:nvPr>
            <p:ph sz="half" idx="1"/>
          </p:nvPr>
        </p:nvSpPr>
        <p:spPr>
          <a:xfrm>
            <a:off x="628650" y="1344913"/>
            <a:ext cx="3886200" cy="4351338"/>
          </a:xfrm>
        </p:spPr>
        <p:txBody>
          <a:bodyPr>
            <a:normAutofit/>
          </a:bodyPr>
          <a:lstStyle/>
          <a:p>
            <a:r>
              <a:rPr lang="en-US" sz="1700" dirty="0"/>
              <a:t>Your health care debit card!</a:t>
            </a:r>
          </a:p>
          <a:p>
            <a:r>
              <a:rPr lang="en-US" sz="1700" dirty="0"/>
              <a:t>Reimburse yourself from your HSA at any time</a:t>
            </a:r>
          </a:p>
          <a:p>
            <a:r>
              <a:rPr lang="en-US" sz="1700" dirty="0"/>
              <a:t>Funded through pre-tax payroll deductions</a:t>
            </a:r>
          </a:p>
          <a:p>
            <a:r>
              <a:rPr lang="en-US" sz="1700" dirty="0"/>
              <a:t>Triple tax benefit</a:t>
            </a:r>
          </a:p>
          <a:p>
            <a:pPr lvl="1"/>
            <a:r>
              <a:rPr lang="en-US" sz="1700" dirty="0"/>
              <a:t>Deposit tax-free</a:t>
            </a:r>
          </a:p>
          <a:p>
            <a:pPr lvl="1"/>
            <a:r>
              <a:rPr lang="en-US" sz="1700" dirty="0"/>
              <a:t>Spend funds tax-free</a:t>
            </a:r>
          </a:p>
          <a:p>
            <a:pPr lvl="1"/>
            <a:r>
              <a:rPr lang="en-US" sz="1700" dirty="0"/>
              <a:t>Earn interest tax-free</a:t>
            </a:r>
          </a:p>
          <a:p>
            <a:r>
              <a:rPr lang="en-US" sz="1700" dirty="0"/>
              <a:t>Funds roll over</a:t>
            </a:r>
          </a:p>
          <a:p>
            <a:r>
              <a:rPr lang="en-US" sz="1700" dirty="0"/>
              <a:t>Funds always belong to you</a:t>
            </a:r>
          </a:p>
          <a:p>
            <a:r>
              <a:rPr lang="en-US" sz="1700" dirty="0"/>
              <a:t>Must be used for eligible expenses</a:t>
            </a:r>
          </a:p>
          <a:p>
            <a:endParaRPr lang="en-US" sz="1700" dirty="0"/>
          </a:p>
        </p:txBody>
      </p:sp>
      <p:pic>
        <p:nvPicPr>
          <p:cNvPr id="12" name="Content Placeholder 11" descr="A doctor holding a baby pig&#10;&#10;Description automatically generated with low confidence">
            <a:extLst>
              <a:ext uri="{FF2B5EF4-FFF2-40B4-BE49-F238E27FC236}">
                <a16:creationId xmlns:a16="http://schemas.microsoft.com/office/drawing/2014/main" id="{C04A6B43-6C72-4063-92B4-26A1CDB4D523}"/>
              </a:ext>
            </a:extLst>
          </p:cNvPr>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5064654" y="1317726"/>
            <a:ext cx="2900892" cy="4351338"/>
          </a:xfrm>
        </p:spPr>
      </p:pic>
      <p:sp>
        <p:nvSpPr>
          <p:cNvPr id="4" name="Slide Number Placeholder 3">
            <a:extLst>
              <a:ext uri="{FF2B5EF4-FFF2-40B4-BE49-F238E27FC236}">
                <a16:creationId xmlns:a16="http://schemas.microsoft.com/office/drawing/2014/main" id="{4BFEAE24-AB95-4C16-B8A8-C0E12C9D6690}"/>
              </a:ext>
            </a:extLst>
          </p:cNvPr>
          <p:cNvSpPr>
            <a:spLocks noGrp="1"/>
          </p:cNvSpPr>
          <p:nvPr>
            <p:ph type="sldNum" sz="quarter" idx="12"/>
          </p:nvPr>
        </p:nvSpPr>
        <p:spPr/>
        <p:txBody>
          <a:bodyPr/>
          <a:lstStyle/>
          <a:p>
            <a:fld id="{6F4AE7F9-3E01-4E97-BC9A-A13DD2F3B4D8}" type="slidenum">
              <a:rPr lang="en-US" smtClean="0"/>
              <a:pPr/>
              <a:t>25</a:t>
            </a:fld>
            <a:endParaRPr lang="en-US" dirty="0"/>
          </a:p>
        </p:txBody>
      </p:sp>
      <p:graphicFrame>
        <p:nvGraphicFramePr>
          <p:cNvPr id="5" name="Table 22">
            <a:extLst>
              <a:ext uri="{FF2B5EF4-FFF2-40B4-BE49-F238E27FC236}">
                <a16:creationId xmlns:a16="http://schemas.microsoft.com/office/drawing/2014/main" id="{F9186C02-15EB-6EFF-060F-38DEA43F669B}"/>
              </a:ext>
            </a:extLst>
          </p:cNvPr>
          <p:cNvGraphicFramePr>
            <a:graphicFrameLocks noGrp="1"/>
          </p:cNvGraphicFramePr>
          <p:nvPr>
            <p:extLst>
              <p:ext uri="{D42A27DB-BD31-4B8C-83A1-F6EECF244321}">
                <p14:modId xmlns:p14="http://schemas.microsoft.com/office/powerpoint/2010/main" val="800900856"/>
              </p:ext>
            </p:extLst>
          </p:nvPr>
        </p:nvGraphicFramePr>
        <p:xfrm>
          <a:off x="519946" y="5388455"/>
          <a:ext cx="4103608" cy="1233209"/>
        </p:xfrm>
        <a:graphic>
          <a:graphicData uri="http://schemas.openxmlformats.org/drawingml/2006/table">
            <a:tbl>
              <a:tblPr firstRow="1" bandRow="1">
                <a:tableStyleId>{5C22544A-7EE6-4342-B048-85BDC9FD1C3A}</a:tableStyleId>
              </a:tblPr>
              <a:tblGrid>
                <a:gridCol w="2051804">
                  <a:extLst>
                    <a:ext uri="{9D8B030D-6E8A-4147-A177-3AD203B41FA5}">
                      <a16:colId xmlns:a16="http://schemas.microsoft.com/office/drawing/2014/main" val="2626093786"/>
                    </a:ext>
                  </a:extLst>
                </a:gridCol>
                <a:gridCol w="2051804">
                  <a:extLst>
                    <a:ext uri="{9D8B030D-6E8A-4147-A177-3AD203B41FA5}">
                      <a16:colId xmlns:a16="http://schemas.microsoft.com/office/drawing/2014/main" val="1098377624"/>
                    </a:ext>
                  </a:extLst>
                </a:gridCol>
              </a:tblGrid>
              <a:tr h="318809">
                <a:tc>
                  <a:txBody>
                    <a:bodyPr/>
                    <a:lstStyle/>
                    <a:p>
                      <a:pPr algn="ctr"/>
                      <a:r>
                        <a:rPr lang="en-US" sz="1400" dirty="0"/>
                        <a:t>Coverage</a:t>
                      </a:r>
                    </a:p>
                  </a:txBody>
                  <a:tcPr>
                    <a:solidFill>
                      <a:schemeClr val="tx1"/>
                    </a:solidFill>
                  </a:tcPr>
                </a:tc>
                <a:tc>
                  <a:txBody>
                    <a:bodyPr/>
                    <a:lstStyle/>
                    <a:p>
                      <a:pPr algn="ctr"/>
                      <a:r>
                        <a:rPr lang="en-US" sz="1400" dirty="0"/>
                        <a:t>IRS Annual Maximum</a:t>
                      </a:r>
                    </a:p>
                  </a:txBody>
                  <a:tcPr>
                    <a:solidFill>
                      <a:schemeClr val="tx1"/>
                    </a:solidFill>
                  </a:tcPr>
                </a:tc>
                <a:extLst>
                  <a:ext uri="{0D108BD9-81ED-4DB2-BD59-A6C34878D82A}">
                    <a16:rowId xmlns:a16="http://schemas.microsoft.com/office/drawing/2014/main" val="3567620332"/>
                  </a:ext>
                </a:extLst>
              </a:tr>
              <a:tr h="228167">
                <a:tc>
                  <a:txBody>
                    <a:bodyPr/>
                    <a:lstStyle/>
                    <a:p>
                      <a:pPr algn="ctr"/>
                      <a:r>
                        <a:rPr lang="en-US" sz="1400" dirty="0"/>
                        <a:t>Individual Coverage</a:t>
                      </a:r>
                    </a:p>
                  </a:txBody>
                  <a:tcPr>
                    <a:solidFill>
                      <a:srgbClr val="FF6B00"/>
                    </a:solidFill>
                  </a:tcPr>
                </a:tc>
                <a:tc>
                  <a:txBody>
                    <a:bodyPr/>
                    <a:lstStyle/>
                    <a:p>
                      <a:pPr algn="ctr"/>
                      <a:r>
                        <a:rPr lang="en-US" sz="1400" dirty="0"/>
                        <a:t>$4,400</a:t>
                      </a:r>
                    </a:p>
                  </a:txBody>
                  <a:tcPr>
                    <a:solidFill>
                      <a:srgbClr val="FF6B00"/>
                    </a:solidFill>
                  </a:tcPr>
                </a:tc>
                <a:extLst>
                  <a:ext uri="{0D108BD9-81ED-4DB2-BD59-A6C34878D82A}">
                    <a16:rowId xmlns:a16="http://schemas.microsoft.com/office/drawing/2014/main" val="4033552008"/>
                  </a:ext>
                </a:extLst>
              </a:tr>
              <a:tr h="228167">
                <a:tc>
                  <a:txBody>
                    <a:bodyPr/>
                    <a:lstStyle/>
                    <a:p>
                      <a:pPr algn="ctr"/>
                      <a:r>
                        <a:rPr lang="en-US" sz="1400" dirty="0"/>
                        <a:t>Family Coverage</a:t>
                      </a:r>
                    </a:p>
                  </a:txBody>
                  <a:tcPr>
                    <a:noFill/>
                  </a:tcPr>
                </a:tc>
                <a:tc>
                  <a:txBody>
                    <a:bodyPr/>
                    <a:lstStyle/>
                    <a:p>
                      <a:pPr algn="ctr"/>
                      <a:r>
                        <a:rPr lang="en-US" sz="1400" dirty="0"/>
                        <a:t>$8,750</a:t>
                      </a:r>
                    </a:p>
                  </a:txBody>
                  <a:tcPr>
                    <a:noFill/>
                  </a:tcPr>
                </a:tc>
                <a:extLst>
                  <a:ext uri="{0D108BD9-81ED-4DB2-BD59-A6C34878D82A}">
                    <a16:rowId xmlns:a16="http://schemas.microsoft.com/office/drawing/2014/main" val="1044451697"/>
                  </a:ext>
                </a:extLst>
              </a:tr>
              <a:tr h="228167">
                <a:tc>
                  <a:txBody>
                    <a:bodyPr/>
                    <a:lstStyle/>
                    <a:p>
                      <a:pPr algn="ctr"/>
                      <a:r>
                        <a:rPr lang="en-US" sz="1400" dirty="0"/>
                        <a:t>Age 55 or older</a:t>
                      </a:r>
                    </a:p>
                  </a:txBody>
                  <a:tcPr>
                    <a:solidFill>
                      <a:srgbClr val="FF6B00"/>
                    </a:solidFill>
                  </a:tcPr>
                </a:tc>
                <a:tc>
                  <a:txBody>
                    <a:bodyPr/>
                    <a:lstStyle/>
                    <a:p>
                      <a:pPr algn="ctr"/>
                      <a:r>
                        <a:rPr lang="en-US" sz="1400" dirty="0"/>
                        <a:t>Contribute + $1,000 </a:t>
                      </a:r>
                    </a:p>
                  </a:txBody>
                  <a:tcPr>
                    <a:solidFill>
                      <a:srgbClr val="FF6B00"/>
                    </a:solidFill>
                  </a:tcPr>
                </a:tc>
                <a:extLst>
                  <a:ext uri="{0D108BD9-81ED-4DB2-BD59-A6C34878D82A}">
                    <a16:rowId xmlns:a16="http://schemas.microsoft.com/office/drawing/2014/main" val="1831408025"/>
                  </a:ext>
                </a:extLst>
              </a:tr>
            </a:tbl>
          </a:graphicData>
        </a:graphic>
      </p:graphicFrame>
    </p:spTree>
    <p:extLst>
      <p:ext uri="{BB962C8B-B14F-4D97-AF65-F5344CB8AC3E}">
        <p14:creationId xmlns:p14="http://schemas.microsoft.com/office/powerpoint/2010/main" val="311258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613FE7C6-FBA8-4A1E-B1CA-A09EE3CBCD5F}"/>
              </a:ext>
            </a:extLst>
          </p:cNvPr>
          <p:cNvSpPr/>
          <p:nvPr/>
        </p:nvSpPr>
        <p:spPr bwMode="auto">
          <a:xfrm>
            <a:off x="777240" y="2000154"/>
            <a:ext cx="7620000" cy="584775"/>
          </a:xfrm>
          <a:prstGeom prst="round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8" name="Title 7">
            <a:extLst>
              <a:ext uri="{FF2B5EF4-FFF2-40B4-BE49-F238E27FC236}">
                <a16:creationId xmlns:a16="http://schemas.microsoft.com/office/drawing/2014/main" id="{7E5F47B0-42FE-43D4-9B6F-84E525A2A796}"/>
              </a:ext>
            </a:extLst>
          </p:cNvPr>
          <p:cNvSpPr>
            <a:spLocks noGrp="1"/>
          </p:cNvSpPr>
          <p:nvPr>
            <p:ph type="title"/>
          </p:nvPr>
        </p:nvSpPr>
        <p:spPr>
          <a:xfrm>
            <a:off x="493776" y="448056"/>
            <a:ext cx="7886700" cy="1060704"/>
          </a:xfrm>
        </p:spPr>
        <p:txBody>
          <a:bodyPr/>
          <a:lstStyle/>
          <a:p>
            <a:r>
              <a:rPr lang="en-US" dirty="0">
                <a:solidFill>
                  <a:srgbClr val="415364"/>
                </a:solidFill>
              </a:rPr>
              <a:t>Health Savings Account (HSA) </a:t>
            </a:r>
          </a:p>
        </p:txBody>
      </p:sp>
      <p:sp>
        <p:nvSpPr>
          <p:cNvPr id="2" name="Rectangle 1">
            <a:extLst>
              <a:ext uri="{FF2B5EF4-FFF2-40B4-BE49-F238E27FC236}">
                <a16:creationId xmlns:a16="http://schemas.microsoft.com/office/drawing/2014/main" id="{FA03F813-6D41-4784-A585-512B3E7DACA8}"/>
              </a:ext>
            </a:extLst>
          </p:cNvPr>
          <p:cNvSpPr/>
          <p:nvPr/>
        </p:nvSpPr>
        <p:spPr>
          <a:xfrm>
            <a:off x="670263" y="1299116"/>
            <a:ext cx="7620000" cy="646331"/>
          </a:xfrm>
          <a:prstGeom prst="rect">
            <a:avLst/>
          </a:prstGeom>
        </p:spPr>
        <p:txBody>
          <a:bodyPr wrap="square">
            <a:spAutoFit/>
          </a:bodyPr>
          <a:lstStyle/>
          <a:p>
            <a:r>
              <a:rPr lang="en-US" dirty="0">
                <a:latin typeface="Segoe UI" panose="020B0502040204020203" pitchFamily="34" charset="0"/>
                <a:cs typeface="Segoe UI" panose="020B0502040204020203" pitchFamily="34" charset="0"/>
              </a:rPr>
              <a:t>A health savings account (HSA) is a tax-favored personal savings account which works with your high deductible health plan.</a:t>
            </a:r>
          </a:p>
        </p:txBody>
      </p:sp>
      <p:sp>
        <p:nvSpPr>
          <p:cNvPr id="5" name="Rectangle 4">
            <a:extLst>
              <a:ext uri="{FF2B5EF4-FFF2-40B4-BE49-F238E27FC236}">
                <a16:creationId xmlns:a16="http://schemas.microsoft.com/office/drawing/2014/main" id="{9AD129C0-C2E0-4E45-931A-794E34166228}"/>
              </a:ext>
            </a:extLst>
          </p:cNvPr>
          <p:cNvSpPr/>
          <p:nvPr/>
        </p:nvSpPr>
        <p:spPr>
          <a:xfrm>
            <a:off x="872490" y="2000386"/>
            <a:ext cx="7215546" cy="584775"/>
          </a:xfrm>
          <a:prstGeom prst="rect">
            <a:avLst/>
          </a:prstGeom>
          <a:solidFill>
            <a:srgbClr val="FF6B00"/>
          </a:solidFill>
        </p:spPr>
        <p:txBody>
          <a:bodyPr wrap="square">
            <a:spAutoFit/>
          </a:bodyPr>
          <a:lstStyle/>
          <a:p>
            <a:r>
              <a:rPr lang="en-US" sz="1600" dirty="0">
                <a:solidFill>
                  <a:schemeClr val="bg1"/>
                </a:solidFill>
                <a:latin typeface="Segoe UI" panose="020B0502040204020203" pitchFamily="34" charset="0"/>
                <a:cs typeface="Segoe UI" panose="020B0502040204020203" pitchFamily="34" charset="0"/>
              </a:rPr>
              <a:t>HSA dollars can be used to pay for qualified medical expenses such as  deductibles, copays, dental, and vision care.</a:t>
            </a:r>
          </a:p>
        </p:txBody>
      </p:sp>
      <p:sp>
        <p:nvSpPr>
          <p:cNvPr id="6" name="Rectangle 5">
            <a:extLst>
              <a:ext uri="{FF2B5EF4-FFF2-40B4-BE49-F238E27FC236}">
                <a16:creationId xmlns:a16="http://schemas.microsoft.com/office/drawing/2014/main" id="{427979C5-15F2-46AD-A089-7CA93DEB630C}"/>
              </a:ext>
            </a:extLst>
          </p:cNvPr>
          <p:cNvSpPr/>
          <p:nvPr/>
        </p:nvSpPr>
        <p:spPr>
          <a:xfrm>
            <a:off x="146878" y="6573679"/>
            <a:ext cx="8235122" cy="246221"/>
          </a:xfrm>
          <a:prstGeom prst="rect">
            <a:avLst/>
          </a:prstGeom>
        </p:spPr>
        <p:txBody>
          <a:bodyPr wrap="square">
            <a:spAutoFit/>
          </a:bodyPr>
          <a:lstStyle/>
          <a:p>
            <a:r>
              <a:rPr lang="en-US" sz="1000" dirty="0">
                <a:solidFill>
                  <a:schemeClr val="bg1">
                    <a:lumMod val="65000"/>
                  </a:schemeClr>
                </a:solidFill>
              </a:rPr>
              <a:t>For a complete list of qualified medical expenses visit www.irs.gov in IRS Publication 502.</a:t>
            </a:r>
          </a:p>
        </p:txBody>
      </p:sp>
      <p:sp>
        <p:nvSpPr>
          <p:cNvPr id="9" name="TextBox 8">
            <a:extLst>
              <a:ext uri="{FF2B5EF4-FFF2-40B4-BE49-F238E27FC236}">
                <a16:creationId xmlns:a16="http://schemas.microsoft.com/office/drawing/2014/main" id="{7B48DA7F-A332-493B-B81F-6C04A08CD044}"/>
              </a:ext>
            </a:extLst>
          </p:cNvPr>
          <p:cNvSpPr txBox="1"/>
          <p:nvPr/>
        </p:nvSpPr>
        <p:spPr>
          <a:xfrm>
            <a:off x="430768" y="3216445"/>
            <a:ext cx="3962400" cy="1246495"/>
          </a:xfrm>
          <a:prstGeom prst="rect">
            <a:avLst/>
          </a:prstGeom>
          <a:noFill/>
        </p:spPr>
        <p:txBody>
          <a:bodyPr wrap="square" rtlCol="0">
            <a:spAutoFit/>
          </a:bodyPr>
          <a:lstStyle/>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Funds always belong to you</a:t>
            </a:r>
          </a:p>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Funds always roll over from year to year</a:t>
            </a:r>
          </a:p>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Lowers your taxable income</a:t>
            </a:r>
          </a:p>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Helps you build a healthcare nest egg for emergencies or retirement</a:t>
            </a:r>
          </a:p>
        </p:txBody>
      </p:sp>
      <p:sp>
        <p:nvSpPr>
          <p:cNvPr id="11" name="Rectangle 10">
            <a:extLst>
              <a:ext uri="{FF2B5EF4-FFF2-40B4-BE49-F238E27FC236}">
                <a16:creationId xmlns:a16="http://schemas.microsoft.com/office/drawing/2014/main" id="{2B219F3C-4E19-4EEE-A18D-CE28F5870721}"/>
              </a:ext>
            </a:extLst>
          </p:cNvPr>
          <p:cNvSpPr/>
          <p:nvPr/>
        </p:nvSpPr>
        <p:spPr bwMode="auto">
          <a:xfrm>
            <a:off x="430768" y="3092924"/>
            <a:ext cx="3962400" cy="1371599"/>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FDF43A54-67F0-45D3-ACBE-EB536D49D5CC}"/>
              </a:ext>
            </a:extLst>
          </p:cNvPr>
          <p:cNvSpPr/>
          <p:nvPr/>
        </p:nvSpPr>
        <p:spPr bwMode="auto">
          <a:xfrm>
            <a:off x="4624866" y="3092924"/>
            <a:ext cx="4103607" cy="1371599"/>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5A23C549-E00F-4928-8788-27AC0DCDD6D2}"/>
              </a:ext>
            </a:extLst>
          </p:cNvPr>
          <p:cNvSpPr/>
          <p:nvPr/>
        </p:nvSpPr>
        <p:spPr>
          <a:xfrm>
            <a:off x="4661737" y="3245324"/>
            <a:ext cx="4004604" cy="1015663"/>
          </a:xfrm>
          <a:prstGeom prst="rect">
            <a:avLst/>
          </a:prstGeom>
        </p:spPr>
        <p:txBody>
          <a:bodyPr wrap="square">
            <a:spAutoFit/>
          </a:bodyPr>
          <a:lstStyle/>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Tax deduction when you contribute</a:t>
            </a:r>
          </a:p>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Tax-free earnings through investment</a:t>
            </a:r>
          </a:p>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Lowers your taxable income</a:t>
            </a:r>
          </a:p>
          <a:p>
            <a:pPr marL="285750" indent="-285750">
              <a:buFont typeface="Arial" panose="020B0604020202020204" pitchFamily="34" charset="0"/>
              <a:buChar char="•"/>
            </a:pPr>
            <a:r>
              <a:rPr lang="en-US" sz="1500" b="0" dirty="0">
                <a:latin typeface="Segoe UI" panose="020B0502040204020203" pitchFamily="34" charset="0"/>
                <a:cs typeface="Segoe UI" panose="020B0502040204020203" pitchFamily="34" charset="0"/>
              </a:rPr>
              <a:t>Tax-free withdrawal for qualified expenses</a:t>
            </a:r>
          </a:p>
        </p:txBody>
      </p:sp>
      <p:sp>
        <p:nvSpPr>
          <p:cNvPr id="19" name="TextBox 18">
            <a:extLst>
              <a:ext uri="{FF2B5EF4-FFF2-40B4-BE49-F238E27FC236}">
                <a16:creationId xmlns:a16="http://schemas.microsoft.com/office/drawing/2014/main" id="{4F24CB82-FA11-49C6-BAF8-B6BD907052B3}"/>
              </a:ext>
            </a:extLst>
          </p:cNvPr>
          <p:cNvSpPr txBox="1"/>
          <p:nvPr/>
        </p:nvSpPr>
        <p:spPr>
          <a:xfrm>
            <a:off x="506968" y="2847244"/>
            <a:ext cx="1931433" cy="338554"/>
          </a:xfrm>
          <a:prstGeom prst="rect">
            <a:avLst/>
          </a:prstGeom>
          <a:solidFill>
            <a:srgbClr val="FF6B00"/>
          </a:solid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HSA Benefits</a:t>
            </a:r>
          </a:p>
        </p:txBody>
      </p:sp>
      <p:sp>
        <p:nvSpPr>
          <p:cNvPr id="20" name="TextBox 19">
            <a:extLst>
              <a:ext uri="{FF2B5EF4-FFF2-40B4-BE49-F238E27FC236}">
                <a16:creationId xmlns:a16="http://schemas.microsoft.com/office/drawing/2014/main" id="{B9D21FD6-89F9-4172-A60B-89C5A8DF4C38}"/>
              </a:ext>
            </a:extLst>
          </p:cNvPr>
          <p:cNvSpPr txBox="1"/>
          <p:nvPr/>
        </p:nvSpPr>
        <p:spPr>
          <a:xfrm>
            <a:off x="4724400" y="2826344"/>
            <a:ext cx="1931433" cy="338554"/>
          </a:xfrm>
          <a:prstGeom prst="rect">
            <a:avLst/>
          </a:prstGeom>
          <a:solidFill>
            <a:srgbClr val="FF6B00"/>
          </a:solidFill>
        </p:spPr>
        <p:txBody>
          <a:bodyPr wrap="square" rtlCol="0">
            <a:spAutoFit/>
          </a:bodyPr>
          <a:lstStyle/>
          <a:p>
            <a:r>
              <a:rPr lang="en-US" sz="1600" dirty="0">
                <a:solidFill>
                  <a:schemeClr val="bg1"/>
                </a:solidFill>
                <a:latin typeface="Segoe UI" panose="020B0502040204020203" pitchFamily="34" charset="0"/>
                <a:cs typeface="Segoe UI" panose="020B0502040204020203" pitchFamily="34" charset="0"/>
              </a:rPr>
              <a:t>Tax Savings</a:t>
            </a:r>
          </a:p>
        </p:txBody>
      </p:sp>
      <p:graphicFrame>
        <p:nvGraphicFramePr>
          <p:cNvPr id="22" name="Table 22">
            <a:extLst>
              <a:ext uri="{FF2B5EF4-FFF2-40B4-BE49-F238E27FC236}">
                <a16:creationId xmlns:a16="http://schemas.microsoft.com/office/drawing/2014/main" id="{B89BE646-2F73-46FA-BC83-627DE70E439B}"/>
              </a:ext>
            </a:extLst>
          </p:cNvPr>
          <p:cNvGraphicFramePr>
            <a:graphicFrameLocks noGrp="1"/>
          </p:cNvGraphicFramePr>
          <p:nvPr>
            <p:extLst>
              <p:ext uri="{D42A27DB-BD31-4B8C-83A1-F6EECF244321}">
                <p14:modId xmlns:p14="http://schemas.microsoft.com/office/powerpoint/2010/main" val="4270482356"/>
              </p:ext>
            </p:extLst>
          </p:nvPr>
        </p:nvGraphicFramePr>
        <p:xfrm>
          <a:off x="2535436" y="4972518"/>
          <a:ext cx="4103608" cy="1233209"/>
        </p:xfrm>
        <a:graphic>
          <a:graphicData uri="http://schemas.openxmlformats.org/drawingml/2006/table">
            <a:tbl>
              <a:tblPr firstRow="1" bandRow="1">
                <a:tableStyleId>{5C22544A-7EE6-4342-B048-85BDC9FD1C3A}</a:tableStyleId>
              </a:tblPr>
              <a:tblGrid>
                <a:gridCol w="2051804">
                  <a:extLst>
                    <a:ext uri="{9D8B030D-6E8A-4147-A177-3AD203B41FA5}">
                      <a16:colId xmlns:a16="http://schemas.microsoft.com/office/drawing/2014/main" val="2626093786"/>
                    </a:ext>
                  </a:extLst>
                </a:gridCol>
                <a:gridCol w="2051804">
                  <a:extLst>
                    <a:ext uri="{9D8B030D-6E8A-4147-A177-3AD203B41FA5}">
                      <a16:colId xmlns:a16="http://schemas.microsoft.com/office/drawing/2014/main" val="1098377624"/>
                    </a:ext>
                  </a:extLst>
                </a:gridCol>
              </a:tblGrid>
              <a:tr h="318809">
                <a:tc>
                  <a:txBody>
                    <a:bodyPr/>
                    <a:lstStyle/>
                    <a:p>
                      <a:pPr algn="ctr"/>
                      <a:r>
                        <a:rPr lang="en-US" sz="1400" dirty="0"/>
                        <a:t>Coverage</a:t>
                      </a:r>
                    </a:p>
                  </a:txBody>
                  <a:tcPr>
                    <a:solidFill>
                      <a:schemeClr val="tx1"/>
                    </a:solidFill>
                  </a:tcPr>
                </a:tc>
                <a:tc>
                  <a:txBody>
                    <a:bodyPr/>
                    <a:lstStyle/>
                    <a:p>
                      <a:pPr algn="ctr"/>
                      <a:r>
                        <a:rPr lang="en-US" sz="1400" dirty="0"/>
                        <a:t>IRS Annual Maximum</a:t>
                      </a:r>
                    </a:p>
                  </a:txBody>
                  <a:tcPr>
                    <a:solidFill>
                      <a:schemeClr val="tx1"/>
                    </a:solidFill>
                  </a:tcPr>
                </a:tc>
                <a:extLst>
                  <a:ext uri="{0D108BD9-81ED-4DB2-BD59-A6C34878D82A}">
                    <a16:rowId xmlns:a16="http://schemas.microsoft.com/office/drawing/2014/main" val="3567620332"/>
                  </a:ext>
                </a:extLst>
              </a:tr>
              <a:tr h="228167">
                <a:tc>
                  <a:txBody>
                    <a:bodyPr/>
                    <a:lstStyle/>
                    <a:p>
                      <a:pPr algn="ctr"/>
                      <a:r>
                        <a:rPr lang="en-US" sz="1400" dirty="0"/>
                        <a:t>Individual Coverage</a:t>
                      </a:r>
                    </a:p>
                  </a:txBody>
                  <a:tcPr>
                    <a:solidFill>
                      <a:srgbClr val="FF6B00"/>
                    </a:solidFill>
                  </a:tcPr>
                </a:tc>
                <a:tc>
                  <a:txBody>
                    <a:bodyPr/>
                    <a:lstStyle/>
                    <a:p>
                      <a:pPr algn="ctr"/>
                      <a:r>
                        <a:rPr lang="en-US" sz="1400" dirty="0"/>
                        <a:t>$4,400</a:t>
                      </a:r>
                    </a:p>
                  </a:txBody>
                  <a:tcPr>
                    <a:solidFill>
                      <a:srgbClr val="FF6B00"/>
                    </a:solidFill>
                  </a:tcPr>
                </a:tc>
                <a:extLst>
                  <a:ext uri="{0D108BD9-81ED-4DB2-BD59-A6C34878D82A}">
                    <a16:rowId xmlns:a16="http://schemas.microsoft.com/office/drawing/2014/main" val="4033552008"/>
                  </a:ext>
                </a:extLst>
              </a:tr>
              <a:tr h="228167">
                <a:tc>
                  <a:txBody>
                    <a:bodyPr/>
                    <a:lstStyle/>
                    <a:p>
                      <a:pPr algn="ctr"/>
                      <a:r>
                        <a:rPr lang="en-US" sz="1400" dirty="0"/>
                        <a:t>Family Coverage</a:t>
                      </a:r>
                    </a:p>
                  </a:txBody>
                  <a:tcPr>
                    <a:noFill/>
                  </a:tcPr>
                </a:tc>
                <a:tc>
                  <a:txBody>
                    <a:bodyPr/>
                    <a:lstStyle/>
                    <a:p>
                      <a:pPr algn="ctr"/>
                      <a:r>
                        <a:rPr lang="en-US" sz="1400" dirty="0"/>
                        <a:t>$8,750</a:t>
                      </a:r>
                    </a:p>
                  </a:txBody>
                  <a:tcPr>
                    <a:noFill/>
                  </a:tcPr>
                </a:tc>
                <a:extLst>
                  <a:ext uri="{0D108BD9-81ED-4DB2-BD59-A6C34878D82A}">
                    <a16:rowId xmlns:a16="http://schemas.microsoft.com/office/drawing/2014/main" val="1044451697"/>
                  </a:ext>
                </a:extLst>
              </a:tr>
              <a:tr h="228167">
                <a:tc>
                  <a:txBody>
                    <a:bodyPr/>
                    <a:lstStyle/>
                    <a:p>
                      <a:pPr algn="ctr"/>
                      <a:r>
                        <a:rPr lang="en-US" sz="1400" dirty="0"/>
                        <a:t>Age 55 or older</a:t>
                      </a:r>
                    </a:p>
                  </a:txBody>
                  <a:tcPr>
                    <a:solidFill>
                      <a:srgbClr val="FF6B00"/>
                    </a:solidFill>
                  </a:tcPr>
                </a:tc>
                <a:tc>
                  <a:txBody>
                    <a:bodyPr/>
                    <a:lstStyle/>
                    <a:p>
                      <a:pPr algn="ctr"/>
                      <a:r>
                        <a:rPr lang="en-US" sz="1400" dirty="0"/>
                        <a:t>Contribute + $1,000 </a:t>
                      </a:r>
                    </a:p>
                  </a:txBody>
                  <a:tcPr>
                    <a:solidFill>
                      <a:srgbClr val="FF6B00"/>
                    </a:solidFill>
                  </a:tcPr>
                </a:tc>
                <a:extLst>
                  <a:ext uri="{0D108BD9-81ED-4DB2-BD59-A6C34878D82A}">
                    <a16:rowId xmlns:a16="http://schemas.microsoft.com/office/drawing/2014/main" val="1831408025"/>
                  </a:ext>
                </a:extLst>
              </a:tr>
            </a:tbl>
          </a:graphicData>
        </a:graphic>
      </p:graphicFrame>
      <p:sp>
        <p:nvSpPr>
          <p:cNvPr id="25" name="Double Brace 24">
            <a:extLst>
              <a:ext uri="{FF2B5EF4-FFF2-40B4-BE49-F238E27FC236}">
                <a16:creationId xmlns:a16="http://schemas.microsoft.com/office/drawing/2014/main" id="{3DE81D21-C69C-478D-9621-73A3B89A3B05}"/>
              </a:ext>
            </a:extLst>
          </p:cNvPr>
          <p:cNvSpPr/>
          <p:nvPr/>
        </p:nvSpPr>
        <p:spPr bwMode="auto">
          <a:xfrm>
            <a:off x="2115128" y="4627904"/>
            <a:ext cx="4932218" cy="1844569"/>
          </a:xfrm>
          <a:prstGeom prst="bracePair">
            <a:avLst/>
          </a:prstGeom>
          <a:noFill/>
          <a:ln w="44450"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23" name="Slide Number Placeholder 5">
            <a:extLst>
              <a:ext uri="{FF2B5EF4-FFF2-40B4-BE49-F238E27FC236}">
                <a16:creationId xmlns:a16="http://schemas.microsoft.com/office/drawing/2014/main" id="{B4369FE2-8576-4009-A9A1-A1A62673A165}"/>
              </a:ext>
            </a:extLst>
          </p:cNvPr>
          <p:cNvSpPr txBox="1">
            <a:spLocks/>
          </p:cNvSpPr>
          <p:nvPr/>
        </p:nvSpPr>
        <p:spPr>
          <a:xfrm>
            <a:off x="8088036" y="6512465"/>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26</a:t>
            </a:fld>
            <a:endParaRPr lang="en-US" dirty="0"/>
          </a:p>
        </p:txBody>
      </p:sp>
    </p:spTree>
    <p:extLst>
      <p:ext uri="{BB962C8B-B14F-4D97-AF65-F5344CB8AC3E}">
        <p14:creationId xmlns:p14="http://schemas.microsoft.com/office/powerpoint/2010/main" val="350595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B5E7-C95A-4B12-A387-D7BE72FD68FB}"/>
              </a:ext>
            </a:extLst>
          </p:cNvPr>
          <p:cNvSpPr>
            <a:spLocks noGrp="1"/>
          </p:cNvSpPr>
          <p:nvPr>
            <p:ph type="title"/>
          </p:nvPr>
        </p:nvSpPr>
        <p:spPr>
          <a:xfrm>
            <a:off x="493776" y="448056"/>
            <a:ext cx="7886700" cy="1056621"/>
          </a:xfrm>
        </p:spPr>
        <p:txBody>
          <a:bodyPr/>
          <a:lstStyle/>
          <a:p>
            <a:r>
              <a:rPr lang="en-US" dirty="0">
                <a:solidFill>
                  <a:schemeClr val="tx2"/>
                </a:solidFill>
              </a:rPr>
              <a:t>HSA Eligibility</a:t>
            </a:r>
          </a:p>
        </p:txBody>
      </p:sp>
      <p:sp>
        <p:nvSpPr>
          <p:cNvPr id="5" name="AutoShape 5">
            <a:extLst>
              <a:ext uri="{FF2B5EF4-FFF2-40B4-BE49-F238E27FC236}">
                <a16:creationId xmlns:a16="http://schemas.microsoft.com/office/drawing/2014/main" id="{9310C4B7-33B8-43D8-A6F5-6BBEDD65E030}"/>
              </a:ext>
            </a:extLst>
          </p:cNvPr>
          <p:cNvSpPr>
            <a:spLocks noChangeArrowheads="1"/>
          </p:cNvSpPr>
          <p:nvPr/>
        </p:nvSpPr>
        <p:spPr bwMode="auto">
          <a:xfrm>
            <a:off x="682683" y="1411658"/>
            <a:ext cx="7564438" cy="454025"/>
          </a:xfrm>
          <a:prstGeom prst="roundRect">
            <a:avLst>
              <a:gd name="adj" fmla="val 5241"/>
            </a:avLst>
          </a:prstGeom>
          <a:noFill/>
          <a:ln w="9525">
            <a:noFill/>
            <a:round/>
            <a:headEnd/>
            <a:tailEnd/>
          </a:ln>
        </p:spPr>
        <p:txBody>
          <a:bodyPr/>
          <a:lstStyle/>
          <a:p>
            <a:pPr indent="3175" algn="ctr">
              <a:spcBef>
                <a:spcPct val="40000"/>
              </a:spcBef>
              <a:spcAft>
                <a:spcPct val="80000"/>
              </a:spcAft>
              <a:buClr>
                <a:srgbClr val="5B8F22"/>
              </a:buClr>
              <a:buFont typeface="Wingdings" pitchFamily="2" charset="2"/>
              <a:buNone/>
            </a:pPr>
            <a:r>
              <a:rPr lang="en-US" b="1" dirty="0">
                <a:latin typeface="Tahoma" pitchFamily="34" charset="0"/>
                <a:cs typeface="Tahoma" pitchFamily="34" charset="0"/>
              </a:rPr>
              <a:t>You are eligible to open and contribute to an HSA if you:</a:t>
            </a:r>
          </a:p>
        </p:txBody>
      </p:sp>
      <p:sp>
        <p:nvSpPr>
          <p:cNvPr id="6" name="AutoShape 3">
            <a:extLst>
              <a:ext uri="{FF2B5EF4-FFF2-40B4-BE49-F238E27FC236}">
                <a16:creationId xmlns:a16="http://schemas.microsoft.com/office/drawing/2014/main" id="{5F9ED611-858B-42DB-99A6-8AA81D17FEC3}"/>
              </a:ext>
            </a:extLst>
          </p:cNvPr>
          <p:cNvSpPr>
            <a:spLocks noChangeArrowheads="1"/>
          </p:cNvSpPr>
          <p:nvPr/>
        </p:nvSpPr>
        <p:spPr bwMode="auto">
          <a:xfrm>
            <a:off x="1063683" y="1890458"/>
            <a:ext cx="7183437" cy="649874"/>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fontAlgn="auto">
              <a:lnSpc>
                <a:spcPct val="90000"/>
              </a:lnSpc>
              <a:spcBef>
                <a:spcPct val="20000"/>
              </a:spcBef>
              <a:spcAft>
                <a:spcPts val="0"/>
              </a:spcAft>
              <a:buClr>
                <a:srgbClr val="275E37"/>
              </a:buClr>
              <a:buSzPct val="125000"/>
              <a:defRPr/>
            </a:pPr>
            <a:r>
              <a:rPr lang="en-US" sz="1600" dirty="0">
                <a:solidFill>
                  <a:schemeClr val="bg1"/>
                </a:solidFill>
                <a:latin typeface="Tahoma" pitchFamily="34" charset="0"/>
                <a:cs typeface="Tahoma" pitchFamily="34" charset="0"/>
              </a:rPr>
              <a:t>			Are covered by AWP HDHP $3,400 plan </a:t>
            </a:r>
          </a:p>
        </p:txBody>
      </p:sp>
      <p:pic>
        <p:nvPicPr>
          <p:cNvPr id="7" name="Picture 23" descr="CheckMark_Icon_7546">
            <a:extLst>
              <a:ext uri="{FF2B5EF4-FFF2-40B4-BE49-F238E27FC236}">
                <a16:creationId xmlns:a16="http://schemas.microsoft.com/office/drawing/2014/main" id="{9848B2FD-62C9-4AD6-B9D7-DD38EF1F4FE7}"/>
              </a:ext>
            </a:extLst>
          </p:cNvPr>
          <p:cNvPicPr>
            <a:picLocks noChangeAspect="1" noChangeArrowheads="1"/>
          </p:cNvPicPr>
          <p:nvPr/>
        </p:nvPicPr>
        <p:blipFill>
          <a:blip r:embed="rId3" cstate="print"/>
          <a:srcRect/>
          <a:stretch>
            <a:fillRect/>
          </a:stretch>
        </p:blipFill>
        <p:spPr bwMode="auto">
          <a:xfrm>
            <a:off x="1224702" y="1950477"/>
            <a:ext cx="554182" cy="529835"/>
          </a:xfrm>
          <a:prstGeom prst="rect">
            <a:avLst/>
          </a:prstGeom>
          <a:noFill/>
          <a:ln w="9525">
            <a:noFill/>
            <a:miter lim="800000"/>
            <a:headEnd/>
            <a:tailEnd/>
          </a:ln>
        </p:spPr>
      </p:pic>
      <p:sp>
        <p:nvSpPr>
          <p:cNvPr id="8" name="AutoShape 15">
            <a:extLst>
              <a:ext uri="{FF2B5EF4-FFF2-40B4-BE49-F238E27FC236}">
                <a16:creationId xmlns:a16="http://schemas.microsoft.com/office/drawing/2014/main" id="{9067F089-09B0-4CC7-B1AF-CD462BADBF33}"/>
              </a:ext>
            </a:extLst>
          </p:cNvPr>
          <p:cNvSpPr>
            <a:spLocks noChangeArrowheads="1"/>
          </p:cNvSpPr>
          <p:nvPr/>
        </p:nvSpPr>
        <p:spPr bwMode="auto">
          <a:xfrm>
            <a:off x="1063683" y="5525668"/>
            <a:ext cx="7180321" cy="596064"/>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a:lnSpc>
                <a:spcPct val="90000"/>
              </a:lnSpc>
              <a:spcBef>
                <a:spcPct val="20000"/>
              </a:spcBef>
              <a:buClr>
                <a:srgbClr val="275E37"/>
              </a:buClr>
              <a:buSzPct val="125000"/>
            </a:pPr>
            <a:r>
              <a:rPr lang="en-US" sz="1600" dirty="0">
                <a:solidFill>
                  <a:schemeClr val="bg1"/>
                </a:solidFill>
                <a:latin typeface="Tahoma" pitchFamily="34" charset="0"/>
                <a:cs typeface="Tahoma" pitchFamily="34" charset="0"/>
              </a:rPr>
              <a:t>			Are not covered by a healthcare FSA</a:t>
            </a:r>
          </a:p>
        </p:txBody>
      </p:sp>
      <p:pic>
        <p:nvPicPr>
          <p:cNvPr id="9" name="Picture 23" descr="CheckMark_Icon_7546">
            <a:extLst>
              <a:ext uri="{FF2B5EF4-FFF2-40B4-BE49-F238E27FC236}">
                <a16:creationId xmlns:a16="http://schemas.microsoft.com/office/drawing/2014/main" id="{41FBCE71-CC18-4B2D-A72B-AC1B1A203731}"/>
              </a:ext>
            </a:extLst>
          </p:cNvPr>
          <p:cNvPicPr>
            <a:picLocks noChangeAspect="1" noChangeArrowheads="1"/>
          </p:cNvPicPr>
          <p:nvPr/>
        </p:nvPicPr>
        <p:blipFill>
          <a:blip r:embed="rId3" cstate="print"/>
          <a:srcRect/>
          <a:stretch>
            <a:fillRect/>
          </a:stretch>
        </p:blipFill>
        <p:spPr bwMode="auto">
          <a:xfrm>
            <a:off x="1231959" y="5551950"/>
            <a:ext cx="554182" cy="529835"/>
          </a:xfrm>
          <a:prstGeom prst="rect">
            <a:avLst/>
          </a:prstGeom>
          <a:noFill/>
          <a:ln w="9525">
            <a:noFill/>
            <a:miter lim="800000"/>
            <a:headEnd/>
            <a:tailEnd/>
          </a:ln>
        </p:spPr>
      </p:pic>
      <p:sp>
        <p:nvSpPr>
          <p:cNvPr id="10" name="AutoShape 15">
            <a:extLst>
              <a:ext uri="{FF2B5EF4-FFF2-40B4-BE49-F238E27FC236}">
                <a16:creationId xmlns:a16="http://schemas.microsoft.com/office/drawing/2014/main" id="{772773D1-C822-4C2E-93C0-072AB000BAB9}"/>
              </a:ext>
            </a:extLst>
          </p:cNvPr>
          <p:cNvSpPr>
            <a:spLocks noChangeArrowheads="1"/>
          </p:cNvSpPr>
          <p:nvPr/>
        </p:nvSpPr>
        <p:spPr bwMode="auto">
          <a:xfrm>
            <a:off x="1063683" y="4750183"/>
            <a:ext cx="7183437" cy="685749"/>
          </a:xfrm>
          <a:prstGeom prst="roundRect">
            <a:avLst>
              <a:gd name="adj" fmla="val 0"/>
            </a:avLst>
          </a:prstGeom>
          <a:solidFill>
            <a:srgbClr val="FF6B00"/>
          </a:solidFill>
          <a:ln w="28575" algn="ctr">
            <a:solidFill>
              <a:schemeClr val="tx1"/>
            </a:solidFill>
            <a:round/>
            <a:headEnd/>
            <a:tailEnd/>
          </a:ln>
        </p:spPr>
        <p:txBody>
          <a:bodyPr anchor="ctr"/>
          <a:lstStyle/>
          <a:p>
            <a:pPr marL="914400" indent="-849313" fontAlgn="auto">
              <a:lnSpc>
                <a:spcPct val="90000"/>
              </a:lnSpc>
              <a:spcBef>
                <a:spcPct val="20000"/>
              </a:spcBef>
              <a:spcAft>
                <a:spcPts val="0"/>
              </a:spcAft>
              <a:buClr>
                <a:srgbClr val="275E37"/>
              </a:buClr>
              <a:buSzPct val="125000"/>
              <a:defRPr/>
            </a:pPr>
            <a:r>
              <a:rPr lang="en-US" sz="1600" dirty="0">
                <a:solidFill>
                  <a:schemeClr val="bg1"/>
                </a:solidFill>
                <a:latin typeface="Tahoma" pitchFamily="34" charset="0"/>
                <a:cs typeface="Tahoma" pitchFamily="34" charset="0"/>
              </a:rPr>
              <a:t>	Are not claimed as a dependent on someone else’s tax return</a:t>
            </a:r>
          </a:p>
        </p:txBody>
      </p:sp>
      <p:pic>
        <p:nvPicPr>
          <p:cNvPr id="11" name="Picture 23" descr="CheckMark_Icon_7546">
            <a:extLst>
              <a:ext uri="{FF2B5EF4-FFF2-40B4-BE49-F238E27FC236}">
                <a16:creationId xmlns:a16="http://schemas.microsoft.com/office/drawing/2014/main" id="{17297B6F-F9F1-40DC-9113-0E5E88890284}"/>
              </a:ext>
            </a:extLst>
          </p:cNvPr>
          <p:cNvPicPr>
            <a:picLocks noChangeAspect="1" noChangeArrowheads="1"/>
          </p:cNvPicPr>
          <p:nvPr/>
        </p:nvPicPr>
        <p:blipFill>
          <a:blip r:embed="rId3" cstate="print"/>
          <a:srcRect/>
          <a:stretch>
            <a:fillRect/>
          </a:stretch>
        </p:blipFill>
        <p:spPr bwMode="auto">
          <a:xfrm>
            <a:off x="1231959" y="4831276"/>
            <a:ext cx="554182" cy="528456"/>
          </a:xfrm>
          <a:prstGeom prst="rect">
            <a:avLst/>
          </a:prstGeom>
          <a:noFill/>
          <a:ln w="9525">
            <a:noFill/>
            <a:miter lim="800000"/>
            <a:headEnd/>
            <a:tailEnd/>
          </a:ln>
        </p:spPr>
      </p:pic>
      <p:sp>
        <p:nvSpPr>
          <p:cNvPr id="12" name="AutoShape 14">
            <a:extLst>
              <a:ext uri="{FF2B5EF4-FFF2-40B4-BE49-F238E27FC236}">
                <a16:creationId xmlns:a16="http://schemas.microsoft.com/office/drawing/2014/main" id="{37D1CC80-17A6-4C63-A511-3166E8DD832B}"/>
              </a:ext>
            </a:extLst>
          </p:cNvPr>
          <p:cNvSpPr>
            <a:spLocks noChangeArrowheads="1"/>
          </p:cNvSpPr>
          <p:nvPr/>
        </p:nvSpPr>
        <p:spPr bwMode="auto">
          <a:xfrm>
            <a:off x="1063683" y="4077868"/>
            <a:ext cx="7183437" cy="596064"/>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fontAlgn="auto">
              <a:lnSpc>
                <a:spcPct val="90000"/>
              </a:lnSpc>
              <a:spcBef>
                <a:spcPct val="20000"/>
              </a:spcBef>
              <a:spcAft>
                <a:spcPts val="0"/>
              </a:spcAft>
              <a:buClr>
                <a:srgbClr val="275E37"/>
              </a:buClr>
              <a:buSzPct val="125000"/>
              <a:defRPr/>
            </a:pPr>
            <a:r>
              <a:rPr lang="en-US" sz="1600" dirty="0">
                <a:solidFill>
                  <a:schemeClr val="bg1"/>
                </a:solidFill>
                <a:latin typeface="Tahoma" pitchFamily="34" charset="0"/>
                <a:cs typeface="Tahoma" pitchFamily="34" charset="0"/>
              </a:rPr>
              <a:t>			Have not received VA benefits within the past three</a:t>
            </a:r>
          </a:p>
          <a:p>
            <a:pPr marL="350838" indent="-350838" fontAlgn="auto">
              <a:lnSpc>
                <a:spcPct val="90000"/>
              </a:lnSpc>
              <a:spcBef>
                <a:spcPct val="20000"/>
              </a:spcBef>
              <a:spcAft>
                <a:spcPts val="0"/>
              </a:spcAft>
              <a:buClr>
                <a:srgbClr val="275E37"/>
              </a:buClr>
              <a:buSzPct val="125000"/>
              <a:defRPr/>
            </a:pPr>
            <a:r>
              <a:rPr lang="en-US" sz="1600" dirty="0">
                <a:solidFill>
                  <a:schemeClr val="bg1"/>
                </a:solidFill>
                <a:cs typeface="Tahoma" pitchFamily="34" charset="0"/>
              </a:rPr>
              <a:t>	 		</a:t>
            </a:r>
            <a:r>
              <a:rPr lang="en-US" sz="1600" dirty="0">
                <a:solidFill>
                  <a:schemeClr val="bg1"/>
                </a:solidFill>
                <a:latin typeface="Tahoma" pitchFamily="34" charset="0"/>
                <a:cs typeface="Tahoma" pitchFamily="34" charset="0"/>
              </a:rPr>
              <a:t>months</a:t>
            </a:r>
          </a:p>
        </p:txBody>
      </p:sp>
      <p:pic>
        <p:nvPicPr>
          <p:cNvPr id="13" name="Picture 23" descr="CheckMark_Icon_7546">
            <a:extLst>
              <a:ext uri="{FF2B5EF4-FFF2-40B4-BE49-F238E27FC236}">
                <a16:creationId xmlns:a16="http://schemas.microsoft.com/office/drawing/2014/main" id="{255A8656-34AF-4DE7-A57D-24BA9231F96A}"/>
              </a:ext>
            </a:extLst>
          </p:cNvPr>
          <p:cNvPicPr>
            <a:picLocks noChangeAspect="1" noChangeArrowheads="1"/>
          </p:cNvPicPr>
          <p:nvPr/>
        </p:nvPicPr>
        <p:blipFill>
          <a:blip r:embed="rId3" cstate="print"/>
          <a:srcRect/>
          <a:stretch>
            <a:fillRect/>
          </a:stretch>
        </p:blipFill>
        <p:spPr bwMode="auto">
          <a:xfrm>
            <a:off x="1231959" y="4110982"/>
            <a:ext cx="554182" cy="529835"/>
          </a:xfrm>
          <a:prstGeom prst="rect">
            <a:avLst/>
          </a:prstGeom>
          <a:noFill/>
          <a:ln w="9525">
            <a:noFill/>
            <a:miter lim="800000"/>
            <a:headEnd/>
            <a:tailEnd/>
          </a:ln>
        </p:spPr>
      </p:pic>
      <p:sp>
        <p:nvSpPr>
          <p:cNvPr id="14" name="AutoShape 13">
            <a:extLst>
              <a:ext uri="{FF2B5EF4-FFF2-40B4-BE49-F238E27FC236}">
                <a16:creationId xmlns:a16="http://schemas.microsoft.com/office/drawing/2014/main" id="{A9D4EC6D-D7EC-4E18-8B5E-CC4A592E18E7}"/>
              </a:ext>
            </a:extLst>
          </p:cNvPr>
          <p:cNvSpPr>
            <a:spLocks noChangeArrowheads="1"/>
          </p:cNvSpPr>
          <p:nvPr/>
        </p:nvSpPr>
        <p:spPr bwMode="auto">
          <a:xfrm>
            <a:off x="1063683" y="3339636"/>
            <a:ext cx="7183437" cy="648496"/>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fontAlgn="auto">
              <a:lnSpc>
                <a:spcPct val="90000"/>
              </a:lnSpc>
              <a:spcBef>
                <a:spcPct val="20000"/>
              </a:spcBef>
              <a:spcAft>
                <a:spcPts val="0"/>
              </a:spcAft>
              <a:buClr>
                <a:srgbClr val="275E37"/>
              </a:buClr>
              <a:buSzPct val="125000"/>
              <a:defRPr/>
            </a:pPr>
            <a:r>
              <a:rPr lang="en-US" sz="1600" dirty="0">
                <a:solidFill>
                  <a:schemeClr val="bg1"/>
                </a:solidFill>
                <a:latin typeface="Tahoma" pitchFamily="34" charset="0"/>
                <a:cs typeface="Tahoma" pitchFamily="34" charset="0"/>
              </a:rPr>
              <a:t>			Are not enrolled in Medicare, Medicaid, or TRICARE</a:t>
            </a:r>
          </a:p>
        </p:txBody>
      </p:sp>
      <p:pic>
        <p:nvPicPr>
          <p:cNvPr id="15" name="Picture 23" descr="CheckMark_Icon_7546">
            <a:extLst>
              <a:ext uri="{FF2B5EF4-FFF2-40B4-BE49-F238E27FC236}">
                <a16:creationId xmlns:a16="http://schemas.microsoft.com/office/drawing/2014/main" id="{C31EED39-93EC-40DA-B856-302F67578508}"/>
              </a:ext>
            </a:extLst>
          </p:cNvPr>
          <p:cNvPicPr>
            <a:picLocks noChangeAspect="1" noChangeArrowheads="1"/>
          </p:cNvPicPr>
          <p:nvPr/>
        </p:nvPicPr>
        <p:blipFill>
          <a:blip r:embed="rId3" cstate="print"/>
          <a:srcRect/>
          <a:stretch>
            <a:fillRect/>
          </a:stretch>
        </p:blipFill>
        <p:spPr bwMode="auto">
          <a:xfrm>
            <a:off x="1231959" y="3391488"/>
            <a:ext cx="554182" cy="529835"/>
          </a:xfrm>
          <a:prstGeom prst="rect">
            <a:avLst/>
          </a:prstGeom>
          <a:noFill/>
          <a:ln w="9525">
            <a:noFill/>
            <a:miter lim="800000"/>
            <a:headEnd/>
            <a:tailEnd/>
          </a:ln>
        </p:spPr>
      </p:pic>
      <p:sp>
        <p:nvSpPr>
          <p:cNvPr id="16" name="AutoShape 13">
            <a:extLst>
              <a:ext uri="{FF2B5EF4-FFF2-40B4-BE49-F238E27FC236}">
                <a16:creationId xmlns:a16="http://schemas.microsoft.com/office/drawing/2014/main" id="{EFD5F8D6-9915-419D-9D62-AF11BDAA27B5}"/>
              </a:ext>
            </a:extLst>
          </p:cNvPr>
          <p:cNvSpPr>
            <a:spLocks noChangeArrowheads="1"/>
          </p:cNvSpPr>
          <p:nvPr/>
        </p:nvSpPr>
        <p:spPr bwMode="auto">
          <a:xfrm>
            <a:off x="1063684" y="2616532"/>
            <a:ext cx="7189668" cy="625039"/>
          </a:xfrm>
          <a:prstGeom prst="roundRect">
            <a:avLst>
              <a:gd name="adj" fmla="val 0"/>
            </a:avLst>
          </a:prstGeom>
          <a:solidFill>
            <a:srgbClr val="FF6B00"/>
          </a:solidFill>
          <a:ln w="28575" algn="ctr">
            <a:solidFill>
              <a:schemeClr val="tx1"/>
            </a:solidFill>
            <a:round/>
            <a:headEnd/>
            <a:tailEnd/>
          </a:ln>
        </p:spPr>
        <p:txBody>
          <a:bodyPr anchor="ctr"/>
          <a:lstStyle/>
          <a:p>
            <a:pPr marL="350838" indent="-350838">
              <a:lnSpc>
                <a:spcPct val="90000"/>
              </a:lnSpc>
              <a:spcBef>
                <a:spcPct val="20000"/>
              </a:spcBef>
              <a:buClr>
                <a:srgbClr val="275E37"/>
              </a:buClr>
              <a:buSzPct val="125000"/>
            </a:pPr>
            <a:r>
              <a:rPr lang="en-US" sz="1600" dirty="0">
                <a:solidFill>
                  <a:schemeClr val="bg1"/>
                </a:solidFill>
                <a:latin typeface="Tahoma" pitchFamily="34" charset="0"/>
                <a:cs typeface="Tahoma" pitchFamily="34" charset="0"/>
              </a:rPr>
              <a:t>			Are not covered by any other health plan which is not a</a:t>
            </a:r>
          </a:p>
          <a:p>
            <a:pPr marL="350838" indent="-350838">
              <a:lnSpc>
                <a:spcPct val="90000"/>
              </a:lnSpc>
              <a:spcBef>
                <a:spcPct val="20000"/>
              </a:spcBef>
              <a:buClr>
                <a:srgbClr val="275E37"/>
              </a:buClr>
              <a:buSzPct val="125000"/>
            </a:pPr>
            <a:r>
              <a:rPr lang="en-US" sz="1600" dirty="0">
                <a:solidFill>
                  <a:schemeClr val="bg1"/>
                </a:solidFill>
                <a:cs typeface="Tahoma" pitchFamily="34" charset="0"/>
              </a:rPr>
              <a:t>			</a:t>
            </a:r>
            <a:r>
              <a:rPr lang="en-US" sz="1600" dirty="0">
                <a:solidFill>
                  <a:schemeClr val="bg1"/>
                </a:solidFill>
                <a:latin typeface="Tahoma" pitchFamily="34" charset="0"/>
                <a:cs typeface="Tahoma" pitchFamily="34" charset="0"/>
              </a:rPr>
              <a:t>high</a:t>
            </a:r>
            <a:r>
              <a:rPr lang="en-US" sz="1600" dirty="0">
                <a:solidFill>
                  <a:schemeClr val="bg1"/>
                </a:solidFill>
                <a:cs typeface="Tahoma" pitchFamily="34" charset="0"/>
              </a:rPr>
              <a:t> </a:t>
            </a:r>
            <a:r>
              <a:rPr lang="en-US" sz="1600" dirty="0">
                <a:solidFill>
                  <a:schemeClr val="bg1"/>
                </a:solidFill>
                <a:latin typeface="Tahoma" pitchFamily="34" charset="0"/>
                <a:cs typeface="Tahoma" pitchFamily="34" charset="0"/>
              </a:rPr>
              <a:t>deductible plan</a:t>
            </a:r>
          </a:p>
        </p:txBody>
      </p:sp>
      <p:pic>
        <p:nvPicPr>
          <p:cNvPr id="17" name="Picture 23" descr="CheckMark_Icon_7546">
            <a:extLst>
              <a:ext uri="{FF2B5EF4-FFF2-40B4-BE49-F238E27FC236}">
                <a16:creationId xmlns:a16="http://schemas.microsoft.com/office/drawing/2014/main" id="{338D791D-EBF8-4EFE-B0EF-5A34F642D73B}"/>
              </a:ext>
            </a:extLst>
          </p:cNvPr>
          <p:cNvPicPr>
            <a:picLocks noChangeAspect="1" noChangeArrowheads="1"/>
          </p:cNvPicPr>
          <p:nvPr/>
        </p:nvPicPr>
        <p:blipFill>
          <a:blip r:embed="rId3" cstate="print"/>
          <a:srcRect/>
          <a:stretch>
            <a:fillRect/>
          </a:stretch>
        </p:blipFill>
        <p:spPr bwMode="auto">
          <a:xfrm>
            <a:off x="1224702" y="2641717"/>
            <a:ext cx="554182" cy="529835"/>
          </a:xfrm>
          <a:prstGeom prst="rect">
            <a:avLst/>
          </a:prstGeom>
          <a:noFill/>
          <a:ln w="9525">
            <a:noFill/>
            <a:miter lim="800000"/>
            <a:headEnd/>
            <a:tailEnd/>
          </a:ln>
        </p:spPr>
      </p:pic>
      <p:sp>
        <p:nvSpPr>
          <p:cNvPr id="18" name="Footer Placeholder 7">
            <a:extLst>
              <a:ext uri="{FF2B5EF4-FFF2-40B4-BE49-F238E27FC236}">
                <a16:creationId xmlns:a16="http://schemas.microsoft.com/office/drawing/2014/main" id="{7E0874B3-5A14-471D-B378-16A17982B4E8}"/>
              </a:ext>
            </a:extLst>
          </p:cNvPr>
          <p:cNvSpPr>
            <a:spLocks noGrp="1"/>
          </p:cNvSpPr>
          <p:nvPr>
            <p:ph type="ftr" sz="quarter" idx="4294967295"/>
          </p:nvPr>
        </p:nvSpPr>
        <p:spPr>
          <a:xfrm>
            <a:off x="152400" y="6553200"/>
            <a:ext cx="51054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700" b="0" kern="1200">
                <a:solidFill>
                  <a:schemeClr val="bg1">
                    <a:lumMod val="50000"/>
                  </a:schemeClr>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Arial" charset="0"/>
              </a:defRPr>
            </a:lvl2pPr>
            <a:lvl3pPr marL="914400" algn="l" rtl="0" fontAlgn="base">
              <a:spcBef>
                <a:spcPct val="0"/>
              </a:spcBef>
              <a:spcAft>
                <a:spcPct val="0"/>
              </a:spcAft>
              <a:defRPr b="1" kern="1200">
                <a:solidFill>
                  <a:schemeClr val="tx1"/>
                </a:solidFill>
                <a:latin typeface="Tahoma" pitchFamily="34" charset="0"/>
                <a:ea typeface="+mn-ea"/>
                <a:cs typeface="Arial" charset="0"/>
              </a:defRPr>
            </a:lvl3pPr>
            <a:lvl4pPr marL="1371600" algn="l" rtl="0" fontAlgn="base">
              <a:spcBef>
                <a:spcPct val="0"/>
              </a:spcBef>
              <a:spcAft>
                <a:spcPct val="0"/>
              </a:spcAft>
              <a:defRPr b="1" kern="1200">
                <a:solidFill>
                  <a:schemeClr val="tx1"/>
                </a:solidFill>
                <a:latin typeface="Tahoma" pitchFamily="34" charset="0"/>
                <a:ea typeface="+mn-ea"/>
                <a:cs typeface="Arial" charset="0"/>
              </a:defRPr>
            </a:lvl4pPr>
            <a:lvl5pPr marL="1828800" algn="l" rtl="0" fontAlgn="base">
              <a:spcBef>
                <a:spcPct val="0"/>
              </a:spcBef>
              <a:spcAft>
                <a:spcPct val="0"/>
              </a:spcAft>
              <a:defRPr b="1" kern="1200">
                <a:solidFill>
                  <a:schemeClr val="tx1"/>
                </a:solidFill>
                <a:latin typeface="Tahoma" pitchFamily="34" charset="0"/>
                <a:ea typeface="+mn-ea"/>
                <a:cs typeface="Arial" charset="0"/>
              </a:defRPr>
            </a:lvl5pPr>
            <a:lvl6pPr marL="2286000" algn="l" defTabSz="914400" rtl="0" eaLnBrk="1" latinLnBrk="0" hangingPunct="1">
              <a:defRPr b="1" kern="1200">
                <a:solidFill>
                  <a:schemeClr val="tx1"/>
                </a:solidFill>
                <a:latin typeface="Tahoma" pitchFamily="34" charset="0"/>
                <a:ea typeface="+mn-ea"/>
                <a:cs typeface="Arial" charset="0"/>
              </a:defRPr>
            </a:lvl6pPr>
            <a:lvl7pPr marL="2743200" algn="l" defTabSz="914400" rtl="0" eaLnBrk="1" latinLnBrk="0" hangingPunct="1">
              <a:defRPr b="1" kern="1200">
                <a:solidFill>
                  <a:schemeClr val="tx1"/>
                </a:solidFill>
                <a:latin typeface="Tahoma" pitchFamily="34" charset="0"/>
                <a:ea typeface="+mn-ea"/>
                <a:cs typeface="Arial" charset="0"/>
              </a:defRPr>
            </a:lvl7pPr>
            <a:lvl8pPr marL="3200400" algn="l" defTabSz="914400" rtl="0" eaLnBrk="1" latinLnBrk="0" hangingPunct="1">
              <a:defRPr b="1" kern="1200">
                <a:solidFill>
                  <a:schemeClr val="tx1"/>
                </a:solidFill>
                <a:latin typeface="Tahoma" pitchFamily="34" charset="0"/>
                <a:ea typeface="+mn-ea"/>
                <a:cs typeface="Arial" charset="0"/>
              </a:defRPr>
            </a:lvl8pPr>
            <a:lvl9pPr marL="3657600" algn="l" defTabSz="914400" rtl="0" eaLnBrk="1" latinLnBrk="0" hangingPunct="1">
              <a:defRPr b="1" kern="1200">
                <a:solidFill>
                  <a:schemeClr val="tx1"/>
                </a:solidFill>
                <a:latin typeface="Tahoma" pitchFamily="34" charset="0"/>
                <a:ea typeface="+mn-ea"/>
                <a:cs typeface="Arial" charset="0"/>
              </a:defRPr>
            </a:lvl9pPr>
          </a:lstStyle>
          <a:p>
            <a:pPr>
              <a:defRPr/>
            </a:pPr>
            <a:r>
              <a:rPr lang="en-US" dirty="0"/>
              <a:t>PLSLO 22OE PPT 922576</a:t>
            </a:r>
          </a:p>
        </p:txBody>
      </p:sp>
      <p:sp>
        <p:nvSpPr>
          <p:cNvPr id="3" name="Slide Number Placeholder 2">
            <a:extLst>
              <a:ext uri="{FF2B5EF4-FFF2-40B4-BE49-F238E27FC236}">
                <a16:creationId xmlns:a16="http://schemas.microsoft.com/office/drawing/2014/main" id="{13C09450-10E8-4D96-852C-A5EC22F10646}"/>
              </a:ext>
            </a:extLst>
          </p:cNvPr>
          <p:cNvSpPr>
            <a:spLocks noGrp="1"/>
          </p:cNvSpPr>
          <p:nvPr>
            <p:ph type="sldNum" sz="quarter" idx="12"/>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27</a:t>
            </a:fld>
            <a:endParaRPr lang="en-US" dirty="0"/>
          </a:p>
        </p:txBody>
      </p:sp>
    </p:spTree>
    <p:extLst>
      <p:ext uri="{BB962C8B-B14F-4D97-AF65-F5344CB8AC3E}">
        <p14:creationId xmlns:p14="http://schemas.microsoft.com/office/powerpoint/2010/main" val="315185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6" presetClass="entr" presetSubtype="32"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ou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6" presetClass="entr" presetSubtype="32"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ou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6" presetClass="entr" presetSubtype="3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ou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6" presetClass="entr" presetSubtype="32"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circle(ou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1000"/>
                                        <p:tgtEl>
                                          <p:spTgt spid="10"/>
                                        </p:tgtEl>
                                      </p:cBhvr>
                                    </p:animEffect>
                                    <p:anim calcmode="lin" valueType="num">
                                      <p:cBhvr>
                                        <p:cTn id="59" dur="1000" fill="hold"/>
                                        <p:tgtEl>
                                          <p:spTgt spid="10"/>
                                        </p:tgtEl>
                                        <p:attrNameLst>
                                          <p:attrName>ppt_x</p:attrName>
                                        </p:attrNameLst>
                                      </p:cBhvr>
                                      <p:tavLst>
                                        <p:tav tm="0">
                                          <p:val>
                                            <p:strVal val="#ppt_x"/>
                                          </p:val>
                                        </p:tav>
                                        <p:tav tm="100000">
                                          <p:val>
                                            <p:strVal val="#ppt_x"/>
                                          </p:val>
                                        </p:tav>
                                      </p:tavLst>
                                    </p:anim>
                                    <p:anim calcmode="lin" valueType="num">
                                      <p:cBhvr>
                                        <p:cTn id="60" dur="1000" fill="hold"/>
                                        <p:tgtEl>
                                          <p:spTgt spid="10"/>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6" presetClass="entr" presetSubtype="32"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circle(ou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6" presetClass="entr" presetSubtype="32"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circle(out)">
                                      <p:cBhvr>
                                        <p:cTn id="7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FF89-39D8-4D1C-9F32-86B56BD396C2}"/>
              </a:ext>
            </a:extLst>
          </p:cNvPr>
          <p:cNvSpPr>
            <a:spLocks noGrp="1"/>
          </p:cNvSpPr>
          <p:nvPr>
            <p:ph type="title"/>
          </p:nvPr>
        </p:nvSpPr>
        <p:spPr>
          <a:xfrm>
            <a:off x="493776" y="448056"/>
            <a:ext cx="7886700" cy="1060704"/>
          </a:xfrm>
        </p:spPr>
        <p:txBody>
          <a:bodyPr/>
          <a:lstStyle/>
          <a:p>
            <a:r>
              <a:rPr lang="en-US" dirty="0">
                <a:solidFill>
                  <a:schemeClr val="tx2"/>
                </a:solidFill>
              </a:rPr>
              <a:t>HSA Tax Savings Example </a:t>
            </a:r>
          </a:p>
        </p:txBody>
      </p:sp>
      <p:sp>
        <p:nvSpPr>
          <p:cNvPr id="3" name="Slide Number Placeholder 2">
            <a:extLst>
              <a:ext uri="{FF2B5EF4-FFF2-40B4-BE49-F238E27FC236}">
                <a16:creationId xmlns:a16="http://schemas.microsoft.com/office/drawing/2014/main" id="{65DD5480-C48B-493D-9121-372DB3A040F5}"/>
              </a:ext>
            </a:extLst>
          </p:cNvPr>
          <p:cNvSpPr>
            <a:spLocks noGrp="1"/>
          </p:cNvSpPr>
          <p:nvPr>
            <p:ph type="sldNum" sz="quarter" idx="12"/>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28</a:t>
            </a:fld>
            <a:endParaRPr lang="en-US" dirty="0"/>
          </a:p>
        </p:txBody>
      </p:sp>
      <p:sp>
        <p:nvSpPr>
          <p:cNvPr id="7" name="Footer Placeholder 7">
            <a:extLst>
              <a:ext uri="{FF2B5EF4-FFF2-40B4-BE49-F238E27FC236}">
                <a16:creationId xmlns:a16="http://schemas.microsoft.com/office/drawing/2014/main" id="{0105FCF9-0CA1-4282-B685-A031270E3D51}"/>
              </a:ext>
            </a:extLst>
          </p:cNvPr>
          <p:cNvSpPr>
            <a:spLocks noGrp="1"/>
          </p:cNvSpPr>
          <p:nvPr>
            <p:ph type="ftr" sz="quarter" idx="4294967295"/>
          </p:nvPr>
        </p:nvSpPr>
        <p:spPr>
          <a:xfrm>
            <a:off x="0" y="6553200"/>
            <a:ext cx="5105400" cy="228600"/>
          </a:xfrm>
          <a:prstGeom prst="rect">
            <a:avLst/>
          </a:prstGeom>
        </p:spPr>
        <p:txBody>
          <a:bodyPr vert="horz" lIns="91440" tIns="45720" rIns="91440" bIns="45720" rtlCol="0" anchor="ctr"/>
          <a:lstStyle>
            <a:defPPr>
              <a:defRPr lang="en-US"/>
            </a:defPPr>
            <a:lvl1pPr algn="l" rtl="0" fontAlgn="base">
              <a:spcBef>
                <a:spcPct val="0"/>
              </a:spcBef>
              <a:spcAft>
                <a:spcPct val="0"/>
              </a:spcAft>
              <a:defRPr sz="700" b="0" kern="1200">
                <a:solidFill>
                  <a:schemeClr val="bg1">
                    <a:lumMod val="50000"/>
                  </a:schemeClr>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Arial" charset="0"/>
              </a:defRPr>
            </a:lvl2pPr>
            <a:lvl3pPr marL="914400" algn="l" rtl="0" fontAlgn="base">
              <a:spcBef>
                <a:spcPct val="0"/>
              </a:spcBef>
              <a:spcAft>
                <a:spcPct val="0"/>
              </a:spcAft>
              <a:defRPr b="1" kern="1200">
                <a:solidFill>
                  <a:schemeClr val="tx1"/>
                </a:solidFill>
                <a:latin typeface="Tahoma" pitchFamily="34" charset="0"/>
                <a:ea typeface="+mn-ea"/>
                <a:cs typeface="Arial" charset="0"/>
              </a:defRPr>
            </a:lvl3pPr>
            <a:lvl4pPr marL="1371600" algn="l" rtl="0" fontAlgn="base">
              <a:spcBef>
                <a:spcPct val="0"/>
              </a:spcBef>
              <a:spcAft>
                <a:spcPct val="0"/>
              </a:spcAft>
              <a:defRPr b="1" kern="1200">
                <a:solidFill>
                  <a:schemeClr val="tx1"/>
                </a:solidFill>
                <a:latin typeface="Tahoma" pitchFamily="34" charset="0"/>
                <a:ea typeface="+mn-ea"/>
                <a:cs typeface="Arial" charset="0"/>
              </a:defRPr>
            </a:lvl4pPr>
            <a:lvl5pPr marL="1828800" algn="l" rtl="0" fontAlgn="base">
              <a:spcBef>
                <a:spcPct val="0"/>
              </a:spcBef>
              <a:spcAft>
                <a:spcPct val="0"/>
              </a:spcAft>
              <a:defRPr b="1" kern="1200">
                <a:solidFill>
                  <a:schemeClr val="tx1"/>
                </a:solidFill>
                <a:latin typeface="Tahoma" pitchFamily="34" charset="0"/>
                <a:ea typeface="+mn-ea"/>
                <a:cs typeface="Arial" charset="0"/>
              </a:defRPr>
            </a:lvl5pPr>
            <a:lvl6pPr marL="2286000" algn="l" defTabSz="914400" rtl="0" eaLnBrk="1" latinLnBrk="0" hangingPunct="1">
              <a:defRPr b="1" kern="1200">
                <a:solidFill>
                  <a:schemeClr val="tx1"/>
                </a:solidFill>
                <a:latin typeface="Tahoma" pitchFamily="34" charset="0"/>
                <a:ea typeface="+mn-ea"/>
                <a:cs typeface="Arial" charset="0"/>
              </a:defRPr>
            </a:lvl6pPr>
            <a:lvl7pPr marL="2743200" algn="l" defTabSz="914400" rtl="0" eaLnBrk="1" latinLnBrk="0" hangingPunct="1">
              <a:defRPr b="1" kern="1200">
                <a:solidFill>
                  <a:schemeClr val="tx1"/>
                </a:solidFill>
                <a:latin typeface="Tahoma" pitchFamily="34" charset="0"/>
                <a:ea typeface="+mn-ea"/>
                <a:cs typeface="Arial" charset="0"/>
              </a:defRPr>
            </a:lvl7pPr>
            <a:lvl8pPr marL="3200400" algn="l" defTabSz="914400" rtl="0" eaLnBrk="1" latinLnBrk="0" hangingPunct="1">
              <a:defRPr b="1" kern="1200">
                <a:solidFill>
                  <a:schemeClr val="tx1"/>
                </a:solidFill>
                <a:latin typeface="Tahoma" pitchFamily="34" charset="0"/>
                <a:ea typeface="+mn-ea"/>
                <a:cs typeface="Arial" charset="0"/>
              </a:defRPr>
            </a:lvl8pPr>
            <a:lvl9pPr marL="3657600" algn="l" defTabSz="914400" rtl="0" eaLnBrk="1" latinLnBrk="0" hangingPunct="1">
              <a:defRPr b="1" kern="1200">
                <a:solidFill>
                  <a:schemeClr val="tx1"/>
                </a:solidFill>
                <a:latin typeface="Tahoma" pitchFamily="34" charset="0"/>
                <a:ea typeface="+mn-ea"/>
                <a:cs typeface="Arial" charset="0"/>
              </a:defRPr>
            </a:lvl9pPr>
          </a:lstStyle>
          <a:p>
            <a:pPr>
              <a:defRPr/>
            </a:pPr>
            <a:r>
              <a:rPr lang="en-US" dirty="0"/>
              <a:t>PLSLO 22OE PPT 922576</a:t>
            </a:r>
          </a:p>
        </p:txBody>
      </p:sp>
      <p:sp>
        <p:nvSpPr>
          <p:cNvPr id="5" name="TextBox 4">
            <a:extLst>
              <a:ext uri="{FF2B5EF4-FFF2-40B4-BE49-F238E27FC236}">
                <a16:creationId xmlns:a16="http://schemas.microsoft.com/office/drawing/2014/main" id="{60528783-A59D-489C-AFDA-481F6A19B586}"/>
              </a:ext>
            </a:extLst>
          </p:cNvPr>
          <p:cNvSpPr txBox="1"/>
          <p:nvPr/>
        </p:nvSpPr>
        <p:spPr>
          <a:xfrm>
            <a:off x="446313" y="4985415"/>
            <a:ext cx="8001000" cy="338554"/>
          </a:xfrm>
          <a:prstGeom prst="rect">
            <a:avLst/>
          </a:prstGeom>
          <a:noFill/>
        </p:spPr>
        <p:txBody>
          <a:bodyPr wrap="square" rtlCol="0">
            <a:spAutoFit/>
          </a:bodyPr>
          <a:lstStyle/>
          <a:p>
            <a:pPr marL="285750" indent="-285750">
              <a:tabLst>
                <a:tab pos="285750" algn="l"/>
              </a:tabLst>
            </a:pPr>
            <a:r>
              <a:rPr lang="en-US" sz="1600" dirty="0"/>
              <a:t>*	</a:t>
            </a:r>
            <a:r>
              <a:rPr lang="en-US" sz="1400" dirty="0"/>
              <a:t>For illustrative purposes only. Federal income tax rates vary; in this example we use 25%. </a:t>
            </a:r>
            <a:endParaRPr lang="en-US" sz="1600" dirty="0"/>
          </a:p>
        </p:txBody>
      </p:sp>
      <p:graphicFrame>
        <p:nvGraphicFramePr>
          <p:cNvPr id="6" name="Content Placeholder 9">
            <a:extLst>
              <a:ext uri="{FF2B5EF4-FFF2-40B4-BE49-F238E27FC236}">
                <a16:creationId xmlns:a16="http://schemas.microsoft.com/office/drawing/2014/main" id="{38CC5888-DA26-43FF-AB01-BF05D0EB50A6}"/>
              </a:ext>
            </a:extLst>
          </p:cNvPr>
          <p:cNvGraphicFramePr>
            <a:graphicFrameLocks/>
          </p:cNvGraphicFramePr>
          <p:nvPr/>
        </p:nvGraphicFramePr>
        <p:xfrm>
          <a:off x="457200" y="1743919"/>
          <a:ext cx="8229600" cy="29793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0">
                <a:tc>
                  <a:txBody>
                    <a:bodyPr/>
                    <a:lstStyle/>
                    <a:p>
                      <a:endParaRPr lang="en-US" sz="1800" dirty="0">
                        <a:latin typeface="+mj-lt"/>
                      </a:endParaRPr>
                    </a:p>
                  </a:txBody>
                  <a:tcPr>
                    <a:solidFill>
                      <a:schemeClr val="tx1"/>
                    </a:solidFill>
                  </a:tcPr>
                </a:tc>
                <a:tc>
                  <a:txBody>
                    <a:bodyPr/>
                    <a:lstStyle/>
                    <a:p>
                      <a:pPr algn="ctr"/>
                      <a:r>
                        <a:rPr lang="en-US" dirty="0"/>
                        <a:t>Scenario 1</a:t>
                      </a:r>
                    </a:p>
                    <a:p>
                      <a:pPr algn="ctr"/>
                      <a:r>
                        <a:rPr lang="en-US" dirty="0"/>
                        <a:t>Non-participating</a:t>
                      </a:r>
                      <a:endParaRPr lang="en-US" dirty="0">
                        <a:latin typeface="+mj-lt"/>
                      </a:endParaRPr>
                    </a:p>
                  </a:txBody>
                  <a:tcPr anchor="c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Scenario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t> Participating</a:t>
                      </a:r>
                      <a:endParaRPr lang="en-US" sz="1800" b="1" kern="1200" dirty="0">
                        <a:solidFill>
                          <a:schemeClr val="lt1"/>
                        </a:solidFill>
                        <a:latin typeface="+mn-lt"/>
                        <a:ea typeface="+mn-ea"/>
                        <a:cs typeface="+mn-cs"/>
                      </a:endParaRPr>
                    </a:p>
                  </a:txBody>
                  <a:tcPr anchor="ctr">
                    <a:solidFill>
                      <a:schemeClr val="tx1"/>
                    </a:solidFill>
                  </a:tcPr>
                </a:tc>
                <a:extLst>
                  <a:ext uri="{0D108BD9-81ED-4DB2-BD59-A6C34878D82A}">
                    <a16:rowId xmlns:a16="http://schemas.microsoft.com/office/drawing/2014/main" val="10000"/>
                  </a:ext>
                </a:extLst>
              </a:tr>
              <a:tr h="228600">
                <a:tc>
                  <a:txBody>
                    <a:bodyPr/>
                    <a:lstStyle/>
                    <a:p>
                      <a:r>
                        <a:rPr lang="en-US" sz="1800" dirty="0"/>
                        <a:t>Income per pay </a:t>
                      </a:r>
                      <a:r>
                        <a:rPr lang="en-US" sz="1400" dirty="0"/>
                        <a:t>(semi-monthly)</a:t>
                      </a:r>
                      <a:endParaRPr lang="en-US" sz="1800" dirty="0">
                        <a:latin typeface="+mj-lt"/>
                      </a:endParaRPr>
                    </a:p>
                  </a:txBody>
                  <a:tcPr>
                    <a:solidFill>
                      <a:srgbClr val="FF6B00"/>
                    </a:solidFill>
                  </a:tcPr>
                </a:tc>
                <a:tc>
                  <a:txBody>
                    <a:bodyPr/>
                    <a:lstStyle/>
                    <a:p>
                      <a:pPr algn="ctr"/>
                      <a:r>
                        <a:rPr lang="en-US" b="1" dirty="0">
                          <a:latin typeface="+mj-lt"/>
                        </a:rPr>
                        <a:t>$2,000</a:t>
                      </a:r>
                    </a:p>
                  </a:txBody>
                  <a:tcPr anchor="ctr">
                    <a:solidFill>
                      <a:srgbClr val="FF6B00"/>
                    </a:solidFill>
                  </a:tcPr>
                </a:tc>
                <a:tc>
                  <a:txBody>
                    <a:bodyPr/>
                    <a:lstStyle/>
                    <a:p>
                      <a:pPr algn="ctr"/>
                      <a:r>
                        <a:rPr lang="en-US" b="1" dirty="0">
                          <a:latin typeface="+mj-lt"/>
                        </a:rPr>
                        <a:t>$2,000</a:t>
                      </a:r>
                    </a:p>
                  </a:txBody>
                  <a:tcPr anchor="ctr">
                    <a:solidFill>
                      <a:srgbClr val="FF6B00"/>
                    </a:solidFill>
                  </a:tcPr>
                </a:tc>
                <a:extLst>
                  <a:ext uri="{0D108BD9-81ED-4DB2-BD59-A6C34878D82A}">
                    <a16:rowId xmlns:a16="http://schemas.microsoft.com/office/drawing/2014/main" val="10001"/>
                  </a:ext>
                </a:extLst>
              </a:tr>
              <a:tr h="228600">
                <a:tc>
                  <a:txBody>
                    <a:bodyPr/>
                    <a:lstStyle/>
                    <a:p>
                      <a:r>
                        <a:rPr lang="en-US" sz="1800" dirty="0"/>
                        <a:t>HSA Contribution</a:t>
                      </a:r>
                      <a:endParaRPr lang="en-US" sz="1800" dirty="0">
                        <a:latin typeface="+mj-lt"/>
                      </a:endParaRPr>
                    </a:p>
                  </a:txBody>
                  <a:tcPr>
                    <a:solidFill>
                      <a:schemeClr val="bg1"/>
                    </a:solidFill>
                  </a:tcPr>
                </a:tc>
                <a:tc>
                  <a:txBody>
                    <a:bodyPr/>
                    <a:lstStyle/>
                    <a:p>
                      <a:pPr algn="ctr"/>
                      <a:r>
                        <a:rPr lang="en-US" b="1" dirty="0">
                          <a:latin typeface="+mj-lt"/>
                        </a:rPr>
                        <a:t>$0</a:t>
                      </a:r>
                    </a:p>
                  </a:txBody>
                  <a:tcPr anchor="ctr">
                    <a:solidFill>
                      <a:schemeClr val="bg1"/>
                    </a:solidFill>
                  </a:tcPr>
                </a:tc>
                <a:tc>
                  <a:txBody>
                    <a:bodyPr/>
                    <a:lstStyle/>
                    <a:p>
                      <a:pPr algn="ctr"/>
                      <a:r>
                        <a:rPr lang="en-US" b="1" dirty="0">
                          <a:latin typeface="+mj-lt"/>
                        </a:rPr>
                        <a:t>$500</a:t>
                      </a:r>
                    </a:p>
                  </a:txBody>
                  <a:tcPr anchor="ctr">
                    <a:solidFill>
                      <a:schemeClr val="bg1"/>
                    </a:solidFill>
                  </a:tcPr>
                </a:tc>
                <a:extLst>
                  <a:ext uri="{0D108BD9-81ED-4DB2-BD59-A6C34878D82A}">
                    <a16:rowId xmlns:a16="http://schemas.microsoft.com/office/drawing/2014/main" val="10002"/>
                  </a:ext>
                </a:extLst>
              </a:tr>
              <a:tr h="304800">
                <a:tc>
                  <a:txBody>
                    <a:bodyPr/>
                    <a:lstStyle/>
                    <a:p>
                      <a:r>
                        <a:rPr lang="en-US" sz="1800" dirty="0"/>
                        <a:t>25%</a:t>
                      </a:r>
                      <a:r>
                        <a:rPr lang="en-US" sz="1800" baseline="0" dirty="0"/>
                        <a:t> Federal Income Tax*</a:t>
                      </a:r>
                      <a:endParaRPr lang="en-US" sz="1800" dirty="0">
                        <a:latin typeface="+mj-lt"/>
                      </a:endParaRPr>
                    </a:p>
                  </a:txBody>
                  <a:tcPr>
                    <a:solidFill>
                      <a:srgbClr val="FF6B00"/>
                    </a:solidFill>
                  </a:tcPr>
                </a:tc>
                <a:tc>
                  <a:txBody>
                    <a:bodyPr/>
                    <a:lstStyle/>
                    <a:p>
                      <a:pPr algn="ctr"/>
                      <a:r>
                        <a:rPr lang="en-US" b="1" dirty="0">
                          <a:latin typeface="+mj-lt"/>
                        </a:rPr>
                        <a:t>-$500</a:t>
                      </a:r>
                    </a:p>
                  </a:txBody>
                  <a:tcPr anchor="ctr">
                    <a:solidFill>
                      <a:srgbClr val="FF6B00"/>
                    </a:solidFill>
                  </a:tcPr>
                </a:tc>
                <a:tc>
                  <a:txBody>
                    <a:bodyPr/>
                    <a:lstStyle/>
                    <a:p>
                      <a:pPr algn="ctr"/>
                      <a:r>
                        <a:rPr lang="en-US" b="1" dirty="0">
                          <a:latin typeface="+mj-lt"/>
                        </a:rPr>
                        <a:t>-$375</a:t>
                      </a:r>
                    </a:p>
                  </a:txBody>
                  <a:tcPr anchor="ctr">
                    <a:solidFill>
                      <a:srgbClr val="FF6B00"/>
                    </a:solidFill>
                  </a:tcPr>
                </a:tc>
                <a:extLst>
                  <a:ext uri="{0D108BD9-81ED-4DB2-BD59-A6C34878D82A}">
                    <a16:rowId xmlns:a16="http://schemas.microsoft.com/office/drawing/2014/main" val="10003"/>
                  </a:ext>
                </a:extLst>
              </a:tr>
              <a:tr h="514290">
                <a:tc>
                  <a:txBody>
                    <a:bodyPr/>
                    <a:lstStyle/>
                    <a:p>
                      <a:r>
                        <a:rPr lang="en-US" sz="1800" dirty="0"/>
                        <a:t>After tax Income</a:t>
                      </a:r>
                      <a:endParaRPr lang="en-US" sz="1800" b="1" dirty="0">
                        <a:latin typeface="+mj-lt"/>
                      </a:endParaRPr>
                    </a:p>
                  </a:txBody>
                  <a:tcPr>
                    <a:solidFill>
                      <a:schemeClr val="bg1"/>
                    </a:solidFill>
                  </a:tcPr>
                </a:tc>
                <a:tc>
                  <a:txBody>
                    <a:bodyPr/>
                    <a:lstStyle/>
                    <a:p>
                      <a:pPr algn="ctr"/>
                      <a:r>
                        <a:rPr lang="en-US" sz="2400" b="1" dirty="0">
                          <a:solidFill>
                            <a:schemeClr val="tx1"/>
                          </a:solidFill>
                          <a:latin typeface="+mj-lt"/>
                        </a:rPr>
                        <a:t>$1,500</a:t>
                      </a:r>
                    </a:p>
                  </a:txBody>
                  <a:tcPr anchor="ctr">
                    <a:solidFill>
                      <a:schemeClr val="bg1"/>
                    </a:solidFill>
                  </a:tcPr>
                </a:tc>
                <a:tc>
                  <a:txBody>
                    <a:bodyPr/>
                    <a:lstStyle/>
                    <a:p>
                      <a:pPr algn="ctr"/>
                      <a:r>
                        <a:rPr lang="en-US" sz="2400" b="1" dirty="0">
                          <a:solidFill>
                            <a:srgbClr val="D34515"/>
                          </a:solidFill>
                          <a:latin typeface="+mj-lt"/>
                        </a:rPr>
                        <a:t>$1,625</a:t>
                      </a:r>
                    </a:p>
                  </a:txBody>
                  <a:tcPr anchor="ctr">
                    <a:solidFill>
                      <a:schemeClr val="bg1"/>
                    </a:solidFill>
                  </a:tcPr>
                </a:tc>
                <a:extLst>
                  <a:ext uri="{0D108BD9-81ED-4DB2-BD59-A6C34878D82A}">
                    <a16:rowId xmlns:a16="http://schemas.microsoft.com/office/drawing/2014/main" val="10004"/>
                  </a:ext>
                </a:extLst>
              </a:tr>
              <a:tr h="514290">
                <a:tc>
                  <a:txBody>
                    <a:bodyPr/>
                    <a:lstStyle/>
                    <a:p>
                      <a:r>
                        <a:rPr lang="en-US" sz="1800" b="1" dirty="0">
                          <a:latin typeface="+mj-lt"/>
                        </a:rPr>
                        <a:t>Annual Savings</a:t>
                      </a:r>
                    </a:p>
                  </a:txBody>
                  <a:tcPr>
                    <a:solidFill>
                      <a:srgbClr val="FF6B00"/>
                    </a:solidFill>
                  </a:tcPr>
                </a:tc>
                <a:tc>
                  <a:txBody>
                    <a:bodyPr/>
                    <a:lstStyle/>
                    <a:p>
                      <a:pPr algn="ctr"/>
                      <a:r>
                        <a:rPr lang="en-US" sz="2400" b="1" dirty="0">
                          <a:solidFill>
                            <a:schemeClr val="tx1"/>
                          </a:solidFill>
                          <a:latin typeface="+mj-lt"/>
                        </a:rPr>
                        <a:t>$0</a:t>
                      </a:r>
                    </a:p>
                  </a:txBody>
                  <a:tcPr anchor="ctr">
                    <a:solidFill>
                      <a:srgbClr val="FF6B00"/>
                    </a:solidFill>
                  </a:tcPr>
                </a:tc>
                <a:tc>
                  <a:txBody>
                    <a:bodyPr/>
                    <a:lstStyle/>
                    <a:p>
                      <a:pPr algn="ctr"/>
                      <a:endParaRPr lang="en-US" sz="2400" b="1" dirty="0">
                        <a:solidFill>
                          <a:srgbClr val="D34515"/>
                        </a:solidFill>
                        <a:latin typeface="+mj-lt"/>
                      </a:endParaRPr>
                    </a:p>
                  </a:txBody>
                  <a:tcPr anchor="ctr">
                    <a:solidFill>
                      <a:srgbClr val="FF6B00"/>
                    </a:solidFill>
                  </a:tcPr>
                </a:tc>
                <a:extLst>
                  <a:ext uri="{0D108BD9-81ED-4DB2-BD59-A6C34878D82A}">
                    <a16:rowId xmlns:a16="http://schemas.microsoft.com/office/drawing/2014/main" val="135698166"/>
                  </a:ext>
                </a:extLst>
              </a:tr>
            </a:tbl>
          </a:graphicData>
        </a:graphic>
      </p:graphicFrame>
      <p:sp>
        <p:nvSpPr>
          <p:cNvPr id="9" name="Oval 8">
            <a:extLst>
              <a:ext uri="{FF2B5EF4-FFF2-40B4-BE49-F238E27FC236}">
                <a16:creationId xmlns:a16="http://schemas.microsoft.com/office/drawing/2014/main" id="{12C5660D-147C-237B-003F-1DD072C2C74F}"/>
              </a:ext>
            </a:extLst>
          </p:cNvPr>
          <p:cNvSpPr/>
          <p:nvPr/>
        </p:nvSpPr>
        <p:spPr>
          <a:xfrm>
            <a:off x="6583680" y="4212927"/>
            <a:ext cx="1601748" cy="486499"/>
          </a:xfrm>
          <a:prstGeom prst="ellipse">
            <a:avLst/>
          </a:prstGeom>
          <a:solidFill>
            <a:schemeClr val="accent5"/>
          </a:solidFill>
          <a:ln>
            <a:solidFill>
              <a:schemeClr val="accent2">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a:t>$3,000</a:t>
            </a:r>
          </a:p>
        </p:txBody>
      </p:sp>
    </p:spTree>
    <p:extLst>
      <p:ext uri="{BB962C8B-B14F-4D97-AF65-F5344CB8AC3E}">
        <p14:creationId xmlns:p14="http://schemas.microsoft.com/office/powerpoint/2010/main" val="35963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64E564-F245-487D-A6CC-EF6E8923D6AD}"/>
              </a:ext>
            </a:extLst>
          </p:cNvPr>
          <p:cNvSpPr>
            <a:spLocks noGrp="1"/>
          </p:cNvSpPr>
          <p:nvPr>
            <p:ph type="title"/>
          </p:nvPr>
        </p:nvSpPr>
        <p:spPr>
          <a:xfrm>
            <a:off x="493776" y="448056"/>
            <a:ext cx="7886700" cy="1056621"/>
          </a:xfrm>
        </p:spPr>
        <p:txBody>
          <a:bodyPr>
            <a:normAutofit/>
          </a:bodyPr>
          <a:lstStyle/>
          <a:p>
            <a:r>
              <a:rPr lang="en-US" sz="3400" dirty="0">
                <a:solidFill>
                  <a:srgbClr val="415364"/>
                </a:solidFill>
              </a:rPr>
              <a:t>Flexible Spending Account (FSA)</a:t>
            </a:r>
          </a:p>
        </p:txBody>
      </p:sp>
      <p:sp>
        <p:nvSpPr>
          <p:cNvPr id="4" name="Rectangle 3">
            <a:extLst>
              <a:ext uri="{FF2B5EF4-FFF2-40B4-BE49-F238E27FC236}">
                <a16:creationId xmlns:a16="http://schemas.microsoft.com/office/drawing/2014/main" id="{8A99D9C5-26C5-45E8-84A1-725221E2B36B}"/>
              </a:ext>
            </a:extLst>
          </p:cNvPr>
          <p:cNvSpPr/>
          <p:nvPr/>
        </p:nvSpPr>
        <p:spPr>
          <a:xfrm>
            <a:off x="457199" y="1382010"/>
            <a:ext cx="4609098" cy="5463034"/>
          </a:xfrm>
          <a:prstGeom prst="rect">
            <a:avLst/>
          </a:prstGeom>
        </p:spPr>
        <p:txBody>
          <a:bodyPr wrap="square">
            <a:spAutoFit/>
          </a:bodyPr>
          <a:lstStyle/>
          <a:p>
            <a:r>
              <a:rPr lang="en-US" b="0" dirty="0">
                <a:latin typeface="Segoe UI" panose="020B0502040204020203" pitchFamily="34" charset="0"/>
                <a:cs typeface="Segoe UI" panose="020B0502040204020203" pitchFamily="34" charset="0"/>
              </a:rPr>
              <a:t>A flexible spending account (FSA) allows you to set aside pre-tax dollars from your paycheck to cover qualified expenses you would normally pay out of your pocket. </a:t>
            </a:r>
          </a:p>
          <a:p>
            <a:endParaRPr lang="en-US" b="0" dirty="0">
              <a:latin typeface="Segoe UI" panose="020B0502040204020203" pitchFamily="34" charset="0"/>
              <a:cs typeface="Segoe UI" panose="020B0502040204020203" pitchFamily="34" charset="0"/>
            </a:endParaRPr>
          </a:p>
          <a:p>
            <a:r>
              <a:rPr lang="en-US" b="0" dirty="0">
                <a:latin typeface="Segoe UI" panose="020B0502040204020203" pitchFamily="34" charset="0"/>
                <a:cs typeface="Segoe UI" panose="020B0502040204020203" pitchFamily="34" charset="0"/>
              </a:rPr>
              <a:t>We offer two types of FSA programs:</a:t>
            </a:r>
          </a:p>
          <a:p>
            <a:r>
              <a:rPr lang="en-US" sz="1500" dirty="0">
                <a:latin typeface="Segoe UI" panose="020B0502040204020203" pitchFamily="34" charset="0"/>
                <a:cs typeface="Segoe UI" panose="020B0502040204020203" pitchFamily="34" charset="0"/>
              </a:rPr>
              <a:t>Healthcare FSA:</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Used to pay for certain IRS approved medical expenses</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Cannot have with an HSA</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Maximum contribution is $3,400*</a:t>
            </a:r>
          </a:p>
          <a:p>
            <a:pPr marL="285750" indent="-285750">
              <a:buFont typeface="Arial" panose="020B0604020202020204" pitchFamily="34" charset="0"/>
              <a:buChar char="•"/>
            </a:pPr>
            <a:r>
              <a:rPr lang="en-US" sz="1400" dirty="0">
                <a:latin typeface="Segoe UI" panose="020B0502040204020203" pitchFamily="34" charset="0"/>
                <a:cs typeface="Segoe UI" panose="020B0502040204020203" pitchFamily="34" charset="0"/>
              </a:rPr>
              <a:t>At the end of the year you may carryover up to $680 into the  2026 plan year. You will lose any balance above $680</a:t>
            </a:r>
            <a:endParaRPr lang="en-US" sz="1400" b="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sz="1500" b="0" dirty="0">
              <a:latin typeface="Segoe UI" panose="020B0502040204020203" pitchFamily="34" charset="0"/>
              <a:cs typeface="Segoe UI" panose="020B0502040204020203" pitchFamily="34" charset="0"/>
            </a:endParaRPr>
          </a:p>
          <a:p>
            <a:r>
              <a:rPr lang="en-US" sz="1500" dirty="0">
                <a:latin typeface="Segoe UI" panose="020B0502040204020203" pitchFamily="34" charset="0"/>
                <a:cs typeface="Segoe UI" panose="020B0502040204020203" pitchFamily="34" charset="0"/>
              </a:rPr>
              <a:t>Dependent Care FSA:</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Used to pay for qualified dependent care</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Can have with an HSA</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Maximum contribution amount is $</a:t>
            </a:r>
            <a:r>
              <a:rPr lang="en-US" sz="1400" dirty="0">
                <a:latin typeface="Segoe UI" panose="020B0502040204020203" pitchFamily="34" charset="0"/>
                <a:cs typeface="Segoe UI" panose="020B0502040204020203" pitchFamily="34" charset="0"/>
              </a:rPr>
              <a:t>7,5</a:t>
            </a:r>
            <a:r>
              <a:rPr lang="en-US" sz="1400" b="0" dirty="0">
                <a:latin typeface="Segoe UI" panose="020B0502040204020203" pitchFamily="34" charset="0"/>
                <a:cs typeface="Segoe UI" panose="020B0502040204020203" pitchFamily="34" charset="0"/>
              </a:rPr>
              <a:t>00* ($</a:t>
            </a:r>
            <a:r>
              <a:rPr lang="en-US" sz="1400" dirty="0">
                <a:latin typeface="Segoe UI" panose="020B0502040204020203" pitchFamily="34" charset="0"/>
                <a:cs typeface="Segoe UI" panose="020B0502040204020203" pitchFamily="34" charset="0"/>
              </a:rPr>
              <a:t>3,75</a:t>
            </a:r>
            <a:r>
              <a:rPr lang="en-US" sz="1400" b="0" dirty="0">
                <a:latin typeface="Segoe UI" panose="020B0502040204020203" pitchFamily="34" charset="0"/>
                <a:cs typeface="Segoe UI" panose="020B0502040204020203" pitchFamily="34" charset="0"/>
              </a:rPr>
              <a:t>0* if married and filing separately)</a:t>
            </a:r>
          </a:p>
          <a:p>
            <a:pPr marL="285750" indent="-285750">
              <a:buFont typeface="Arial" panose="020B0604020202020204" pitchFamily="34" charset="0"/>
              <a:buChar char="•"/>
            </a:pPr>
            <a:r>
              <a:rPr lang="en-US" sz="1400" b="0" dirty="0">
                <a:latin typeface="Segoe UI" panose="020B0502040204020203" pitchFamily="34" charset="0"/>
                <a:cs typeface="Segoe UI" panose="020B0502040204020203" pitchFamily="34" charset="0"/>
              </a:rPr>
              <a:t>Any unused funds are forfeited at the end of </a:t>
            </a:r>
            <a:br>
              <a:rPr lang="en-US" sz="1400" b="0" dirty="0">
                <a:latin typeface="Segoe UI" panose="020B0502040204020203" pitchFamily="34" charset="0"/>
                <a:cs typeface="Segoe UI" panose="020B0502040204020203" pitchFamily="34" charset="0"/>
              </a:rPr>
            </a:br>
            <a:r>
              <a:rPr lang="en-US" sz="1400" b="0" dirty="0">
                <a:latin typeface="Segoe UI" panose="020B0502040204020203" pitchFamily="34" charset="0"/>
                <a:cs typeface="Segoe UI" panose="020B0502040204020203" pitchFamily="34" charset="0"/>
              </a:rPr>
              <a:t>the year</a:t>
            </a:r>
          </a:p>
          <a:p>
            <a:pPr marL="285750" indent="-285750">
              <a:buFont typeface="Arial" panose="020B0604020202020204" pitchFamily="34" charset="0"/>
              <a:buChar char="•"/>
            </a:pPr>
            <a:endParaRPr lang="en-US" sz="1400" b="0" dirty="0">
              <a:latin typeface="Segoe UI" panose="020B0502040204020203" pitchFamily="34" charset="0"/>
              <a:cs typeface="Segoe UI" panose="020B0502040204020203" pitchFamily="34" charset="0"/>
            </a:endParaRPr>
          </a:p>
        </p:txBody>
      </p:sp>
      <p:sp>
        <p:nvSpPr>
          <p:cNvPr id="5" name="Rectangle 4">
            <a:extLst>
              <a:ext uri="{FF2B5EF4-FFF2-40B4-BE49-F238E27FC236}">
                <a16:creationId xmlns:a16="http://schemas.microsoft.com/office/drawing/2014/main" id="{11407E18-C28B-4720-9EC8-8DC9A801109D}"/>
              </a:ext>
            </a:extLst>
          </p:cNvPr>
          <p:cNvSpPr/>
          <p:nvPr/>
        </p:nvSpPr>
        <p:spPr>
          <a:xfrm>
            <a:off x="5181600" y="1805940"/>
            <a:ext cx="3733800" cy="4124206"/>
          </a:xfrm>
          <a:prstGeom prst="rect">
            <a:avLst/>
          </a:prstGeom>
        </p:spPr>
        <p:txBody>
          <a:bodyPr wrap="square">
            <a:spAutoFit/>
          </a:bodyPr>
          <a:lstStyle/>
          <a:p>
            <a:pPr algn="ctr"/>
            <a:r>
              <a:rPr lang="en-US" sz="2000" dirty="0">
                <a:solidFill>
                  <a:srgbClr val="FF6B00"/>
                </a:solidFill>
                <a:latin typeface="Segoe UI" panose="020B0502040204020203" pitchFamily="34" charset="0"/>
                <a:cs typeface="Segoe UI" panose="020B0502040204020203" pitchFamily="34" charset="0"/>
              </a:rPr>
              <a:t>Examples of Eligible Expenses</a:t>
            </a:r>
          </a:p>
          <a:p>
            <a:r>
              <a:rPr lang="en-US" sz="1600" dirty="0">
                <a:solidFill>
                  <a:srgbClr val="415364"/>
                </a:solidFill>
                <a:latin typeface="Segoe UI" panose="020B0502040204020203" pitchFamily="34" charset="0"/>
                <a:cs typeface="Segoe UI" panose="020B0502040204020203" pitchFamily="34" charset="0"/>
              </a:rPr>
              <a:t>Healthcare FSA</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Doctor’s visit copays</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Prescription drug copays</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Medical and dental deductibles</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Over-the-counter medications (with a written prescription)</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Hearing aids</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Eyeglasses</a:t>
            </a:r>
          </a:p>
          <a:p>
            <a:endParaRPr lang="en-US" sz="1500" b="0" dirty="0">
              <a:latin typeface="Segoe UI" panose="020B0502040204020203" pitchFamily="34" charset="0"/>
              <a:cs typeface="Segoe UI" panose="020B0502040204020203" pitchFamily="34" charset="0"/>
            </a:endParaRPr>
          </a:p>
          <a:p>
            <a:r>
              <a:rPr lang="en-US" sz="1600" dirty="0">
                <a:solidFill>
                  <a:srgbClr val="415364"/>
                </a:solidFill>
                <a:latin typeface="Segoe UI" panose="020B0502040204020203" pitchFamily="34" charset="0"/>
                <a:cs typeface="Segoe UI" panose="020B0502040204020203" pitchFamily="34" charset="0"/>
              </a:rPr>
              <a:t>Dependent Care FSA</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Cost of child or adult daycare*</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Nursery school</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Preschool (excluding kindergarten)</a:t>
            </a:r>
          </a:p>
          <a:p>
            <a:endParaRPr lang="en-US" sz="1500" b="0" dirty="0">
              <a:latin typeface="Segoe UI" panose="020B0502040204020203" pitchFamily="34" charset="0"/>
              <a:cs typeface="Segoe UI" panose="020B0502040204020203" pitchFamily="34" charset="0"/>
            </a:endParaRPr>
          </a:p>
          <a:p>
            <a:r>
              <a:rPr lang="en-US" sz="1000" b="0" dirty="0">
                <a:latin typeface="Segoe UI" panose="020B0502040204020203" pitchFamily="34" charset="0"/>
                <a:cs typeface="Segoe UI" panose="020B0502040204020203" pitchFamily="34" charset="0"/>
              </a:rPr>
              <a:t>*An eligible dependent is a tax dependent child under age 13 or a tax dependent spouse, parent, or child unable to care for themselves.</a:t>
            </a:r>
          </a:p>
        </p:txBody>
      </p:sp>
      <p:sp>
        <p:nvSpPr>
          <p:cNvPr id="6" name="Rectangle: Rounded Corners 5">
            <a:extLst>
              <a:ext uri="{FF2B5EF4-FFF2-40B4-BE49-F238E27FC236}">
                <a16:creationId xmlns:a16="http://schemas.microsoft.com/office/drawing/2014/main" id="{E6CAB11D-26C1-4B2C-B459-E514C6F5D74A}"/>
              </a:ext>
            </a:extLst>
          </p:cNvPr>
          <p:cNvSpPr/>
          <p:nvPr/>
        </p:nvSpPr>
        <p:spPr bwMode="auto">
          <a:xfrm>
            <a:off x="5105400" y="1604010"/>
            <a:ext cx="3733800" cy="4545330"/>
          </a:xfrm>
          <a:prstGeom prst="roundRect">
            <a:avLst/>
          </a:prstGeom>
          <a:noFill/>
          <a:ln>
            <a:solidFill>
              <a:srgbClr val="FF6B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0" name="Slide Number Placeholder 5">
            <a:extLst>
              <a:ext uri="{FF2B5EF4-FFF2-40B4-BE49-F238E27FC236}">
                <a16:creationId xmlns:a16="http://schemas.microsoft.com/office/drawing/2014/main" id="{BA407B59-3016-46C5-AA56-B8BFCF1DDEA8}"/>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29</a:t>
            </a:fld>
            <a:endParaRPr lang="en-US" dirty="0"/>
          </a:p>
        </p:txBody>
      </p:sp>
    </p:spTree>
    <p:extLst>
      <p:ext uri="{BB962C8B-B14F-4D97-AF65-F5344CB8AC3E}">
        <p14:creationId xmlns:p14="http://schemas.microsoft.com/office/powerpoint/2010/main" val="321206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10B76571-4651-430C-85E6-3781E8F81E7A}"/>
              </a:ext>
            </a:extLst>
          </p:cNvPr>
          <p:cNvSpPr txBox="1">
            <a:spLocks/>
          </p:cNvSpPr>
          <p:nvPr/>
        </p:nvSpPr>
        <p:spPr>
          <a:xfrm>
            <a:off x="272046" y="424788"/>
            <a:ext cx="8533001" cy="548640"/>
          </a:xfrm>
          <a:prstGeom prst="rect">
            <a:avLst/>
          </a:prstGeom>
        </p:spPr>
        <p:txBody>
          <a:bodyPr/>
          <a:lstStyle>
            <a:lvl1pPr algn="l" rtl="0" eaLnBrk="1" fontAlgn="base" hangingPunct="1">
              <a:spcBef>
                <a:spcPct val="0"/>
              </a:spcBef>
              <a:spcAft>
                <a:spcPct val="0"/>
              </a:spcAft>
              <a:defRPr sz="2400" baseline="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Tahoma" pitchFamily="34" charset="0"/>
              </a:defRPr>
            </a:lvl2pPr>
            <a:lvl3pPr algn="l" rtl="0" eaLnBrk="1" fontAlgn="base" hangingPunct="1">
              <a:spcBef>
                <a:spcPct val="0"/>
              </a:spcBef>
              <a:spcAft>
                <a:spcPct val="0"/>
              </a:spcAft>
              <a:defRPr sz="2400">
                <a:solidFill>
                  <a:schemeClr val="tx1"/>
                </a:solidFill>
                <a:latin typeface="Tahoma" pitchFamily="34" charset="0"/>
              </a:defRPr>
            </a:lvl3pPr>
            <a:lvl4pPr algn="l" rtl="0" eaLnBrk="1" fontAlgn="base" hangingPunct="1">
              <a:spcBef>
                <a:spcPct val="0"/>
              </a:spcBef>
              <a:spcAft>
                <a:spcPct val="0"/>
              </a:spcAft>
              <a:defRPr sz="2400">
                <a:solidFill>
                  <a:schemeClr val="tx1"/>
                </a:solidFill>
                <a:latin typeface="Tahoma" pitchFamily="34" charset="0"/>
              </a:defRPr>
            </a:lvl4pPr>
            <a:lvl5pPr algn="l" rtl="0" eaLnBrk="1" fontAlgn="base" hangingPunct="1">
              <a:spcBef>
                <a:spcPct val="0"/>
              </a:spcBef>
              <a:spcAft>
                <a:spcPct val="0"/>
              </a:spcAft>
              <a:defRPr sz="2400">
                <a:solidFill>
                  <a:schemeClr val="tx1"/>
                </a:solidFill>
                <a:latin typeface="Tahoma" pitchFamily="34" charset="0"/>
              </a:defRPr>
            </a:lvl5pPr>
            <a:lvl6pPr marL="457200" algn="l" rtl="0" eaLnBrk="1" fontAlgn="base" hangingPunct="1">
              <a:spcBef>
                <a:spcPct val="0"/>
              </a:spcBef>
              <a:spcAft>
                <a:spcPct val="0"/>
              </a:spcAft>
              <a:defRPr sz="2400">
                <a:solidFill>
                  <a:schemeClr val="tx1"/>
                </a:solidFill>
                <a:latin typeface="Tahoma" pitchFamily="34" charset="0"/>
              </a:defRPr>
            </a:lvl6pPr>
            <a:lvl7pPr marL="914400" algn="l" rtl="0" eaLnBrk="1" fontAlgn="base" hangingPunct="1">
              <a:spcBef>
                <a:spcPct val="0"/>
              </a:spcBef>
              <a:spcAft>
                <a:spcPct val="0"/>
              </a:spcAft>
              <a:defRPr sz="2400">
                <a:solidFill>
                  <a:schemeClr val="tx1"/>
                </a:solidFill>
                <a:latin typeface="Tahoma" pitchFamily="34" charset="0"/>
              </a:defRPr>
            </a:lvl7pPr>
            <a:lvl8pPr marL="1371600" algn="l" rtl="0" eaLnBrk="1" fontAlgn="base" hangingPunct="1">
              <a:spcBef>
                <a:spcPct val="0"/>
              </a:spcBef>
              <a:spcAft>
                <a:spcPct val="0"/>
              </a:spcAft>
              <a:defRPr sz="2400">
                <a:solidFill>
                  <a:schemeClr val="tx1"/>
                </a:solidFill>
                <a:latin typeface="Tahoma" pitchFamily="34" charset="0"/>
              </a:defRPr>
            </a:lvl8pPr>
            <a:lvl9pPr marL="1828800" algn="l" rtl="0" eaLnBrk="1" fontAlgn="base" hangingPunct="1">
              <a:spcBef>
                <a:spcPct val="0"/>
              </a:spcBef>
              <a:spcAft>
                <a:spcPct val="0"/>
              </a:spcAft>
              <a:defRPr sz="2400">
                <a:solidFill>
                  <a:schemeClr val="tx1"/>
                </a:solidFill>
                <a:latin typeface="Tahoma" pitchFamily="34" charset="0"/>
              </a:defRPr>
            </a:lvl9pPr>
          </a:lstStyle>
          <a:p>
            <a:r>
              <a:rPr lang="en-US" sz="3200" b="1" dirty="0">
                <a:solidFill>
                  <a:srgbClr val="415364"/>
                </a:solidFill>
                <a:latin typeface="Segoe UI" panose="020B0502040204020203" pitchFamily="34" charset="0"/>
                <a:cs typeface="Segoe UI" panose="020B0502040204020203" pitchFamily="34" charset="0"/>
              </a:rPr>
              <a:t>What’s New For 2026</a:t>
            </a:r>
            <a:endParaRPr lang="en-US" sz="3200" b="1" kern="0" dirty="0">
              <a:solidFill>
                <a:srgbClr val="415364"/>
              </a:solidFill>
              <a:latin typeface="Segoe UI" panose="020B0502040204020203" pitchFamily="34" charset="0"/>
              <a:cs typeface="Segoe UI" panose="020B0502040204020203" pitchFamily="34" charset="0"/>
            </a:endParaRPr>
          </a:p>
        </p:txBody>
      </p:sp>
      <p:sp>
        <p:nvSpPr>
          <p:cNvPr id="16" name="Slide Number Placeholder 5">
            <a:extLst>
              <a:ext uri="{FF2B5EF4-FFF2-40B4-BE49-F238E27FC236}">
                <a16:creationId xmlns:a16="http://schemas.microsoft.com/office/drawing/2014/main" id="{D3715E6D-B483-4548-AA8F-26036F14F8FA}"/>
              </a:ext>
            </a:extLst>
          </p:cNvPr>
          <p:cNvSpPr txBox="1">
            <a:spLocks/>
          </p:cNvSpPr>
          <p:nvPr/>
        </p:nvSpPr>
        <p:spPr>
          <a:xfrm>
            <a:off x="8088036" y="6412106"/>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a:t>
            </a:fld>
            <a:endParaRPr lang="en-US" dirty="0"/>
          </a:p>
        </p:txBody>
      </p:sp>
      <p:sp>
        <p:nvSpPr>
          <p:cNvPr id="5" name="TextBox 4">
            <a:extLst>
              <a:ext uri="{FF2B5EF4-FFF2-40B4-BE49-F238E27FC236}">
                <a16:creationId xmlns:a16="http://schemas.microsoft.com/office/drawing/2014/main" id="{A32EFACA-5205-D0B7-0741-BB3C8C637BEF}"/>
              </a:ext>
            </a:extLst>
          </p:cNvPr>
          <p:cNvSpPr txBox="1"/>
          <p:nvPr>
            <p:custDataLst>
              <p:tags r:id="rId1"/>
            </p:custDataLst>
          </p:nvPr>
        </p:nvSpPr>
        <p:spPr>
          <a:xfrm>
            <a:off x="420128" y="1354899"/>
            <a:ext cx="8723871" cy="3693319"/>
          </a:xfrm>
          <a:prstGeom prst="rect">
            <a:avLst/>
          </a:prstGeom>
          <a:noFill/>
        </p:spPr>
        <p:txBody>
          <a:bodyPr wrap="square">
            <a:spAutoFit/>
          </a:bodyPr>
          <a:lstStyle/>
          <a:p>
            <a:pPr marL="285750" indent="-285750" algn="l">
              <a:buFont typeface="Arial" panose="020B0604020202020204" pitchFamily="34" charset="0"/>
              <a:buChar char="•"/>
            </a:pPr>
            <a:r>
              <a:rPr lang="en-US" sz="1800" b="1" i="0" u="none" strike="noStrike" baseline="0" dirty="0">
                <a:solidFill>
                  <a:srgbClr val="292829"/>
                </a:solidFill>
                <a:latin typeface="SegoeUI-Bold"/>
              </a:rPr>
              <a:t>Virta: Weight Loss and Diabetes Reversal</a:t>
            </a:r>
          </a:p>
          <a:p>
            <a:pPr marL="742950" lvl="1" indent="-285750">
              <a:buFont typeface="Arial" panose="020B0604020202020204" pitchFamily="34" charset="0"/>
              <a:buChar char="•"/>
            </a:pPr>
            <a:r>
              <a:rPr lang="en-US" b="0" i="0" u="none" strike="noStrike" baseline="0" dirty="0">
                <a:solidFill>
                  <a:srgbClr val="FF730D"/>
                </a:solidFill>
                <a:latin typeface="Wingdings3"/>
              </a:rPr>
              <a:t> </a:t>
            </a:r>
            <a:r>
              <a:rPr lang="en-US" b="0" i="0" u="none" strike="noStrike" baseline="0" dirty="0">
                <a:solidFill>
                  <a:srgbClr val="292829"/>
                </a:solidFill>
                <a:latin typeface="SegoeUI"/>
              </a:rPr>
              <a:t>100% covered by AWP</a:t>
            </a:r>
          </a:p>
          <a:p>
            <a:pPr marL="742950" lvl="1" indent="-285750">
              <a:buFont typeface="Arial" panose="020B0604020202020204" pitchFamily="34" charset="0"/>
              <a:buChar char="•"/>
            </a:pPr>
            <a:r>
              <a:rPr lang="en-US" b="0" i="0" u="none" strike="noStrike" baseline="0" dirty="0">
                <a:solidFill>
                  <a:srgbClr val="FF730D"/>
                </a:solidFill>
                <a:latin typeface="Wingdings3"/>
              </a:rPr>
              <a:t> </a:t>
            </a:r>
            <a:r>
              <a:rPr lang="en-US" b="0" i="0" u="none" strike="noStrike" baseline="0" dirty="0">
                <a:solidFill>
                  <a:srgbClr val="292829"/>
                </a:solidFill>
                <a:latin typeface="SegoeUI"/>
              </a:rPr>
              <a:t>Guided nutrition program—no meds, calorie counting, or extra gym visits</a:t>
            </a:r>
          </a:p>
          <a:p>
            <a:pPr marL="742950" lvl="1" indent="-285750">
              <a:buFont typeface="Arial" panose="020B0604020202020204" pitchFamily="34" charset="0"/>
              <a:buChar char="•"/>
            </a:pPr>
            <a:r>
              <a:rPr lang="en-US" b="0" i="0" u="none" strike="noStrike" baseline="0" dirty="0">
                <a:solidFill>
                  <a:srgbClr val="FF730D"/>
                </a:solidFill>
                <a:latin typeface="Wingdings3"/>
              </a:rPr>
              <a:t> </a:t>
            </a:r>
            <a:r>
              <a:rPr lang="en-US" b="0" i="0" u="none" strike="noStrike" baseline="0" dirty="0">
                <a:solidFill>
                  <a:srgbClr val="292829"/>
                </a:solidFill>
                <a:latin typeface="SegoeUI"/>
              </a:rPr>
              <a:t>Includes:</a:t>
            </a:r>
          </a:p>
          <a:p>
            <a:pPr marL="1200150" lvl="2" indent="-285750">
              <a:buFont typeface="Arial" panose="020B0604020202020204" pitchFamily="34" charset="0"/>
              <a:buChar char="•"/>
            </a:pPr>
            <a:r>
              <a:rPr lang="en-US" b="0" i="0" u="none" strike="noStrike" baseline="0" dirty="0">
                <a:solidFill>
                  <a:srgbClr val="292829"/>
                </a:solidFill>
                <a:latin typeface="SegoeUI"/>
              </a:rPr>
              <a:t>Smart scale + blood meter synced to your phone</a:t>
            </a:r>
          </a:p>
          <a:p>
            <a:pPr marL="1200150" lvl="2" indent="-285750">
              <a:buFont typeface="Arial" panose="020B0604020202020204" pitchFamily="34" charset="0"/>
              <a:buChar char="•"/>
            </a:pPr>
            <a:r>
              <a:rPr lang="en-US" b="0" i="0" u="none" strike="noStrike" baseline="0" dirty="0">
                <a:solidFill>
                  <a:srgbClr val="292829"/>
                </a:solidFill>
                <a:latin typeface="SegoeUI"/>
              </a:rPr>
              <a:t>1:1 health coach support</a:t>
            </a:r>
          </a:p>
          <a:p>
            <a:pPr marL="1200150" lvl="2" indent="-285750">
              <a:buFont typeface="Arial" panose="020B0604020202020204" pitchFamily="34" charset="0"/>
              <a:buChar char="•"/>
            </a:pPr>
            <a:r>
              <a:rPr lang="en-US" b="0" i="0" u="none" strike="noStrike" baseline="0" dirty="0">
                <a:solidFill>
                  <a:srgbClr val="292829"/>
                </a:solidFill>
                <a:latin typeface="SegoeUI"/>
              </a:rPr>
              <a:t>Medical provider oversight to reduce medications safely</a:t>
            </a:r>
          </a:p>
          <a:p>
            <a:pPr marL="1200150" lvl="2" indent="-285750">
              <a:buFont typeface="Arial" panose="020B0604020202020204" pitchFamily="34" charset="0"/>
              <a:buChar char="•"/>
            </a:pPr>
            <a:endParaRPr lang="en-US" b="0" i="0" u="none" strike="noStrike" baseline="0" dirty="0">
              <a:solidFill>
                <a:srgbClr val="292829"/>
              </a:solidFill>
              <a:latin typeface="SegoeUI"/>
            </a:endParaRPr>
          </a:p>
          <a:p>
            <a:pPr marL="285750" indent="-285750" algn="l">
              <a:buFont typeface="Arial" panose="020B0604020202020204" pitchFamily="34" charset="0"/>
              <a:buChar char="•"/>
            </a:pPr>
            <a:r>
              <a:rPr lang="en-US" sz="1800" b="1" i="0" u="none" strike="noStrike" baseline="0" dirty="0">
                <a:solidFill>
                  <a:srgbClr val="292829"/>
                </a:solidFill>
                <a:latin typeface="SegoeUI-Bold"/>
              </a:rPr>
              <a:t>Kaia Health: Virtual Therapy</a:t>
            </a:r>
          </a:p>
          <a:p>
            <a:pPr marL="742950" lvl="1" indent="-285750">
              <a:buClr>
                <a:schemeClr val="accent2"/>
              </a:buClr>
              <a:buFont typeface="Arial" panose="020B0604020202020204" pitchFamily="34" charset="0"/>
              <a:buChar char="•"/>
            </a:pPr>
            <a:r>
              <a:rPr lang="en-US" b="0" i="0" u="none" strike="noStrike" baseline="0" dirty="0">
                <a:solidFill>
                  <a:srgbClr val="292829"/>
                </a:solidFill>
                <a:latin typeface="SegoeUI"/>
              </a:rPr>
              <a:t>	Support for back, neck, shoulder, knee, hip </a:t>
            </a:r>
            <a:r>
              <a:rPr lang="en-US" sz="1800" b="0" i="0" u="none" strike="noStrike" baseline="0" dirty="0">
                <a:solidFill>
                  <a:srgbClr val="292829"/>
                </a:solidFill>
                <a:latin typeface="SegoeUI"/>
              </a:rPr>
              <a:t>pain, and more</a:t>
            </a:r>
          </a:p>
          <a:p>
            <a:pPr marL="742950" lvl="1" indent="-285750">
              <a:buClr>
                <a:schemeClr val="accent2"/>
              </a:buClr>
              <a:buFont typeface="Arial" panose="020B0604020202020204" pitchFamily="34" charset="0"/>
              <a:buChar char="•"/>
            </a:pPr>
            <a:r>
              <a:rPr lang="en-US" b="0" i="0" u="none" strike="noStrike" baseline="0" dirty="0">
                <a:solidFill>
                  <a:srgbClr val="FF730D"/>
                </a:solidFill>
                <a:latin typeface="Wingdings3"/>
              </a:rPr>
              <a:t> </a:t>
            </a:r>
            <a:r>
              <a:rPr lang="en-US" b="0" i="0" u="none" strike="noStrike" baseline="0" dirty="0">
                <a:solidFill>
                  <a:srgbClr val="292829"/>
                </a:solidFill>
                <a:latin typeface="SegoeUI"/>
              </a:rPr>
              <a:t>Personalized digital therapy</a:t>
            </a:r>
          </a:p>
          <a:p>
            <a:pPr marL="742950" lvl="1" indent="-285750">
              <a:buClr>
                <a:schemeClr val="accent2"/>
              </a:buClr>
              <a:buFont typeface="Arial" panose="020B0604020202020204" pitchFamily="34" charset="0"/>
              <a:buChar char="•"/>
            </a:pPr>
            <a:r>
              <a:rPr lang="en-US" b="0" i="0" u="none" strike="noStrike" baseline="0" dirty="0">
                <a:solidFill>
                  <a:srgbClr val="FF730D"/>
                </a:solidFill>
                <a:latin typeface="Wingdings3"/>
              </a:rPr>
              <a:t> </a:t>
            </a:r>
            <a:r>
              <a:rPr lang="en-US" b="0" i="0" u="none" strike="noStrike" baseline="0" dirty="0">
                <a:solidFill>
                  <a:srgbClr val="292829"/>
                </a:solidFill>
                <a:latin typeface="SegoeUI"/>
              </a:rPr>
              <a:t>Dedicated health coach</a:t>
            </a:r>
          </a:p>
          <a:p>
            <a:pPr marL="742950" lvl="1" indent="-285750">
              <a:buClr>
                <a:schemeClr val="accent2"/>
              </a:buClr>
              <a:buFont typeface="Arial" panose="020B0604020202020204" pitchFamily="34" charset="0"/>
              <a:buChar char="•"/>
            </a:pPr>
            <a:r>
              <a:rPr lang="en-US" b="0" i="0" u="none" strike="noStrike" baseline="0" dirty="0">
                <a:solidFill>
                  <a:srgbClr val="FF730D"/>
                </a:solidFill>
                <a:latin typeface="Wingdings3"/>
              </a:rPr>
              <a:t> </a:t>
            </a:r>
            <a:r>
              <a:rPr lang="en-US" b="0" i="0" u="none" strike="noStrike" baseline="0" dirty="0">
                <a:solidFill>
                  <a:srgbClr val="292829"/>
                </a:solidFill>
                <a:latin typeface="SegoeUI"/>
              </a:rPr>
              <a:t>Unlimited access for you and dependents—at </a:t>
            </a:r>
            <a:r>
              <a:rPr lang="en-US" sz="1800" b="0" i="0" u="none" strike="noStrike" baseline="0" dirty="0">
                <a:solidFill>
                  <a:srgbClr val="292829"/>
                </a:solidFill>
                <a:latin typeface="SegoeUI"/>
              </a:rPr>
              <a:t>no cost</a:t>
            </a:r>
            <a:endParaRPr lang="en-US" dirty="0"/>
          </a:p>
        </p:txBody>
      </p:sp>
      <p:sp>
        <p:nvSpPr>
          <p:cNvPr id="8" name="TextBox 7">
            <a:extLst>
              <a:ext uri="{FF2B5EF4-FFF2-40B4-BE49-F238E27FC236}">
                <a16:creationId xmlns:a16="http://schemas.microsoft.com/office/drawing/2014/main" id="{3E31B087-09FC-2F68-F78F-CA5B27826679}"/>
              </a:ext>
            </a:extLst>
          </p:cNvPr>
          <p:cNvSpPr txBox="1"/>
          <p:nvPr>
            <p:custDataLst>
              <p:tags r:id="rId2"/>
            </p:custDataLst>
          </p:nvPr>
        </p:nvSpPr>
        <p:spPr>
          <a:xfrm>
            <a:off x="420128" y="5117340"/>
            <a:ext cx="8723872" cy="1200329"/>
          </a:xfrm>
          <a:prstGeom prst="rect">
            <a:avLst/>
          </a:prstGeom>
          <a:noFill/>
        </p:spPr>
        <p:txBody>
          <a:bodyPr wrap="square">
            <a:spAutoFit/>
          </a:bodyPr>
          <a:lstStyle/>
          <a:p>
            <a:pPr marL="285750" indent="-285750" algn="l">
              <a:buFont typeface="Arial" panose="020B0604020202020204" pitchFamily="34" charset="0"/>
              <a:buChar char="•"/>
            </a:pPr>
            <a:r>
              <a:rPr lang="en-US" sz="1800" b="1" i="0" u="none" strike="noStrike" baseline="0" dirty="0">
                <a:solidFill>
                  <a:srgbClr val="292829"/>
                </a:solidFill>
                <a:latin typeface="SegoeUI"/>
              </a:rPr>
              <a:t>Forma will replace Optum Bank for HSA administration </a:t>
            </a:r>
          </a:p>
          <a:p>
            <a:pPr marL="742950" lvl="1" indent="-285750">
              <a:buClr>
                <a:schemeClr val="accent2"/>
              </a:buClr>
              <a:buFont typeface="Arial" panose="020B0604020202020204" pitchFamily="34" charset="0"/>
              <a:buChar char="•"/>
            </a:pPr>
            <a:r>
              <a:rPr lang="en-US" b="0" i="0" u="none" strike="noStrike" baseline="0" dirty="0">
                <a:solidFill>
                  <a:srgbClr val="292829"/>
                </a:solidFill>
                <a:latin typeface="SegoeUI"/>
              </a:rPr>
              <a:t>Details to come on account transfer. You will receive a new HSA debit card.</a:t>
            </a:r>
          </a:p>
          <a:p>
            <a:pPr marL="285750" indent="-285750" algn="l">
              <a:buFont typeface="Arial" panose="020B0604020202020204" pitchFamily="34" charset="0"/>
              <a:buChar char="•"/>
            </a:pPr>
            <a:r>
              <a:rPr lang="en-US" sz="1800" b="1" i="0" u="none" strike="noStrike" baseline="0" dirty="0">
                <a:solidFill>
                  <a:srgbClr val="292829"/>
                </a:solidFill>
                <a:latin typeface="SegoeUI"/>
              </a:rPr>
              <a:t>Forma </a:t>
            </a:r>
            <a:r>
              <a:rPr lang="en-US" b="1" dirty="0">
                <a:solidFill>
                  <a:srgbClr val="292829"/>
                </a:solidFill>
                <a:latin typeface="SegoeUI"/>
              </a:rPr>
              <a:t>will replace </a:t>
            </a:r>
            <a:r>
              <a:rPr lang="en-US" sz="1800" b="1" i="0" u="none" strike="noStrike" baseline="0" dirty="0" err="1">
                <a:solidFill>
                  <a:srgbClr val="292829"/>
                </a:solidFill>
                <a:latin typeface="SegoeUI"/>
              </a:rPr>
              <a:t>Surency</a:t>
            </a:r>
            <a:r>
              <a:rPr lang="en-US" sz="1800" b="1" i="0" u="none" strike="noStrike" baseline="0" dirty="0">
                <a:solidFill>
                  <a:srgbClr val="292829"/>
                </a:solidFill>
                <a:latin typeface="SegoeUI"/>
              </a:rPr>
              <a:t> for FSA administration</a:t>
            </a:r>
          </a:p>
          <a:p>
            <a:pPr marL="742950" lvl="1" indent="-285750">
              <a:buClr>
                <a:schemeClr val="accent2"/>
              </a:buClr>
              <a:buFont typeface="Arial" panose="020B0604020202020204" pitchFamily="34" charset="0"/>
              <a:buChar char="•"/>
            </a:pPr>
            <a:r>
              <a:rPr lang="en-US" b="0" i="0" u="none" strike="noStrike" baseline="0" dirty="0">
                <a:solidFill>
                  <a:srgbClr val="292829"/>
                </a:solidFill>
                <a:latin typeface="SegoeUI"/>
              </a:rPr>
              <a:t>You will receive a new FSA card</a:t>
            </a:r>
          </a:p>
        </p:txBody>
      </p:sp>
    </p:spTree>
    <p:extLst>
      <p:ext uri="{BB962C8B-B14F-4D97-AF65-F5344CB8AC3E}">
        <p14:creationId xmlns:p14="http://schemas.microsoft.com/office/powerpoint/2010/main" val="1136037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E517C3-0948-41A7-8171-BA121BC7464E}"/>
              </a:ext>
            </a:extLst>
          </p:cNvPr>
          <p:cNvSpPr>
            <a:spLocks noGrp="1"/>
          </p:cNvSpPr>
          <p:nvPr>
            <p:ph type="title"/>
          </p:nvPr>
        </p:nvSpPr>
        <p:spPr/>
        <p:txBody>
          <a:bodyPr/>
          <a:lstStyle/>
          <a:p>
            <a:r>
              <a:rPr lang="en-US" dirty="0"/>
              <a:t>Dental Benefits</a:t>
            </a:r>
          </a:p>
        </p:txBody>
      </p:sp>
      <p:pic>
        <p:nvPicPr>
          <p:cNvPr id="10" name="Picture Placeholder 9">
            <a:extLst>
              <a:ext uri="{FF2B5EF4-FFF2-40B4-BE49-F238E27FC236}">
                <a16:creationId xmlns:a16="http://schemas.microsoft.com/office/drawing/2014/main" id="{032D0925-6104-93FB-EB23-6B2E788CC13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1222844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Doctor">
            <a:extLst>
              <a:ext uri="{FF2B5EF4-FFF2-40B4-BE49-F238E27FC236}">
                <a16:creationId xmlns:a16="http://schemas.microsoft.com/office/drawing/2014/main" id="{EB4DABDE-2551-4455-915B-2BBDFE76EA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4568" y="3541418"/>
            <a:ext cx="914400" cy="914400"/>
          </a:xfrm>
          <a:prstGeom prst="rect">
            <a:avLst/>
          </a:prstGeom>
        </p:spPr>
      </p:pic>
      <p:sp>
        <p:nvSpPr>
          <p:cNvPr id="4" name="Title 3">
            <a:extLst>
              <a:ext uri="{FF2B5EF4-FFF2-40B4-BE49-F238E27FC236}">
                <a16:creationId xmlns:a16="http://schemas.microsoft.com/office/drawing/2014/main" id="{360B7E61-7D4B-4B51-B57F-DEE468D5E805}"/>
              </a:ext>
            </a:extLst>
          </p:cNvPr>
          <p:cNvSpPr>
            <a:spLocks noGrp="1"/>
          </p:cNvSpPr>
          <p:nvPr>
            <p:ph type="title"/>
          </p:nvPr>
        </p:nvSpPr>
        <p:spPr>
          <a:xfrm>
            <a:off x="493776" y="448056"/>
            <a:ext cx="7886700" cy="1056621"/>
          </a:xfrm>
        </p:spPr>
        <p:txBody>
          <a:bodyPr/>
          <a:lstStyle/>
          <a:p>
            <a:r>
              <a:rPr lang="en-US" dirty="0">
                <a:solidFill>
                  <a:srgbClr val="415364"/>
                </a:solidFill>
              </a:rPr>
              <a:t>Dental Plans—Two Options! </a:t>
            </a:r>
          </a:p>
        </p:txBody>
      </p:sp>
      <p:sp>
        <p:nvSpPr>
          <p:cNvPr id="17" name="Rectangle 16">
            <a:extLst>
              <a:ext uri="{FF2B5EF4-FFF2-40B4-BE49-F238E27FC236}">
                <a16:creationId xmlns:a16="http://schemas.microsoft.com/office/drawing/2014/main" id="{5F1FDA3C-AF46-4195-85F7-4273AA6EF097}"/>
              </a:ext>
            </a:extLst>
          </p:cNvPr>
          <p:cNvSpPr/>
          <p:nvPr/>
        </p:nvSpPr>
        <p:spPr>
          <a:xfrm>
            <a:off x="5088327" y="3257580"/>
            <a:ext cx="3907889" cy="2759592"/>
          </a:xfrm>
          <a:prstGeom prst="rect">
            <a:avLst/>
          </a:prstGeom>
          <a:no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lide Number Placeholder 5">
            <a:extLst>
              <a:ext uri="{FF2B5EF4-FFF2-40B4-BE49-F238E27FC236}">
                <a16:creationId xmlns:a16="http://schemas.microsoft.com/office/drawing/2014/main" id="{884DEFE2-BFE4-474E-B36B-63379181F94C}"/>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31</a:t>
            </a:fld>
            <a:endParaRPr lang="en-US" dirty="0"/>
          </a:p>
        </p:txBody>
      </p:sp>
      <p:sp>
        <p:nvSpPr>
          <p:cNvPr id="15" name="TextBox 14">
            <a:extLst>
              <a:ext uri="{FF2B5EF4-FFF2-40B4-BE49-F238E27FC236}">
                <a16:creationId xmlns:a16="http://schemas.microsoft.com/office/drawing/2014/main" id="{6CBC05AA-D55B-416F-9BF0-90150DCC59E5}"/>
              </a:ext>
            </a:extLst>
          </p:cNvPr>
          <p:cNvSpPr txBox="1"/>
          <p:nvPr/>
        </p:nvSpPr>
        <p:spPr>
          <a:xfrm>
            <a:off x="5796217" y="3541418"/>
            <a:ext cx="3352800" cy="2893100"/>
          </a:xfrm>
          <a:prstGeom prst="rect">
            <a:avLst/>
          </a:prstGeom>
          <a:noFill/>
        </p:spPr>
        <p:txBody>
          <a:bodyPr wrap="square" rtlCol="0">
            <a:spAutoFit/>
          </a:bodyPr>
          <a:lstStyle/>
          <a:p>
            <a:r>
              <a:rPr lang="en-US" sz="1300" dirty="0">
                <a:latin typeface="Segoe UI" panose="020B0502040204020203" pitchFamily="34" charset="0"/>
                <a:cs typeface="Segoe UI" panose="020B0502040204020203" pitchFamily="34" charset="0"/>
              </a:rPr>
              <a:t>Find an in-network dentist by visiting:</a:t>
            </a:r>
          </a:p>
          <a:p>
            <a:endParaRPr lang="en-US" sz="1300" dirty="0">
              <a:latin typeface="Segoe UI" panose="020B0502040204020203" pitchFamily="34" charset="0"/>
              <a:cs typeface="Segoe UI" panose="020B0502040204020203" pitchFamily="34" charset="0"/>
            </a:endParaRPr>
          </a:p>
          <a:p>
            <a:r>
              <a:rPr lang="en-US" sz="1300" dirty="0">
                <a:solidFill>
                  <a:srgbClr val="FF6B00"/>
                </a:solidFill>
                <a:latin typeface="Segoe UI" panose="020B0502040204020203" pitchFamily="34" charset="0"/>
                <a:cs typeface="Segoe UI" panose="020B0502040204020203" pitchFamily="34" charset="0"/>
              </a:rPr>
              <a:t> </a:t>
            </a:r>
            <a:r>
              <a:rPr lang="en-US" sz="1300" u="sng" dirty="0">
                <a:solidFill>
                  <a:srgbClr val="FF6B00"/>
                </a:solidFill>
                <a:latin typeface="Segoe UI" panose="020B0502040204020203" pitchFamily="34" charset="0"/>
                <a:cs typeface="Segoe UI" panose="020B0502040204020203" pitchFamily="34" charset="0"/>
                <a:hlinkClick r:id="rId5">
                  <a:extLst>
                    <a:ext uri="{A12FA001-AC4F-418D-AE19-62706E023703}">
                      <ahyp:hlinkClr xmlns:ahyp="http://schemas.microsoft.com/office/drawing/2018/hyperlinkcolor" val="tx"/>
                    </a:ext>
                  </a:extLst>
                </a:hlinkClick>
              </a:rPr>
              <a:t>www.deltadentaloh.com/findadentist</a:t>
            </a:r>
            <a:endParaRPr lang="en-US" sz="1300" u="sng" dirty="0">
              <a:solidFill>
                <a:srgbClr val="FF6B00"/>
              </a:solidFill>
              <a:latin typeface="Segoe UI" panose="020B0502040204020203" pitchFamily="34" charset="0"/>
              <a:cs typeface="Segoe UI" panose="020B0502040204020203" pitchFamily="34" charset="0"/>
            </a:endParaRPr>
          </a:p>
          <a:p>
            <a:endParaRPr lang="en-US" sz="1300" dirty="0">
              <a:latin typeface="Segoe UI" panose="020B0502040204020203" pitchFamily="34" charset="0"/>
              <a:cs typeface="Segoe UI" panose="020B0502040204020203" pitchFamily="34" charset="0"/>
            </a:endParaRPr>
          </a:p>
          <a:p>
            <a:r>
              <a:rPr lang="en-US" sz="1300" dirty="0">
                <a:latin typeface="Segoe UI" panose="020B0502040204020203" pitchFamily="34" charset="0"/>
                <a:cs typeface="Segoe UI" panose="020B0502040204020203" pitchFamily="34" charset="0"/>
              </a:rPr>
              <a:t>Under plan select Delta Dental PPO and Delta Dental Premier</a:t>
            </a:r>
          </a:p>
          <a:p>
            <a:endParaRPr lang="en-US" sz="13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300" dirty="0">
                <a:latin typeface="Segoe UI" panose="020B0502040204020203" pitchFamily="34" charset="0"/>
                <a:cs typeface="Segoe UI" panose="020B0502040204020203" pitchFamily="34" charset="0"/>
              </a:rPr>
              <a:t>Dentists in both networks are covered by your plan and are considered in-network </a:t>
            </a:r>
          </a:p>
          <a:p>
            <a:endParaRPr lang="en-US" sz="1300" dirty="0">
              <a:latin typeface="Segoe UI" panose="020B0502040204020203" pitchFamily="34" charset="0"/>
              <a:cs typeface="Segoe UI" panose="020B0502040204020203" pitchFamily="34" charset="0"/>
            </a:endParaRPr>
          </a:p>
          <a:p>
            <a:endParaRPr lang="en-US" sz="1300" u="sng" dirty="0">
              <a:solidFill>
                <a:schemeClr val="accent2"/>
              </a:solidFill>
              <a:latin typeface="Segoe UI" panose="020B0502040204020203" pitchFamily="34" charset="0"/>
              <a:cs typeface="Segoe UI" panose="020B0502040204020203" pitchFamily="34" charset="0"/>
            </a:endParaRPr>
          </a:p>
          <a:p>
            <a:endParaRPr lang="en-US" sz="1300" u="sng" dirty="0">
              <a:solidFill>
                <a:schemeClr val="accent2"/>
              </a:solidFill>
              <a:latin typeface="Segoe UI" panose="020B0502040204020203" pitchFamily="34" charset="0"/>
              <a:cs typeface="Segoe UI" panose="020B0502040204020203" pitchFamily="34" charset="0"/>
            </a:endParaRPr>
          </a:p>
          <a:p>
            <a:endParaRPr lang="en-US" sz="1300" dirty="0">
              <a:latin typeface="Segoe UI" panose="020B0502040204020203" pitchFamily="34" charset="0"/>
              <a:cs typeface="Segoe UI" panose="020B0502040204020203" pitchFamily="34" charset="0"/>
            </a:endParaRPr>
          </a:p>
        </p:txBody>
      </p:sp>
      <p:pic>
        <p:nvPicPr>
          <p:cNvPr id="2050" name="Picture 2" descr="Delta Dental">
            <a:extLst>
              <a:ext uri="{FF2B5EF4-FFF2-40B4-BE49-F238E27FC236}">
                <a16:creationId xmlns:a16="http://schemas.microsoft.com/office/drawing/2014/main" id="{B93E3AE5-FD8A-4AEF-B237-B406A22585A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719483" y="2320134"/>
            <a:ext cx="2614535" cy="3389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DE810F1B-A53B-8046-0B82-42DAC7B52489}"/>
              </a:ext>
            </a:extLst>
          </p:cNvPr>
          <p:cNvGraphicFramePr>
            <a:graphicFrameLocks noGrp="1"/>
          </p:cNvGraphicFramePr>
          <p:nvPr>
            <p:extLst>
              <p:ext uri="{D42A27DB-BD31-4B8C-83A1-F6EECF244321}">
                <p14:modId xmlns:p14="http://schemas.microsoft.com/office/powerpoint/2010/main" val="4158249736"/>
              </p:ext>
            </p:extLst>
          </p:nvPr>
        </p:nvGraphicFramePr>
        <p:xfrm>
          <a:off x="314781" y="1404591"/>
          <a:ext cx="4365372" cy="4951757"/>
        </p:xfrm>
        <a:graphic>
          <a:graphicData uri="http://schemas.openxmlformats.org/drawingml/2006/table">
            <a:tbl>
              <a:tblPr/>
              <a:tblGrid>
                <a:gridCol w="1351858">
                  <a:extLst>
                    <a:ext uri="{9D8B030D-6E8A-4147-A177-3AD203B41FA5}">
                      <a16:colId xmlns:a16="http://schemas.microsoft.com/office/drawing/2014/main" val="1535641503"/>
                    </a:ext>
                  </a:extLst>
                </a:gridCol>
                <a:gridCol w="1506757">
                  <a:extLst>
                    <a:ext uri="{9D8B030D-6E8A-4147-A177-3AD203B41FA5}">
                      <a16:colId xmlns:a16="http://schemas.microsoft.com/office/drawing/2014/main" val="197213442"/>
                    </a:ext>
                  </a:extLst>
                </a:gridCol>
                <a:gridCol w="1506757">
                  <a:extLst>
                    <a:ext uri="{9D8B030D-6E8A-4147-A177-3AD203B41FA5}">
                      <a16:colId xmlns:a16="http://schemas.microsoft.com/office/drawing/2014/main" val="2020466033"/>
                    </a:ext>
                  </a:extLst>
                </a:gridCol>
              </a:tblGrid>
              <a:tr h="204256">
                <a:tc>
                  <a:txBody>
                    <a:bodyPr/>
                    <a:lstStyle/>
                    <a:p>
                      <a:pPr algn="l" fontAlgn="b"/>
                      <a:r>
                        <a:rPr lang="en-US" sz="1100" b="1" i="0" u="none" strike="noStrike" dirty="0">
                          <a:solidFill>
                            <a:srgbClr val="FFFFFF"/>
                          </a:solidFill>
                          <a:effectLst/>
                          <a:latin typeface="Segoe UI" panose="020B0502040204020203" pitchFamily="34" charset="0"/>
                        </a:rPr>
                        <a:t> </a:t>
                      </a:r>
                    </a:p>
                  </a:txBody>
                  <a:tcPr marL="9525" marR="9525" marT="9525" marB="0" anchor="b">
                    <a:lnL>
                      <a:noFill/>
                    </a:lnL>
                    <a:lnR>
                      <a:noFill/>
                    </a:lnR>
                    <a:lnT>
                      <a:noFill/>
                    </a:lnT>
                    <a:lnB>
                      <a:noFill/>
                    </a:lnB>
                    <a:solidFill>
                      <a:srgbClr val="000000"/>
                    </a:solidFill>
                  </a:tcPr>
                </a:tc>
                <a:tc>
                  <a:txBody>
                    <a:bodyPr/>
                    <a:lstStyle/>
                    <a:p>
                      <a:pPr algn="ctr" fontAlgn="ctr"/>
                      <a:r>
                        <a:rPr lang="en-US" sz="1100" b="1" i="0" u="none" strike="noStrike" dirty="0">
                          <a:solidFill>
                            <a:srgbClr val="FFFFFF"/>
                          </a:solidFill>
                          <a:effectLst/>
                          <a:latin typeface="Segoe UI" panose="020B0502040204020203" pitchFamily="34" charset="0"/>
                        </a:rPr>
                        <a:t>Base DPPO</a:t>
                      </a:r>
                    </a:p>
                  </a:txBody>
                  <a:tcPr marL="9525" marR="9525" marT="9525" marB="0" anchor="ctr">
                    <a:lnL>
                      <a:noFill/>
                    </a:lnL>
                    <a:lnR>
                      <a:noFill/>
                    </a:lnR>
                    <a:lnT>
                      <a:noFill/>
                    </a:lnT>
                    <a:lnB>
                      <a:noFill/>
                    </a:lnB>
                    <a:solidFill>
                      <a:srgbClr val="000000"/>
                    </a:solidFill>
                  </a:tcPr>
                </a:tc>
                <a:tc>
                  <a:txBody>
                    <a:bodyPr/>
                    <a:lstStyle/>
                    <a:p>
                      <a:pPr algn="ctr" fontAlgn="ctr"/>
                      <a:r>
                        <a:rPr lang="en-US" sz="1100" b="1" i="0" u="none" strike="noStrike" dirty="0">
                          <a:solidFill>
                            <a:srgbClr val="FFFFFF"/>
                          </a:solidFill>
                          <a:effectLst/>
                          <a:latin typeface="Segoe UI" panose="020B0502040204020203" pitchFamily="34" charset="0"/>
                        </a:rPr>
                        <a:t>Buy-Up DPPO</a:t>
                      </a:r>
                    </a:p>
                  </a:txBody>
                  <a:tcPr marL="9525" marR="9525" marT="9525" marB="0" anchor="ctr">
                    <a:lnL>
                      <a:noFill/>
                    </a:lnL>
                    <a:lnR>
                      <a:noFill/>
                    </a:lnR>
                    <a:lnT>
                      <a:noFill/>
                    </a:lnT>
                    <a:lnB>
                      <a:noFill/>
                    </a:lnB>
                    <a:solidFill>
                      <a:srgbClr val="000000"/>
                    </a:solidFill>
                  </a:tcPr>
                </a:tc>
                <a:extLst>
                  <a:ext uri="{0D108BD9-81ED-4DB2-BD59-A6C34878D82A}">
                    <a16:rowId xmlns:a16="http://schemas.microsoft.com/office/drawing/2014/main" val="3005889749"/>
                  </a:ext>
                </a:extLst>
              </a:tr>
              <a:tr h="251916">
                <a:tc>
                  <a:txBody>
                    <a:bodyPr/>
                    <a:lstStyle/>
                    <a:p>
                      <a:pPr algn="l" fontAlgn="b"/>
                      <a:r>
                        <a:rPr lang="en-US" sz="1100" b="1" i="0" u="none" strike="noStrike" dirty="0">
                          <a:solidFill>
                            <a:srgbClr val="FFFFFF"/>
                          </a:solidFill>
                          <a:effectLst/>
                          <a:latin typeface="Segoe UI" panose="020B0502040204020203" pitchFamily="34" charset="0"/>
                        </a:rPr>
                        <a:t> </a:t>
                      </a:r>
                    </a:p>
                  </a:txBody>
                  <a:tcPr marL="9525" marR="9525" marT="9525" marB="0" anchor="b">
                    <a:lnL>
                      <a:noFill/>
                    </a:lnL>
                    <a:lnR>
                      <a:noFill/>
                    </a:lnR>
                    <a:lnT>
                      <a:noFill/>
                    </a:lnT>
                    <a:lnB>
                      <a:noFill/>
                    </a:lnB>
                    <a:solidFill>
                      <a:srgbClr val="000000"/>
                    </a:solidFill>
                  </a:tcPr>
                </a:tc>
                <a:tc>
                  <a:txBody>
                    <a:bodyPr/>
                    <a:lstStyle/>
                    <a:p>
                      <a:pPr algn="ctr" fontAlgn="ctr"/>
                      <a:r>
                        <a:rPr lang="en-US" sz="1100" b="1" i="0" u="none" strike="noStrike" dirty="0">
                          <a:solidFill>
                            <a:srgbClr val="FFFFFF"/>
                          </a:solidFill>
                          <a:effectLst/>
                          <a:latin typeface="Segoe UI" panose="020B0502040204020203" pitchFamily="34" charset="0"/>
                        </a:rPr>
                        <a:t>In/Out-of-Network</a:t>
                      </a:r>
                    </a:p>
                  </a:txBody>
                  <a:tcPr marL="9525" marR="9525" marT="9525" marB="0" anchor="ctr">
                    <a:lnL>
                      <a:noFill/>
                    </a:lnL>
                    <a:lnR>
                      <a:noFill/>
                    </a:lnR>
                    <a:lnT>
                      <a:noFill/>
                    </a:lnT>
                    <a:lnB>
                      <a:noFill/>
                    </a:lnB>
                    <a:solidFill>
                      <a:srgbClr val="000000"/>
                    </a:solidFill>
                  </a:tcPr>
                </a:tc>
                <a:tc>
                  <a:txBody>
                    <a:bodyPr/>
                    <a:lstStyle/>
                    <a:p>
                      <a:pPr algn="ctr" fontAlgn="ctr"/>
                      <a:r>
                        <a:rPr lang="en-US" sz="1100" b="1" i="0" u="none" strike="noStrike" dirty="0">
                          <a:solidFill>
                            <a:srgbClr val="FFFFFF"/>
                          </a:solidFill>
                          <a:effectLst/>
                          <a:latin typeface="Segoe UI" panose="020B0502040204020203" pitchFamily="34" charset="0"/>
                        </a:rPr>
                        <a:t>In/Out-of-Network</a:t>
                      </a:r>
                    </a:p>
                  </a:txBody>
                  <a:tcPr marL="9525" marR="9525" marT="9525" marB="0" anchor="ctr">
                    <a:lnL>
                      <a:noFill/>
                    </a:lnL>
                    <a:lnR>
                      <a:noFill/>
                    </a:lnR>
                    <a:lnT>
                      <a:noFill/>
                    </a:lnT>
                    <a:lnB>
                      <a:noFill/>
                    </a:lnB>
                    <a:solidFill>
                      <a:srgbClr val="000000"/>
                    </a:solidFill>
                  </a:tcPr>
                </a:tc>
                <a:extLst>
                  <a:ext uri="{0D108BD9-81ED-4DB2-BD59-A6C34878D82A}">
                    <a16:rowId xmlns:a16="http://schemas.microsoft.com/office/drawing/2014/main" val="3428341262"/>
                  </a:ext>
                </a:extLst>
              </a:tr>
              <a:tr h="251916">
                <a:tc gridSpan="3">
                  <a:txBody>
                    <a:bodyPr/>
                    <a:lstStyle/>
                    <a:p>
                      <a:pPr algn="l" fontAlgn="b"/>
                      <a:r>
                        <a:rPr lang="en-US" sz="1100" b="1" i="0" u="none" strike="noStrike" dirty="0">
                          <a:solidFill>
                            <a:srgbClr val="000000"/>
                          </a:solidFill>
                          <a:effectLst/>
                          <a:latin typeface="Segoe UI" panose="020B0502040204020203" pitchFamily="34" charset="0"/>
                        </a:rPr>
                        <a:t>Calendar Year Deductible</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7132288"/>
                  </a:ext>
                </a:extLst>
              </a:tr>
              <a:tr h="251916">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857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$50 </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$50 </a:t>
                      </a:r>
                    </a:p>
                  </a:txBody>
                  <a:tcPr marL="9525" marR="9525" marT="9525" marB="0" anchor="b">
                    <a:lnL>
                      <a:noFill/>
                    </a:lnL>
                    <a:lnR>
                      <a:noFill/>
                    </a:lnR>
                    <a:lnT>
                      <a:noFill/>
                    </a:lnT>
                    <a:lnB>
                      <a:noFill/>
                    </a:lnB>
                  </a:tcPr>
                </a:tc>
                <a:extLst>
                  <a:ext uri="{0D108BD9-81ED-4DB2-BD59-A6C34878D82A}">
                    <a16:rowId xmlns:a16="http://schemas.microsoft.com/office/drawing/2014/main" val="2958410184"/>
                  </a:ext>
                </a:extLst>
              </a:tr>
              <a:tr h="251916">
                <a:tc>
                  <a:txBody>
                    <a:bodyPr/>
                    <a:lstStyle/>
                    <a:p>
                      <a:pPr algn="l" fontAlgn="b"/>
                      <a:r>
                        <a:rPr lang="en-US" sz="1100" b="0" i="0" u="none" strike="noStrike" dirty="0">
                          <a:solidFill>
                            <a:srgbClr val="000000"/>
                          </a:solidFill>
                          <a:effectLst/>
                          <a:latin typeface="Segoe UI" panose="020B0502040204020203" pitchFamily="34" charset="0"/>
                        </a:rPr>
                        <a:t>Family</a:t>
                      </a:r>
                    </a:p>
                  </a:txBody>
                  <a:tcPr marL="857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$150 </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$150 </a:t>
                      </a:r>
                    </a:p>
                  </a:txBody>
                  <a:tcPr marL="9525" marR="9525" marT="9525" marB="0" anchor="b">
                    <a:lnL>
                      <a:noFill/>
                    </a:lnL>
                    <a:lnR>
                      <a:noFill/>
                    </a:lnR>
                    <a:lnT>
                      <a:noFill/>
                    </a:lnT>
                    <a:lnB>
                      <a:noFill/>
                    </a:lnB>
                  </a:tcPr>
                </a:tc>
                <a:extLst>
                  <a:ext uri="{0D108BD9-81ED-4DB2-BD59-A6C34878D82A}">
                    <a16:rowId xmlns:a16="http://schemas.microsoft.com/office/drawing/2014/main" val="3384657030"/>
                  </a:ext>
                </a:extLst>
              </a:tr>
              <a:tr h="251916">
                <a:tc gridSpan="3">
                  <a:txBody>
                    <a:bodyPr/>
                    <a:lstStyle/>
                    <a:p>
                      <a:pPr algn="l" fontAlgn="b"/>
                      <a:r>
                        <a:rPr lang="en-US" sz="1100" b="1" i="0" u="none" strike="noStrike" dirty="0">
                          <a:solidFill>
                            <a:srgbClr val="000000"/>
                          </a:solidFill>
                          <a:effectLst/>
                          <a:latin typeface="Segoe UI" panose="020B0502040204020203" pitchFamily="34" charset="0"/>
                        </a:rPr>
                        <a:t>Calendar Year Maximum</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4654293"/>
                  </a:ext>
                </a:extLst>
              </a:tr>
              <a:tr h="251916">
                <a:tc>
                  <a:txBody>
                    <a:bodyPr/>
                    <a:lstStyle/>
                    <a:p>
                      <a:pPr algn="l" fontAlgn="b"/>
                      <a:endParaRPr lang="en-US" sz="1100" b="0" i="0" u="none" strike="noStrike" dirty="0">
                        <a:solidFill>
                          <a:srgbClr val="000000"/>
                        </a:solidFill>
                        <a:effectLst/>
                        <a:latin typeface="Segoe UI" panose="020B0502040204020203" pitchFamily="34" charset="0"/>
                      </a:endParaRP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$1,000 </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$2,500 </a:t>
                      </a:r>
                    </a:p>
                  </a:txBody>
                  <a:tcPr marL="9525" marR="9525" marT="9525" marB="0" anchor="b">
                    <a:lnL>
                      <a:noFill/>
                    </a:lnL>
                    <a:lnR>
                      <a:noFill/>
                    </a:lnR>
                    <a:lnT>
                      <a:noFill/>
                    </a:lnT>
                    <a:lnB>
                      <a:noFill/>
                    </a:lnB>
                  </a:tcPr>
                </a:tc>
                <a:extLst>
                  <a:ext uri="{0D108BD9-81ED-4DB2-BD59-A6C34878D82A}">
                    <a16:rowId xmlns:a16="http://schemas.microsoft.com/office/drawing/2014/main" val="920378703"/>
                  </a:ext>
                </a:extLst>
              </a:tr>
              <a:tr h="251916">
                <a:tc gridSpan="3">
                  <a:txBody>
                    <a:bodyPr/>
                    <a:lstStyle/>
                    <a:p>
                      <a:pPr algn="l" fontAlgn="b"/>
                      <a:r>
                        <a:rPr lang="en-US" sz="1100" b="1" i="0" u="none" strike="noStrike" dirty="0">
                          <a:solidFill>
                            <a:srgbClr val="000000"/>
                          </a:solidFill>
                          <a:effectLst/>
                          <a:latin typeface="Segoe UI" panose="020B0502040204020203" pitchFamily="34" charset="0"/>
                        </a:rPr>
                        <a:t>Coinsurance</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2217138"/>
                  </a:ext>
                </a:extLst>
              </a:tr>
              <a:tr h="251916">
                <a:tc>
                  <a:txBody>
                    <a:bodyPr/>
                    <a:lstStyle/>
                    <a:p>
                      <a:pPr algn="l" fontAlgn="b"/>
                      <a:r>
                        <a:rPr lang="en-US" sz="1100" b="0" i="0" u="none" strike="noStrike" dirty="0">
                          <a:solidFill>
                            <a:srgbClr val="000000"/>
                          </a:solidFill>
                          <a:effectLst/>
                          <a:latin typeface="Segoe UI" panose="020B0502040204020203" pitchFamily="34" charset="0"/>
                        </a:rPr>
                        <a:t>Preventive</a:t>
                      </a:r>
                    </a:p>
                  </a:txBody>
                  <a:tcPr marL="857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Covered at 100%</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Covered at 100%</a:t>
                      </a:r>
                    </a:p>
                  </a:txBody>
                  <a:tcPr marL="9525" marR="9525" marT="9525" marB="0" anchor="b">
                    <a:lnL>
                      <a:noFill/>
                    </a:lnL>
                    <a:lnR>
                      <a:noFill/>
                    </a:lnR>
                    <a:lnT>
                      <a:noFill/>
                    </a:lnT>
                    <a:lnB>
                      <a:noFill/>
                    </a:lnB>
                  </a:tcPr>
                </a:tc>
                <a:extLst>
                  <a:ext uri="{0D108BD9-81ED-4DB2-BD59-A6C34878D82A}">
                    <a16:rowId xmlns:a16="http://schemas.microsoft.com/office/drawing/2014/main" val="4179810672"/>
                  </a:ext>
                </a:extLst>
              </a:tr>
              <a:tr h="408513">
                <a:tc>
                  <a:txBody>
                    <a:bodyPr/>
                    <a:lstStyle/>
                    <a:p>
                      <a:pPr algn="l" fontAlgn="b"/>
                      <a:r>
                        <a:rPr lang="en-US" sz="1100" b="0" i="0" u="none" strike="noStrike" dirty="0">
                          <a:solidFill>
                            <a:srgbClr val="000000"/>
                          </a:solidFill>
                          <a:effectLst/>
                          <a:latin typeface="Segoe UI" panose="020B0502040204020203" pitchFamily="34" charset="0"/>
                        </a:rPr>
                        <a:t>Basic</a:t>
                      </a:r>
                    </a:p>
                  </a:txBody>
                  <a:tcPr marL="857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20% after deductible</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10% after deductible</a:t>
                      </a:r>
                    </a:p>
                  </a:txBody>
                  <a:tcPr marL="9525" marR="9525" marT="9525" marB="0" anchor="b">
                    <a:lnL>
                      <a:noFill/>
                    </a:lnL>
                    <a:lnR>
                      <a:noFill/>
                    </a:lnR>
                    <a:lnT>
                      <a:noFill/>
                    </a:lnT>
                    <a:lnB>
                      <a:noFill/>
                    </a:lnB>
                  </a:tcPr>
                </a:tc>
                <a:extLst>
                  <a:ext uri="{0D108BD9-81ED-4DB2-BD59-A6C34878D82A}">
                    <a16:rowId xmlns:a16="http://schemas.microsoft.com/office/drawing/2014/main" val="537880691"/>
                  </a:ext>
                </a:extLst>
              </a:tr>
              <a:tr h="408513">
                <a:tc>
                  <a:txBody>
                    <a:bodyPr/>
                    <a:lstStyle/>
                    <a:p>
                      <a:pPr algn="l" fontAlgn="b"/>
                      <a:r>
                        <a:rPr lang="en-US" sz="1100" b="0" i="0" u="none" strike="noStrike" dirty="0">
                          <a:solidFill>
                            <a:srgbClr val="000000"/>
                          </a:solidFill>
                          <a:effectLst/>
                          <a:latin typeface="Segoe UI" panose="020B0502040204020203" pitchFamily="34" charset="0"/>
                        </a:rPr>
                        <a:t>Major</a:t>
                      </a:r>
                    </a:p>
                  </a:txBody>
                  <a:tcPr marL="857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50% after deductible </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40% after deductible</a:t>
                      </a:r>
                    </a:p>
                  </a:txBody>
                  <a:tcPr marL="9525" marR="9525" marT="9525" marB="0" anchor="b">
                    <a:lnL>
                      <a:noFill/>
                    </a:lnL>
                    <a:lnR>
                      <a:noFill/>
                    </a:lnR>
                    <a:lnT>
                      <a:noFill/>
                    </a:lnT>
                    <a:lnB>
                      <a:noFill/>
                    </a:lnB>
                  </a:tcPr>
                </a:tc>
                <a:extLst>
                  <a:ext uri="{0D108BD9-81ED-4DB2-BD59-A6C34878D82A}">
                    <a16:rowId xmlns:a16="http://schemas.microsoft.com/office/drawing/2014/main" val="2986268180"/>
                  </a:ext>
                </a:extLst>
              </a:tr>
              <a:tr h="204256">
                <a:tc gridSpan="3">
                  <a:txBody>
                    <a:bodyPr/>
                    <a:lstStyle/>
                    <a:p>
                      <a:pPr algn="l" fontAlgn="b"/>
                      <a:r>
                        <a:rPr lang="en-US" sz="1100" b="1" i="0" u="none" strike="noStrike" dirty="0">
                          <a:solidFill>
                            <a:srgbClr val="000000"/>
                          </a:solidFill>
                          <a:effectLst/>
                          <a:latin typeface="Segoe UI" panose="020B0502040204020203" pitchFamily="34" charset="0"/>
                        </a:rPr>
                        <a:t>Orthodontia</a:t>
                      </a:r>
                    </a:p>
                  </a:txBody>
                  <a:tcPr marL="9525" marR="9525" marT="9525"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8871377"/>
                  </a:ext>
                </a:extLst>
              </a:tr>
              <a:tr h="485352">
                <a:tc>
                  <a:txBody>
                    <a:bodyPr/>
                    <a:lstStyle/>
                    <a:p>
                      <a:pPr algn="l" fontAlgn="ctr"/>
                      <a:r>
                        <a:rPr lang="en-US" sz="1100" b="0" i="0" u="none" strike="noStrike" dirty="0">
                          <a:solidFill>
                            <a:srgbClr val="000000"/>
                          </a:solidFill>
                          <a:effectLst/>
                          <a:latin typeface="Segoe UI" panose="020B0502040204020203" pitchFamily="34" charset="0"/>
                        </a:rPr>
                        <a:t>OON Reimbursement</a:t>
                      </a:r>
                    </a:p>
                  </a:txBody>
                  <a:tcPr marL="857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90th UCR</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90th UCR</a:t>
                      </a:r>
                    </a:p>
                  </a:txBody>
                  <a:tcPr marL="9525" marR="9525" marT="9525" marB="0" anchor="ctr">
                    <a:lnL>
                      <a:noFill/>
                    </a:lnL>
                    <a:lnR>
                      <a:noFill/>
                    </a:lnR>
                    <a:lnT>
                      <a:noFill/>
                    </a:lnT>
                    <a:lnB>
                      <a:noFill/>
                    </a:lnB>
                  </a:tcPr>
                </a:tc>
                <a:extLst>
                  <a:ext uri="{0D108BD9-81ED-4DB2-BD59-A6C34878D82A}">
                    <a16:rowId xmlns:a16="http://schemas.microsoft.com/office/drawing/2014/main" val="549012547"/>
                  </a:ext>
                </a:extLst>
              </a:tr>
              <a:tr h="408513">
                <a:tc>
                  <a:txBody>
                    <a:bodyPr/>
                    <a:lstStyle/>
                    <a:p>
                      <a:pPr algn="l" fontAlgn="ctr"/>
                      <a:r>
                        <a:rPr lang="en-US" sz="1100" b="0" i="0" u="none" strike="noStrike" dirty="0">
                          <a:solidFill>
                            <a:srgbClr val="000000"/>
                          </a:solidFill>
                          <a:effectLst/>
                          <a:latin typeface="Segoe UI" panose="020B0502040204020203" pitchFamily="34" charset="0"/>
                        </a:rPr>
                        <a:t>Coinsurance</a:t>
                      </a:r>
                    </a:p>
                  </a:txBody>
                  <a:tcPr marL="85725" marR="9525" marT="9525" marB="0" anchor="ctr">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50% after deductible </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Segoe UI" panose="020B0502040204020203" pitchFamily="34" charset="0"/>
                        </a:rPr>
                        <a:t>50% after deductible </a:t>
                      </a:r>
                    </a:p>
                  </a:txBody>
                  <a:tcPr marL="9525" marR="9525" marT="9525" marB="0" anchor="b">
                    <a:lnL>
                      <a:noFill/>
                    </a:lnL>
                    <a:lnR>
                      <a:noFill/>
                    </a:lnR>
                    <a:lnT>
                      <a:noFill/>
                    </a:lnT>
                    <a:lnB>
                      <a:noFill/>
                    </a:lnB>
                  </a:tcPr>
                </a:tc>
                <a:extLst>
                  <a:ext uri="{0D108BD9-81ED-4DB2-BD59-A6C34878D82A}">
                    <a16:rowId xmlns:a16="http://schemas.microsoft.com/office/drawing/2014/main" val="719951292"/>
                  </a:ext>
                </a:extLst>
              </a:tr>
              <a:tr h="408513">
                <a:tc>
                  <a:txBody>
                    <a:bodyPr/>
                    <a:lstStyle/>
                    <a:p>
                      <a:pPr algn="l" fontAlgn="ctr"/>
                      <a:r>
                        <a:rPr lang="en-US" sz="1100" b="0" i="0" u="none" strike="noStrike" dirty="0">
                          <a:solidFill>
                            <a:srgbClr val="000000"/>
                          </a:solidFill>
                          <a:effectLst/>
                          <a:latin typeface="Segoe UI" panose="020B0502040204020203" pitchFamily="34" charset="0"/>
                        </a:rPr>
                        <a:t>Lifetime Maximum</a:t>
                      </a:r>
                    </a:p>
                  </a:txBody>
                  <a:tcPr marL="857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$1,000 </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$2,500 </a:t>
                      </a:r>
                    </a:p>
                  </a:txBody>
                  <a:tcPr marL="9525" marR="9525" marT="9525" marB="0" anchor="ctr">
                    <a:lnL>
                      <a:noFill/>
                    </a:lnL>
                    <a:lnR>
                      <a:noFill/>
                    </a:lnR>
                    <a:lnT>
                      <a:noFill/>
                    </a:lnT>
                    <a:lnB>
                      <a:noFill/>
                    </a:lnB>
                  </a:tcPr>
                </a:tc>
                <a:extLst>
                  <a:ext uri="{0D108BD9-81ED-4DB2-BD59-A6C34878D82A}">
                    <a16:rowId xmlns:a16="http://schemas.microsoft.com/office/drawing/2014/main" val="3694128718"/>
                  </a:ext>
                </a:extLst>
              </a:tr>
              <a:tr h="408513">
                <a:tc>
                  <a:txBody>
                    <a:bodyPr/>
                    <a:lstStyle/>
                    <a:p>
                      <a:pPr algn="l" fontAlgn="ctr"/>
                      <a:r>
                        <a:rPr lang="en-US" sz="1100" b="0" i="0" u="none" strike="noStrike" dirty="0">
                          <a:solidFill>
                            <a:srgbClr val="000000"/>
                          </a:solidFill>
                          <a:effectLst/>
                          <a:latin typeface="Segoe UI" panose="020B0502040204020203" pitchFamily="34" charset="0"/>
                        </a:rPr>
                        <a:t>Benefit Applies to</a:t>
                      </a:r>
                    </a:p>
                  </a:txBody>
                  <a:tcPr marL="857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Children</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Children</a:t>
                      </a:r>
                    </a:p>
                  </a:txBody>
                  <a:tcPr marL="9525" marR="9525" marT="9525" marB="0" anchor="ctr">
                    <a:lnL>
                      <a:noFill/>
                    </a:lnL>
                    <a:lnR>
                      <a:noFill/>
                    </a:lnR>
                    <a:lnT>
                      <a:noFill/>
                    </a:lnT>
                    <a:lnB>
                      <a:noFill/>
                    </a:lnB>
                  </a:tcPr>
                </a:tc>
                <a:extLst>
                  <a:ext uri="{0D108BD9-81ED-4DB2-BD59-A6C34878D82A}">
                    <a16:rowId xmlns:a16="http://schemas.microsoft.com/office/drawing/2014/main" val="3480188732"/>
                  </a:ext>
                </a:extLst>
              </a:tr>
            </a:tbl>
          </a:graphicData>
        </a:graphic>
      </p:graphicFrame>
    </p:spTree>
    <p:extLst>
      <p:ext uri="{BB962C8B-B14F-4D97-AF65-F5344CB8AC3E}">
        <p14:creationId xmlns:p14="http://schemas.microsoft.com/office/powerpoint/2010/main" val="950558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9A7B6-0805-4011-BA6E-70B17A295416}"/>
              </a:ext>
            </a:extLst>
          </p:cNvPr>
          <p:cNvSpPr>
            <a:spLocks noGrp="1"/>
          </p:cNvSpPr>
          <p:nvPr>
            <p:ph type="title"/>
          </p:nvPr>
        </p:nvSpPr>
        <p:spPr/>
        <p:txBody>
          <a:bodyPr/>
          <a:lstStyle/>
          <a:p>
            <a:r>
              <a:rPr lang="en-US" dirty="0"/>
              <a:t>Vision Benefits</a:t>
            </a:r>
          </a:p>
        </p:txBody>
      </p:sp>
      <p:pic>
        <p:nvPicPr>
          <p:cNvPr id="8" name="Picture Placeholder 7">
            <a:extLst>
              <a:ext uri="{FF2B5EF4-FFF2-40B4-BE49-F238E27FC236}">
                <a16:creationId xmlns:a16="http://schemas.microsoft.com/office/drawing/2014/main" id="{117DDB4D-333A-D351-1C94-BD0ACDD1FD6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266738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EF7DD8-C6CC-484E-B7DD-80C37A0D8B6B}"/>
              </a:ext>
            </a:extLst>
          </p:cNvPr>
          <p:cNvSpPr>
            <a:spLocks noGrp="1"/>
          </p:cNvSpPr>
          <p:nvPr>
            <p:ph type="title"/>
          </p:nvPr>
        </p:nvSpPr>
        <p:spPr>
          <a:xfrm>
            <a:off x="493776" y="448056"/>
            <a:ext cx="7886700" cy="1060704"/>
          </a:xfrm>
        </p:spPr>
        <p:txBody>
          <a:bodyPr/>
          <a:lstStyle/>
          <a:p>
            <a:r>
              <a:rPr lang="en-US" dirty="0">
                <a:solidFill>
                  <a:srgbClr val="415364"/>
                </a:solidFill>
              </a:rPr>
              <a:t>Vision Plan</a:t>
            </a:r>
          </a:p>
        </p:txBody>
      </p:sp>
      <p:pic>
        <p:nvPicPr>
          <p:cNvPr id="8" name="Graphic 7" descr="Doctor">
            <a:extLst>
              <a:ext uri="{FF2B5EF4-FFF2-40B4-BE49-F238E27FC236}">
                <a16:creationId xmlns:a16="http://schemas.microsoft.com/office/drawing/2014/main" id="{5A0CD1B6-B652-4827-88D8-871431DC53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4328" y="3406650"/>
            <a:ext cx="914400" cy="914400"/>
          </a:xfrm>
          <a:prstGeom prst="rect">
            <a:avLst/>
          </a:prstGeom>
        </p:spPr>
      </p:pic>
      <p:sp>
        <p:nvSpPr>
          <p:cNvPr id="10" name="TextBox 9">
            <a:extLst>
              <a:ext uri="{FF2B5EF4-FFF2-40B4-BE49-F238E27FC236}">
                <a16:creationId xmlns:a16="http://schemas.microsoft.com/office/drawing/2014/main" id="{A782FB59-3F36-492C-8016-9DC97310D723}"/>
              </a:ext>
            </a:extLst>
          </p:cNvPr>
          <p:cNvSpPr txBox="1"/>
          <p:nvPr/>
        </p:nvSpPr>
        <p:spPr>
          <a:xfrm>
            <a:off x="6910837" y="3406650"/>
            <a:ext cx="2077045" cy="1169551"/>
          </a:xfrm>
          <a:prstGeom prst="rect">
            <a:avLst/>
          </a:prstGeom>
          <a:noFill/>
        </p:spPr>
        <p:txBody>
          <a:bodyPr wrap="square" rtlCol="0">
            <a:spAutoFit/>
          </a:bodyPr>
          <a:lstStyle/>
          <a:p>
            <a:pPr algn="l"/>
            <a:r>
              <a:rPr lang="en-US" sz="1400" dirty="0">
                <a:latin typeface="Segoe UI" panose="020B0502040204020203" pitchFamily="34" charset="0"/>
                <a:cs typeface="Segoe UI" panose="020B0502040204020203" pitchFamily="34" charset="0"/>
              </a:rPr>
              <a:t>Find an in-network provider by visiting </a:t>
            </a:r>
            <a:r>
              <a:rPr lang="en-US" sz="1400" u="sng" dirty="0">
                <a:solidFill>
                  <a:srgbClr val="00B0F0"/>
                </a:solidFill>
                <a:latin typeface="Segoe UI" panose="020B0502040204020203" pitchFamily="34" charset="0"/>
                <a:cs typeface="Segoe UI" panose="020B0502040204020203" pitchFamily="34" charset="0"/>
                <a:hlinkClick r:id="rId5"/>
              </a:rPr>
              <a:t>www.myuhcvision.com</a:t>
            </a:r>
            <a:r>
              <a:rPr lang="en-US" sz="1400" u="sng" dirty="0">
                <a:solidFill>
                  <a:srgbClr val="00B0F0"/>
                </a:solidFill>
                <a:latin typeface="Segoe UI" panose="020B0502040204020203" pitchFamily="34" charset="0"/>
                <a:cs typeface="Segoe UI" panose="020B0502040204020203" pitchFamily="34" charset="0"/>
              </a:rPr>
              <a:t> </a:t>
            </a:r>
            <a:r>
              <a:rPr lang="en-US" sz="1400" dirty="0">
                <a:latin typeface="Segoe UI" panose="020B0502040204020203" pitchFamily="34" charset="0"/>
                <a:cs typeface="Segoe UI" panose="020B0502040204020203" pitchFamily="34" charset="0"/>
              </a:rPr>
              <a:t>or call </a:t>
            </a:r>
            <a:r>
              <a:rPr lang="en-US" sz="1400" dirty="0">
                <a:solidFill>
                  <a:srgbClr val="FF6B00"/>
                </a:solidFill>
                <a:latin typeface="Segoe UI" panose="020B0502040204020203" pitchFamily="34" charset="0"/>
                <a:cs typeface="Segoe UI" panose="020B0502040204020203" pitchFamily="34" charset="0"/>
              </a:rPr>
              <a:t>800.638.3120</a:t>
            </a:r>
          </a:p>
          <a:p>
            <a:endParaRPr lang="en-US" sz="140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6F9068E9-613D-4DAB-A41E-2594E3B8774B}"/>
              </a:ext>
            </a:extLst>
          </p:cNvPr>
          <p:cNvSpPr/>
          <p:nvPr/>
        </p:nvSpPr>
        <p:spPr>
          <a:xfrm>
            <a:off x="5914329" y="3288910"/>
            <a:ext cx="2962042" cy="1149880"/>
          </a:xfrm>
          <a:prstGeom prst="rect">
            <a:avLst/>
          </a:prstGeom>
          <a:noFill/>
          <a:ln>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73FD86A5-8DDA-4899-8E23-3D1E8C69EC40}"/>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33</a:t>
            </a:fld>
            <a:endParaRPr lang="en-US" dirty="0"/>
          </a:p>
        </p:txBody>
      </p:sp>
      <p:graphicFrame>
        <p:nvGraphicFramePr>
          <p:cNvPr id="2" name="Table 1">
            <a:extLst>
              <a:ext uri="{FF2B5EF4-FFF2-40B4-BE49-F238E27FC236}">
                <a16:creationId xmlns:a16="http://schemas.microsoft.com/office/drawing/2014/main" id="{6D908632-5A38-DA86-2DF2-5665D2635F49}"/>
              </a:ext>
            </a:extLst>
          </p:cNvPr>
          <p:cNvGraphicFramePr>
            <a:graphicFrameLocks noGrp="1"/>
          </p:cNvGraphicFramePr>
          <p:nvPr>
            <p:extLst>
              <p:ext uri="{D42A27DB-BD31-4B8C-83A1-F6EECF244321}">
                <p14:modId xmlns:p14="http://schemas.microsoft.com/office/powerpoint/2010/main" val="3892260232"/>
              </p:ext>
            </p:extLst>
          </p:nvPr>
        </p:nvGraphicFramePr>
        <p:xfrm>
          <a:off x="347775" y="1508760"/>
          <a:ext cx="5250138" cy="4978493"/>
        </p:xfrm>
        <a:graphic>
          <a:graphicData uri="http://schemas.openxmlformats.org/drawingml/2006/table">
            <a:tbl>
              <a:tblPr/>
              <a:tblGrid>
                <a:gridCol w="1750046">
                  <a:extLst>
                    <a:ext uri="{9D8B030D-6E8A-4147-A177-3AD203B41FA5}">
                      <a16:colId xmlns:a16="http://schemas.microsoft.com/office/drawing/2014/main" val="1976063936"/>
                    </a:ext>
                  </a:extLst>
                </a:gridCol>
                <a:gridCol w="1750046">
                  <a:extLst>
                    <a:ext uri="{9D8B030D-6E8A-4147-A177-3AD203B41FA5}">
                      <a16:colId xmlns:a16="http://schemas.microsoft.com/office/drawing/2014/main" val="3531173855"/>
                    </a:ext>
                  </a:extLst>
                </a:gridCol>
                <a:gridCol w="1750046">
                  <a:extLst>
                    <a:ext uri="{9D8B030D-6E8A-4147-A177-3AD203B41FA5}">
                      <a16:colId xmlns:a16="http://schemas.microsoft.com/office/drawing/2014/main" val="1544276736"/>
                    </a:ext>
                  </a:extLst>
                </a:gridCol>
              </a:tblGrid>
              <a:tr h="189848">
                <a:tc>
                  <a:txBody>
                    <a:bodyPr/>
                    <a:lstStyle/>
                    <a:p>
                      <a:pPr algn="l" fontAlgn="b"/>
                      <a:r>
                        <a:rPr lang="en-US" sz="1100" b="1" i="0" u="none" strike="noStrike" dirty="0">
                          <a:solidFill>
                            <a:srgbClr val="FFFFFF"/>
                          </a:solidFill>
                          <a:effectLst/>
                          <a:latin typeface="Segoe UI" panose="020B0502040204020203" pitchFamily="34" charset="0"/>
                        </a:rPr>
                        <a:t> </a:t>
                      </a:r>
                    </a:p>
                  </a:txBody>
                  <a:tcPr marL="9418" marR="9418" marT="9418" marB="0" anchor="b">
                    <a:lnL>
                      <a:noFill/>
                    </a:lnL>
                    <a:lnR>
                      <a:noFill/>
                    </a:lnR>
                    <a:lnT>
                      <a:noFill/>
                    </a:lnT>
                    <a:lnB>
                      <a:noFill/>
                    </a:lnB>
                    <a:solidFill>
                      <a:srgbClr val="000000"/>
                    </a:solidFill>
                  </a:tcPr>
                </a:tc>
                <a:tc>
                  <a:txBody>
                    <a:bodyPr/>
                    <a:lstStyle/>
                    <a:p>
                      <a:pPr algn="ctr" fontAlgn="ctr"/>
                      <a:r>
                        <a:rPr lang="en-US" sz="1100" b="1" i="0" u="none" strike="noStrike" dirty="0">
                          <a:solidFill>
                            <a:srgbClr val="FFFFFF"/>
                          </a:solidFill>
                          <a:effectLst/>
                          <a:latin typeface="Segoe UI" panose="020B0502040204020203" pitchFamily="34" charset="0"/>
                        </a:rPr>
                        <a:t>In-Network</a:t>
                      </a:r>
                    </a:p>
                  </a:txBody>
                  <a:tcPr marL="9418" marR="9418" marT="9418" marB="0" anchor="ctr">
                    <a:lnL>
                      <a:noFill/>
                    </a:lnL>
                    <a:lnR>
                      <a:noFill/>
                    </a:lnR>
                    <a:lnT>
                      <a:noFill/>
                    </a:lnT>
                    <a:lnB>
                      <a:noFill/>
                    </a:lnB>
                    <a:solidFill>
                      <a:srgbClr val="000000"/>
                    </a:solidFill>
                  </a:tcPr>
                </a:tc>
                <a:tc>
                  <a:txBody>
                    <a:bodyPr/>
                    <a:lstStyle/>
                    <a:p>
                      <a:pPr algn="ctr" fontAlgn="ctr"/>
                      <a:r>
                        <a:rPr lang="en-US" sz="1100" b="1" i="0" u="none" strike="noStrike" dirty="0">
                          <a:solidFill>
                            <a:srgbClr val="FFFFFF"/>
                          </a:solidFill>
                          <a:effectLst/>
                          <a:latin typeface="Segoe UI" panose="020B0502040204020203" pitchFamily="34" charset="0"/>
                        </a:rPr>
                        <a:t>Out-of-Network</a:t>
                      </a:r>
                    </a:p>
                  </a:txBody>
                  <a:tcPr marL="9418" marR="9418" marT="9418" marB="0" anchor="ctr">
                    <a:lnL>
                      <a:noFill/>
                    </a:lnL>
                    <a:lnR>
                      <a:noFill/>
                    </a:lnR>
                    <a:lnT>
                      <a:noFill/>
                    </a:lnT>
                    <a:lnB>
                      <a:noFill/>
                    </a:lnB>
                    <a:solidFill>
                      <a:srgbClr val="000000"/>
                    </a:solidFill>
                  </a:tcPr>
                </a:tc>
                <a:extLst>
                  <a:ext uri="{0D108BD9-81ED-4DB2-BD59-A6C34878D82A}">
                    <a16:rowId xmlns:a16="http://schemas.microsoft.com/office/drawing/2014/main" val="3793071461"/>
                  </a:ext>
                </a:extLst>
              </a:tr>
              <a:tr h="163831">
                <a:tc gridSpan="3">
                  <a:txBody>
                    <a:bodyPr/>
                    <a:lstStyle/>
                    <a:p>
                      <a:pPr algn="l" fontAlgn="b"/>
                      <a:r>
                        <a:rPr lang="en-US" sz="1100" b="1" i="0" u="none" strike="noStrike" dirty="0">
                          <a:solidFill>
                            <a:srgbClr val="000000"/>
                          </a:solidFill>
                          <a:effectLst/>
                          <a:latin typeface="Segoe UI" panose="020B0502040204020203" pitchFamily="34" charset="0"/>
                        </a:rPr>
                        <a:t>Copay</a:t>
                      </a:r>
                    </a:p>
                  </a:txBody>
                  <a:tcPr marL="9418" marR="9418" marT="9418" marB="0" anchor="b">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9906745"/>
                  </a:ext>
                </a:extLst>
              </a:tr>
              <a:tr h="163831">
                <a:tc>
                  <a:txBody>
                    <a:bodyPr/>
                    <a:lstStyle/>
                    <a:p>
                      <a:pPr algn="l" fontAlgn="ctr"/>
                      <a:r>
                        <a:rPr lang="en-US" sz="1100" b="0" i="0" u="none" strike="noStrike" dirty="0">
                          <a:solidFill>
                            <a:srgbClr val="000000"/>
                          </a:solidFill>
                          <a:effectLst/>
                          <a:latin typeface="Segoe UI" panose="020B0502040204020203" pitchFamily="34" charset="0"/>
                        </a:rPr>
                        <a:t>Exam</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$10 copayment</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$40</a:t>
                      </a:r>
                    </a:p>
                  </a:txBody>
                  <a:tcPr marL="9418" marR="9418" marT="9418" marB="0" anchor="ctr">
                    <a:lnL>
                      <a:noFill/>
                    </a:lnL>
                    <a:lnR>
                      <a:noFill/>
                    </a:lnR>
                    <a:lnT>
                      <a:noFill/>
                    </a:lnT>
                    <a:lnB>
                      <a:noFill/>
                    </a:lnB>
                  </a:tcPr>
                </a:tc>
                <a:extLst>
                  <a:ext uri="{0D108BD9-81ED-4DB2-BD59-A6C34878D82A}">
                    <a16:rowId xmlns:a16="http://schemas.microsoft.com/office/drawing/2014/main" val="3422882938"/>
                  </a:ext>
                </a:extLst>
              </a:tr>
              <a:tr h="398679">
                <a:tc>
                  <a:txBody>
                    <a:bodyPr/>
                    <a:lstStyle/>
                    <a:p>
                      <a:pPr algn="l" fontAlgn="ctr"/>
                      <a:r>
                        <a:rPr lang="en-US" sz="1100" b="0" i="0" u="none" strike="noStrike" dirty="0">
                          <a:solidFill>
                            <a:srgbClr val="000000"/>
                          </a:solidFill>
                          <a:effectLst/>
                          <a:latin typeface="Segoe UI" panose="020B0502040204020203" pitchFamily="34" charset="0"/>
                        </a:rPr>
                        <a:t>Materials</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$25 (100% of the billed charge to a maximum of $130)</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$45</a:t>
                      </a:r>
                    </a:p>
                  </a:txBody>
                  <a:tcPr marL="9418" marR="9418" marT="9418" marB="0" anchor="ctr">
                    <a:lnL>
                      <a:noFill/>
                    </a:lnL>
                    <a:lnR>
                      <a:noFill/>
                    </a:lnR>
                    <a:lnT>
                      <a:noFill/>
                    </a:lnT>
                    <a:lnB>
                      <a:noFill/>
                    </a:lnB>
                  </a:tcPr>
                </a:tc>
                <a:extLst>
                  <a:ext uri="{0D108BD9-81ED-4DB2-BD59-A6C34878D82A}">
                    <a16:rowId xmlns:a16="http://schemas.microsoft.com/office/drawing/2014/main" val="1120799592"/>
                  </a:ext>
                </a:extLst>
              </a:tr>
              <a:tr h="163831">
                <a:tc gridSpan="3">
                  <a:txBody>
                    <a:bodyPr/>
                    <a:lstStyle/>
                    <a:p>
                      <a:pPr algn="l" fontAlgn="ctr"/>
                      <a:r>
                        <a:rPr lang="en-US" sz="1100" b="1" i="0" u="none" strike="noStrike" dirty="0">
                          <a:solidFill>
                            <a:srgbClr val="000000"/>
                          </a:solidFill>
                          <a:effectLst/>
                          <a:latin typeface="Segoe UI" panose="020B0502040204020203" pitchFamily="34" charset="0"/>
                        </a:rPr>
                        <a:t>Lenses</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5038317"/>
                  </a:ext>
                </a:extLst>
              </a:tr>
              <a:tr h="265785">
                <a:tc>
                  <a:txBody>
                    <a:bodyPr/>
                    <a:lstStyle/>
                    <a:p>
                      <a:pPr algn="l" fontAlgn="ctr"/>
                      <a:r>
                        <a:rPr lang="en-US" sz="1100" b="0" i="0" u="none" strike="noStrike" dirty="0">
                          <a:solidFill>
                            <a:srgbClr val="000000"/>
                          </a:solidFill>
                          <a:effectLst/>
                          <a:latin typeface="Segoe UI" panose="020B0502040204020203" pitchFamily="34" charset="0"/>
                        </a:rPr>
                        <a:t>Single</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$25 copayment</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$40 reimbursement</a:t>
                      </a:r>
                    </a:p>
                  </a:txBody>
                  <a:tcPr marL="9418" marR="9418" marT="9418" marB="0" anchor="ctr">
                    <a:lnL>
                      <a:noFill/>
                    </a:lnL>
                    <a:lnR>
                      <a:noFill/>
                    </a:lnR>
                    <a:lnT>
                      <a:noFill/>
                    </a:lnT>
                    <a:lnB>
                      <a:noFill/>
                    </a:lnB>
                  </a:tcPr>
                </a:tc>
                <a:extLst>
                  <a:ext uri="{0D108BD9-81ED-4DB2-BD59-A6C34878D82A}">
                    <a16:rowId xmlns:a16="http://schemas.microsoft.com/office/drawing/2014/main" val="43867285"/>
                  </a:ext>
                </a:extLst>
              </a:tr>
              <a:tr h="265785">
                <a:tc>
                  <a:txBody>
                    <a:bodyPr/>
                    <a:lstStyle/>
                    <a:p>
                      <a:pPr algn="l" fontAlgn="ctr"/>
                      <a:r>
                        <a:rPr lang="en-US" sz="1100" b="0" i="0" u="none" strike="noStrike" dirty="0">
                          <a:solidFill>
                            <a:srgbClr val="000000"/>
                          </a:solidFill>
                          <a:effectLst/>
                          <a:latin typeface="Segoe UI" panose="020B0502040204020203" pitchFamily="34" charset="0"/>
                        </a:rPr>
                        <a:t>Bifocal</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$25 copayment</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$60 reimbursement</a:t>
                      </a:r>
                    </a:p>
                  </a:txBody>
                  <a:tcPr marL="9418" marR="9418" marT="9418" marB="0" anchor="ctr">
                    <a:lnL>
                      <a:noFill/>
                    </a:lnL>
                    <a:lnR>
                      <a:noFill/>
                    </a:lnR>
                    <a:lnT>
                      <a:noFill/>
                    </a:lnT>
                    <a:lnB>
                      <a:noFill/>
                    </a:lnB>
                  </a:tcPr>
                </a:tc>
                <a:extLst>
                  <a:ext uri="{0D108BD9-81ED-4DB2-BD59-A6C34878D82A}">
                    <a16:rowId xmlns:a16="http://schemas.microsoft.com/office/drawing/2014/main" val="2413310144"/>
                  </a:ext>
                </a:extLst>
              </a:tr>
              <a:tr h="265785">
                <a:tc>
                  <a:txBody>
                    <a:bodyPr/>
                    <a:lstStyle/>
                    <a:p>
                      <a:pPr algn="l" fontAlgn="ctr"/>
                      <a:r>
                        <a:rPr lang="en-US" sz="1100" b="0" i="0" u="none" strike="noStrike" dirty="0">
                          <a:solidFill>
                            <a:srgbClr val="000000"/>
                          </a:solidFill>
                          <a:effectLst/>
                          <a:latin typeface="Segoe UI" panose="020B0502040204020203" pitchFamily="34" charset="0"/>
                        </a:rPr>
                        <a:t>Trifocal</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$25 copayment</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$80 reimbursement</a:t>
                      </a:r>
                    </a:p>
                  </a:txBody>
                  <a:tcPr marL="9418" marR="9418" marT="9418" marB="0" anchor="ctr">
                    <a:lnL>
                      <a:noFill/>
                    </a:lnL>
                    <a:lnR>
                      <a:noFill/>
                    </a:lnR>
                    <a:lnT>
                      <a:noFill/>
                    </a:lnT>
                    <a:lnB>
                      <a:noFill/>
                    </a:lnB>
                  </a:tcPr>
                </a:tc>
                <a:extLst>
                  <a:ext uri="{0D108BD9-81ED-4DB2-BD59-A6C34878D82A}">
                    <a16:rowId xmlns:a16="http://schemas.microsoft.com/office/drawing/2014/main" val="3480029226"/>
                  </a:ext>
                </a:extLst>
              </a:tr>
              <a:tr h="265785">
                <a:tc>
                  <a:txBody>
                    <a:bodyPr/>
                    <a:lstStyle/>
                    <a:p>
                      <a:pPr algn="l" fontAlgn="ctr"/>
                      <a:r>
                        <a:rPr lang="en-US" sz="1100" b="0" i="0" u="none" strike="noStrike" dirty="0">
                          <a:solidFill>
                            <a:srgbClr val="000000"/>
                          </a:solidFill>
                          <a:effectLst/>
                          <a:latin typeface="Segoe UI" panose="020B0502040204020203" pitchFamily="34" charset="0"/>
                        </a:rPr>
                        <a:t>Lenticular</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$25 copayment</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$80 reimbursement</a:t>
                      </a:r>
                    </a:p>
                  </a:txBody>
                  <a:tcPr marL="9418" marR="9418" marT="9418" marB="0" anchor="ctr">
                    <a:lnL>
                      <a:noFill/>
                    </a:lnL>
                    <a:lnR>
                      <a:noFill/>
                    </a:lnR>
                    <a:lnT>
                      <a:noFill/>
                    </a:lnT>
                    <a:lnB>
                      <a:noFill/>
                    </a:lnB>
                  </a:tcPr>
                </a:tc>
                <a:extLst>
                  <a:ext uri="{0D108BD9-81ED-4DB2-BD59-A6C34878D82A}">
                    <a16:rowId xmlns:a16="http://schemas.microsoft.com/office/drawing/2014/main" val="1031213676"/>
                  </a:ext>
                </a:extLst>
              </a:tr>
              <a:tr h="163831">
                <a:tc gridSpan="3">
                  <a:txBody>
                    <a:bodyPr/>
                    <a:lstStyle/>
                    <a:p>
                      <a:pPr algn="l" fontAlgn="ctr"/>
                      <a:r>
                        <a:rPr lang="en-US" sz="1100" b="1" i="0" u="none" strike="noStrike" dirty="0">
                          <a:solidFill>
                            <a:srgbClr val="000000"/>
                          </a:solidFill>
                          <a:effectLst/>
                          <a:latin typeface="Segoe UI" panose="020B0502040204020203" pitchFamily="34" charset="0"/>
                        </a:rPr>
                        <a:t>Frames</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8234494"/>
                  </a:ext>
                </a:extLst>
              </a:tr>
              <a:tr h="265785">
                <a:tc>
                  <a:txBody>
                    <a:bodyPr/>
                    <a:lstStyle/>
                    <a:p>
                      <a:pPr algn="l" fontAlgn="ctr"/>
                      <a:endParaRPr lang="en-US" sz="1100" b="0" i="0" u="none" strike="noStrike" dirty="0">
                        <a:solidFill>
                          <a:srgbClr val="000000"/>
                        </a:solidFill>
                        <a:effectLst/>
                        <a:latin typeface="Segoe UI" panose="020B0502040204020203" pitchFamily="34" charset="0"/>
                      </a:endParaRP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$130 allowance</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$45</a:t>
                      </a:r>
                    </a:p>
                  </a:txBody>
                  <a:tcPr marL="9418" marR="9418" marT="9418" marB="0" anchor="ctr">
                    <a:lnL>
                      <a:noFill/>
                    </a:lnL>
                    <a:lnR>
                      <a:noFill/>
                    </a:lnR>
                    <a:lnT>
                      <a:noFill/>
                    </a:lnT>
                    <a:lnB>
                      <a:noFill/>
                    </a:lnB>
                  </a:tcPr>
                </a:tc>
                <a:extLst>
                  <a:ext uri="{0D108BD9-81ED-4DB2-BD59-A6C34878D82A}">
                    <a16:rowId xmlns:a16="http://schemas.microsoft.com/office/drawing/2014/main" val="406125748"/>
                  </a:ext>
                </a:extLst>
              </a:tr>
              <a:tr h="163831">
                <a:tc gridSpan="3">
                  <a:txBody>
                    <a:bodyPr/>
                    <a:lstStyle/>
                    <a:p>
                      <a:pPr algn="l" fontAlgn="ctr"/>
                      <a:r>
                        <a:rPr lang="en-US" sz="1100" b="1" i="0" u="none" strike="noStrike" dirty="0">
                          <a:solidFill>
                            <a:srgbClr val="000000"/>
                          </a:solidFill>
                          <a:effectLst/>
                          <a:latin typeface="Segoe UI" panose="020B0502040204020203" pitchFamily="34" charset="0"/>
                        </a:rPr>
                        <a:t>Contact Lenses</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956582"/>
                  </a:ext>
                </a:extLst>
              </a:tr>
              <a:tr h="265785">
                <a:tc>
                  <a:txBody>
                    <a:bodyPr/>
                    <a:lstStyle/>
                    <a:p>
                      <a:pPr algn="l" fontAlgn="ctr"/>
                      <a:r>
                        <a:rPr lang="en-US" sz="1100" b="0" i="0" u="none" strike="noStrike" dirty="0">
                          <a:solidFill>
                            <a:srgbClr val="000000"/>
                          </a:solidFill>
                          <a:effectLst/>
                          <a:latin typeface="Segoe UI" panose="020B0502040204020203" pitchFamily="34" charset="0"/>
                        </a:rPr>
                        <a:t>Covered contact lens selection</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100% after $25 copay</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$125 reimbursement</a:t>
                      </a:r>
                    </a:p>
                  </a:txBody>
                  <a:tcPr marL="9418" marR="9418" marT="9418" marB="0" anchor="ctr">
                    <a:lnL>
                      <a:noFill/>
                    </a:lnL>
                    <a:lnR>
                      <a:noFill/>
                    </a:lnR>
                    <a:lnT>
                      <a:noFill/>
                    </a:lnT>
                    <a:lnB>
                      <a:noFill/>
                    </a:lnB>
                  </a:tcPr>
                </a:tc>
                <a:extLst>
                  <a:ext uri="{0D108BD9-81ED-4DB2-BD59-A6C34878D82A}">
                    <a16:rowId xmlns:a16="http://schemas.microsoft.com/office/drawing/2014/main" val="1886344558"/>
                  </a:ext>
                </a:extLst>
              </a:tr>
              <a:tr h="265785">
                <a:tc>
                  <a:txBody>
                    <a:bodyPr/>
                    <a:lstStyle/>
                    <a:p>
                      <a:pPr algn="l" fontAlgn="ctr"/>
                      <a:r>
                        <a:rPr lang="en-US" sz="1100" b="0" i="0" u="none" strike="noStrike" dirty="0">
                          <a:solidFill>
                            <a:srgbClr val="000000"/>
                          </a:solidFill>
                          <a:effectLst/>
                          <a:latin typeface="Segoe UI" panose="020B0502040204020203" pitchFamily="34" charset="0"/>
                        </a:rPr>
                        <a:t>Other contract lens option</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$125 allowance</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$125 reimbursement</a:t>
                      </a:r>
                    </a:p>
                  </a:txBody>
                  <a:tcPr marL="9418" marR="9418" marT="9418" marB="0" anchor="ctr">
                    <a:lnL>
                      <a:noFill/>
                    </a:lnL>
                    <a:lnR>
                      <a:noFill/>
                    </a:lnR>
                    <a:lnT>
                      <a:noFill/>
                    </a:lnT>
                    <a:lnB>
                      <a:noFill/>
                    </a:lnB>
                  </a:tcPr>
                </a:tc>
                <a:extLst>
                  <a:ext uri="{0D108BD9-81ED-4DB2-BD59-A6C34878D82A}">
                    <a16:rowId xmlns:a16="http://schemas.microsoft.com/office/drawing/2014/main" val="2540445311"/>
                  </a:ext>
                </a:extLst>
              </a:tr>
              <a:tr h="398679">
                <a:tc>
                  <a:txBody>
                    <a:bodyPr/>
                    <a:lstStyle/>
                    <a:p>
                      <a:pPr algn="l" fontAlgn="ctr"/>
                      <a:r>
                        <a:rPr lang="en-US" sz="1100" b="0" i="0" u="none" strike="noStrike" dirty="0">
                          <a:solidFill>
                            <a:srgbClr val="000000"/>
                          </a:solidFill>
                          <a:effectLst/>
                          <a:latin typeface="Segoe UI" panose="020B0502040204020203" pitchFamily="34" charset="0"/>
                        </a:rPr>
                        <a:t>Medically necessary contact lenses</a:t>
                      </a:r>
                    </a:p>
                  </a:txBody>
                  <a:tcPr marL="84766"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100% after $25 copay</a:t>
                      </a:r>
                    </a:p>
                  </a:txBody>
                  <a:tcPr marL="9418" marR="9418" marT="9418"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Segoe UI" panose="020B0502040204020203" pitchFamily="34" charset="0"/>
                        </a:rPr>
                        <a:t>Up to $210 reimbursement</a:t>
                      </a:r>
                    </a:p>
                  </a:txBody>
                  <a:tcPr marL="9418" marR="9418" marT="9418" marB="0" anchor="ctr">
                    <a:lnL>
                      <a:noFill/>
                    </a:lnL>
                    <a:lnR>
                      <a:noFill/>
                    </a:lnR>
                    <a:lnT>
                      <a:noFill/>
                    </a:lnT>
                    <a:lnB>
                      <a:noFill/>
                    </a:lnB>
                  </a:tcPr>
                </a:tc>
                <a:extLst>
                  <a:ext uri="{0D108BD9-81ED-4DB2-BD59-A6C34878D82A}">
                    <a16:rowId xmlns:a16="http://schemas.microsoft.com/office/drawing/2014/main" val="1670196548"/>
                  </a:ext>
                </a:extLst>
              </a:tr>
              <a:tr h="163831">
                <a:tc gridSpan="3">
                  <a:txBody>
                    <a:bodyPr/>
                    <a:lstStyle/>
                    <a:p>
                      <a:pPr algn="l" fontAlgn="ctr"/>
                      <a:r>
                        <a:rPr lang="en-US" sz="1100" b="1" i="0" u="none" strike="noStrike" dirty="0">
                          <a:solidFill>
                            <a:srgbClr val="000000"/>
                          </a:solidFill>
                          <a:effectLst/>
                          <a:latin typeface="Segoe UI" panose="020B0502040204020203" pitchFamily="34" charset="0"/>
                        </a:rPr>
                        <a:t>Frequency</a:t>
                      </a:r>
                    </a:p>
                  </a:txBody>
                  <a:tcPr marL="9418" marR="9418" marT="9418" marB="0" anchor="ctr">
                    <a:lnL>
                      <a:noFill/>
                    </a:lnL>
                    <a:lnR>
                      <a:noFill/>
                    </a:lnR>
                    <a:lnT>
                      <a:noFill/>
                    </a:lnT>
                    <a:lnB>
                      <a:noFill/>
                    </a:lnB>
                    <a:solidFill>
                      <a:srgbClr val="FF6B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4669236"/>
                  </a:ext>
                </a:extLst>
              </a:tr>
              <a:tr h="163831">
                <a:tc>
                  <a:txBody>
                    <a:bodyPr/>
                    <a:lstStyle/>
                    <a:p>
                      <a:pPr algn="l" fontAlgn="ctr"/>
                      <a:r>
                        <a:rPr lang="en-US" sz="1100" b="0" i="0" u="none" strike="noStrike" dirty="0">
                          <a:solidFill>
                            <a:srgbClr val="000000"/>
                          </a:solidFill>
                          <a:effectLst/>
                          <a:latin typeface="Segoe UI" panose="020B0502040204020203" pitchFamily="34" charset="0"/>
                        </a:rPr>
                        <a:t>Exam</a:t>
                      </a:r>
                    </a:p>
                  </a:txBody>
                  <a:tcPr marL="84766" marR="9418" marT="9418" marB="0" anchor="ctr">
                    <a:lnL>
                      <a:noFill/>
                    </a:lnL>
                    <a:lnR>
                      <a:noFill/>
                    </a:lnR>
                    <a:lnT>
                      <a:noFill/>
                    </a:lnT>
                    <a:lnB>
                      <a:noFill/>
                    </a:lnB>
                  </a:tcPr>
                </a:tc>
                <a:tc gridSpan="2">
                  <a:txBody>
                    <a:bodyPr/>
                    <a:lstStyle/>
                    <a:p>
                      <a:pPr algn="ctr" fontAlgn="ctr"/>
                      <a:r>
                        <a:rPr lang="en-US" sz="1100" b="0" i="0" u="none" strike="noStrike" dirty="0">
                          <a:solidFill>
                            <a:srgbClr val="000000"/>
                          </a:solidFill>
                          <a:effectLst/>
                          <a:latin typeface="Segoe UI" panose="020B0502040204020203" pitchFamily="34" charset="0"/>
                        </a:rPr>
                        <a:t>Every 12 months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3780018175"/>
                  </a:ext>
                </a:extLst>
              </a:tr>
              <a:tr h="175373">
                <a:tc>
                  <a:txBody>
                    <a:bodyPr/>
                    <a:lstStyle/>
                    <a:p>
                      <a:pPr algn="l" fontAlgn="ctr"/>
                      <a:r>
                        <a:rPr lang="en-US" sz="1100" b="0" i="0" u="none" strike="noStrike" dirty="0">
                          <a:solidFill>
                            <a:srgbClr val="000000"/>
                          </a:solidFill>
                          <a:effectLst/>
                          <a:latin typeface="Segoe UI" panose="020B0502040204020203" pitchFamily="34" charset="0"/>
                        </a:rPr>
                        <a:t>Lenses</a:t>
                      </a:r>
                    </a:p>
                  </a:txBody>
                  <a:tcPr marL="84766" marR="9418" marT="9418" marB="0" anchor="ctr">
                    <a:lnL>
                      <a:noFill/>
                    </a:lnL>
                    <a:lnR>
                      <a:noFill/>
                    </a:lnR>
                    <a:lnT>
                      <a:noFill/>
                    </a:lnT>
                    <a:lnB>
                      <a:noFill/>
                    </a:lnB>
                  </a:tcPr>
                </a:tc>
                <a:tc gridSpan="2">
                  <a:txBody>
                    <a:bodyPr/>
                    <a:lstStyle/>
                    <a:p>
                      <a:pPr algn="ctr" fontAlgn="ctr"/>
                      <a:r>
                        <a:rPr lang="en-US" sz="1100" b="0" i="0" u="none" strike="noStrike" dirty="0">
                          <a:solidFill>
                            <a:srgbClr val="000000"/>
                          </a:solidFill>
                          <a:effectLst/>
                          <a:latin typeface="Segoe UI" panose="020B0502040204020203" pitchFamily="34" charset="0"/>
                        </a:rPr>
                        <a:t>Every 12 months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791832484"/>
                  </a:ext>
                </a:extLst>
              </a:tr>
              <a:tr h="265785">
                <a:tc>
                  <a:txBody>
                    <a:bodyPr/>
                    <a:lstStyle/>
                    <a:p>
                      <a:pPr algn="l" fontAlgn="ctr"/>
                      <a:r>
                        <a:rPr lang="en-US" sz="1100" b="0" i="0" u="none" strike="noStrike" dirty="0">
                          <a:solidFill>
                            <a:srgbClr val="000000"/>
                          </a:solidFill>
                          <a:effectLst/>
                          <a:latin typeface="Segoe UI" panose="020B0502040204020203" pitchFamily="34" charset="0"/>
                        </a:rPr>
                        <a:t>Contacts (in lieu of glasses)</a:t>
                      </a:r>
                    </a:p>
                  </a:txBody>
                  <a:tcPr marL="84766" marR="9418" marT="9418" marB="0" anchor="ctr">
                    <a:lnL>
                      <a:noFill/>
                    </a:lnL>
                    <a:lnR>
                      <a:noFill/>
                    </a:lnR>
                    <a:lnT>
                      <a:noFill/>
                    </a:lnT>
                    <a:lnB>
                      <a:noFill/>
                    </a:lnB>
                  </a:tcPr>
                </a:tc>
                <a:tc gridSpan="2">
                  <a:txBody>
                    <a:bodyPr/>
                    <a:lstStyle/>
                    <a:p>
                      <a:pPr algn="ctr" fontAlgn="ctr"/>
                      <a:r>
                        <a:rPr lang="en-US" sz="1100" b="0" i="0" u="none" strike="noStrike" dirty="0">
                          <a:solidFill>
                            <a:srgbClr val="000000"/>
                          </a:solidFill>
                          <a:effectLst/>
                          <a:latin typeface="Segoe UI" panose="020B0502040204020203" pitchFamily="34" charset="0"/>
                        </a:rPr>
                        <a:t>Every 12 months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659980003"/>
                  </a:ext>
                </a:extLst>
              </a:tr>
              <a:tr h="163831">
                <a:tc>
                  <a:txBody>
                    <a:bodyPr/>
                    <a:lstStyle/>
                    <a:p>
                      <a:pPr algn="l" fontAlgn="ctr"/>
                      <a:r>
                        <a:rPr lang="en-US" sz="1100" b="0" i="0" u="none" strike="noStrike" dirty="0">
                          <a:solidFill>
                            <a:srgbClr val="000000"/>
                          </a:solidFill>
                          <a:effectLst/>
                          <a:latin typeface="Segoe UI" panose="020B0502040204020203" pitchFamily="34" charset="0"/>
                        </a:rPr>
                        <a:t>Frames</a:t>
                      </a:r>
                    </a:p>
                  </a:txBody>
                  <a:tcPr marL="84766" marR="9418" marT="9418" marB="0" anchor="ctr">
                    <a:lnL>
                      <a:noFill/>
                    </a:lnL>
                    <a:lnR>
                      <a:noFill/>
                    </a:lnR>
                    <a:lnT>
                      <a:noFill/>
                    </a:lnT>
                    <a:lnB>
                      <a:noFill/>
                    </a:lnB>
                  </a:tcPr>
                </a:tc>
                <a:tc gridSpan="2">
                  <a:txBody>
                    <a:bodyPr/>
                    <a:lstStyle/>
                    <a:p>
                      <a:pPr algn="ctr" fontAlgn="ctr"/>
                      <a:r>
                        <a:rPr lang="en-US" sz="1100" b="0" i="0" u="none" strike="noStrike" dirty="0">
                          <a:solidFill>
                            <a:srgbClr val="000000"/>
                          </a:solidFill>
                          <a:effectLst/>
                          <a:latin typeface="Segoe UI" panose="020B0502040204020203" pitchFamily="34" charset="0"/>
                        </a:rPr>
                        <a:t>Every 24 months</a:t>
                      </a:r>
                    </a:p>
                  </a:txBody>
                  <a:tcPr marL="9418" marR="9418" marT="9418"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4070396868"/>
                  </a:ext>
                </a:extLst>
              </a:tr>
            </a:tbl>
          </a:graphicData>
        </a:graphic>
      </p:graphicFrame>
    </p:spTree>
    <p:extLst>
      <p:ext uri="{BB962C8B-B14F-4D97-AF65-F5344CB8AC3E}">
        <p14:creationId xmlns:p14="http://schemas.microsoft.com/office/powerpoint/2010/main" val="2771303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08F21-E269-75D2-0279-E52D61AD184B}"/>
              </a:ext>
            </a:extLst>
          </p:cNvPr>
          <p:cNvSpPr>
            <a:spLocks noGrp="1"/>
          </p:cNvSpPr>
          <p:nvPr>
            <p:ph type="title"/>
          </p:nvPr>
        </p:nvSpPr>
        <p:spPr/>
        <p:txBody>
          <a:bodyPr/>
          <a:lstStyle/>
          <a:p>
            <a:r>
              <a:rPr lang="en-US" dirty="0"/>
              <a:t>Life &amp; Disability</a:t>
            </a:r>
          </a:p>
        </p:txBody>
      </p:sp>
      <p:pic>
        <p:nvPicPr>
          <p:cNvPr id="8" name="Picture Placeholder 7">
            <a:extLst>
              <a:ext uri="{FF2B5EF4-FFF2-40B4-BE49-F238E27FC236}">
                <a16:creationId xmlns:a16="http://schemas.microsoft.com/office/drawing/2014/main" id="{AE5E668F-46DA-A003-050B-B4B12649DCA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282744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9EA7587-5601-4A68-A438-55448F2C6FC9}"/>
              </a:ext>
            </a:extLst>
          </p:cNvPr>
          <p:cNvSpPr/>
          <p:nvPr/>
        </p:nvSpPr>
        <p:spPr bwMode="auto">
          <a:xfrm>
            <a:off x="1911646" y="1431556"/>
            <a:ext cx="6956204" cy="1477328"/>
          </a:xfrm>
          <a:prstGeom prst="rect">
            <a:avLst/>
          </a:prstGeom>
          <a:noFill/>
          <a:ln w="2857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ahoma" pitchFamily="34" charset="0"/>
            </a:endParaRPr>
          </a:p>
        </p:txBody>
      </p:sp>
      <p:sp>
        <p:nvSpPr>
          <p:cNvPr id="5" name="Title 4">
            <a:extLst>
              <a:ext uri="{FF2B5EF4-FFF2-40B4-BE49-F238E27FC236}">
                <a16:creationId xmlns:a16="http://schemas.microsoft.com/office/drawing/2014/main" id="{0F37DBB5-B538-4986-9B1B-BB9D2AA30EE2}"/>
              </a:ext>
            </a:extLst>
          </p:cNvPr>
          <p:cNvSpPr>
            <a:spLocks noGrp="1"/>
          </p:cNvSpPr>
          <p:nvPr>
            <p:ph type="title"/>
          </p:nvPr>
        </p:nvSpPr>
        <p:spPr>
          <a:xfrm>
            <a:off x="493776" y="448056"/>
            <a:ext cx="7886700" cy="1056621"/>
          </a:xfrm>
        </p:spPr>
        <p:txBody>
          <a:bodyPr/>
          <a:lstStyle/>
          <a:p>
            <a:r>
              <a:rPr lang="en-US" dirty="0">
                <a:solidFill>
                  <a:srgbClr val="415364"/>
                </a:solidFill>
              </a:rPr>
              <a:t>Life and Disability Plans</a:t>
            </a:r>
          </a:p>
        </p:txBody>
      </p:sp>
      <p:sp>
        <p:nvSpPr>
          <p:cNvPr id="6" name="Rectangle 5">
            <a:extLst>
              <a:ext uri="{FF2B5EF4-FFF2-40B4-BE49-F238E27FC236}">
                <a16:creationId xmlns:a16="http://schemas.microsoft.com/office/drawing/2014/main" id="{1CDCD987-DF2A-4899-8481-0396B112FC21}"/>
              </a:ext>
            </a:extLst>
          </p:cNvPr>
          <p:cNvSpPr/>
          <p:nvPr/>
        </p:nvSpPr>
        <p:spPr>
          <a:xfrm>
            <a:off x="2193027" y="1515379"/>
            <a:ext cx="6590971" cy="1323439"/>
          </a:xfrm>
          <a:prstGeom prst="rect">
            <a:avLst/>
          </a:prstGeom>
        </p:spPr>
        <p:txBody>
          <a:bodyPr wrap="square">
            <a:spAutoFit/>
          </a:bodyPr>
          <a:lstStyle/>
          <a:p>
            <a:pPr marL="171450"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The company automatically provides you a benefit of $50,000 flat amount at no cost to you, for life insurance and accidental death and dismemberment insurance.</a:t>
            </a:r>
            <a:endParaRPr lang="en-US" sz="300" b="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Voluntary Life and AD&amp;D options available for employee (spouse and dependent(s))</a:t>
            </a:r>
          </a:p>
        </p:txBody>
      </p:sp>
      <p:sp>
        <p:nvSpPr>
          <p:cNvPr id="7" name="Rectangle 6">
            <a:extLst>
              <a:ext uri="{FF2B5EF4-FFF2-40B4-BE49-F238E27FC236}">
                <a16:creationId xmlns:a16="http://schemas.microsoft.com/office/drawing/2014/main" id="{5A270A9F-62BA-4500-B984-345635925721}"/>
              </a:ext>
            </a:extLst>
          </p:cNvPr>
          <p:cNvSpPr/>
          <p:nvPr/>
        </p:nvSpPr>
        <p:spPr bwMode="auto">
          <a:xfrm>
            <a:off x="1923573" y="3081975"/>
            <a:ext cx="6956204" cy="1477328"/>
          </a:xfrm>
          <a:prstGeom prst="rect">
            <a:avLst/>
          </a:prstGeom>
          <a:noFill/>
          <a:ln w="28575" cap="flat" cmpd="sng" algn="ctr">
            <a:solidFill>
              <a:srgbClr val="41536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ahoma" pitchFamily="34" charset="0"/>
            </a:endParaRPr>
          </a:p>
        </p:txBody>
      </p:sp>
      <p:sp>
        <p:nvSpPr>
          <p:cNvPr id="9" name="Rectangle 8">
            <a:extLst>
              <a:ext uri="{FF2B5EF4-FFF2-40B4-BE49-F238E27FC236}">
                <a16:creationId xmlns:a16="http://schemas.microsoft.com/office/drawing/2014/main" id="{0D9666C1-7915-4580-B00F-152B750945F4}"/>
              </a:ext>
            </a:extLst>
          </p:cNvPr>
          <p:cNvSpPr/>
          <p:nvPr/>
        </p:nvSpPr>
        <p:spPr>
          <a:xfrm>
            <a:off x="1733199" y="3276054"/>
            <a:ext cx="7313097" cy="1238801"/>
          </a:xfrm>
          <a:prstGeom prst="rect">
            <a:avLst/>
          </a:prstGeom>
        </p:spPr>
        <p:txBody>
          <a:bodyPr wrap="square">
            <a:spAutoFit/>
          </a:bodyPr>
          <a:lstStyle/>
          <a:p>
            <a:pPr marL="628650" lvl="1"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Employee Paid</a:t>
            </a:r>
          </a:p>
          <a:p>
            <a:pPr marL="628650" lvl="1" indent="-171450">
              <a:buFont typeface="Arial" panose="020B0604020202020204" pitchFamily="34" charset="0"/>
              <a:buChar char="•"/>
            </a:pPr>
            <a:r>
              <a:rPr lang="en-US" sz="1600" dirty="0">
                <a:latin typeface="Calibri" panose="020F0502020204030204" pitchFamily="34" charset="0"/>
                <a:cs typeface="Calibri" panose="020F0502020204030204" pitchFamily="34" charset="0"/>
              </a:rPr>
              <a:t>60</a:t>
            </a:r>
            <a:r>
              <a:rPr lang="en-US" sz="1600" b="0" dirty="0">
                <a:latin typeface="Calibri" panose="020F0502020204030204" pitchFamily="34" charset="0"/>
                <a:cs typeface="Calibri" panose="020F0502020204030204" pitchFamily="34" charset="0"/>
              </a:rPr>
              <a:t>% of pre-disability earnings up to $</a:t>
            </a:r>
            <a:r>
              <a:rPr lang="en-US" sz="1600" dirty="0">
                <a:latin typeface="Calibri" panose="020F0502020204030204" pitchFamily="34" charset="0"/>
                <a:cs typeface="Calibri" panose="020F0502020204030204" pitchFamily="34" charset="0"/>
              </a:rPr>
              <a:t>1,0</a:t>
            </a:r>
            <a:r>
              <a:rPr lang="en-US" sz="1600" b="0" dirty="0">
                <a:latin typeface="Calibri" panose="020F0502020204030204" pitchFamily="34" charset="0"/>
                <a:cs typeface="Calibri" panose="020F0502020204030204" pitchFamily="34" charset="0"/>
              </a:rPr>
              <a:t>00/week </a:t>
            </a:r>
          </a:p>
          <a:p>
            <a:pPr marL="628650" lvl="1"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Elimination Period- Accident/Illness: 0 Day/ 8 Day</a:t>
            </a:r>
          </a:p>
          <a:p>
            <a:pPr marL="628650" lvl="1"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Benefit Duration: 13 Weeks</a:t>
            </a:r>
          </a:p>
          <a:p>
            <a:endParaRPr lang="en-US" sz="1050" b="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518E066-96C6-4821-AC8C-D81F979C1DF3}"/>
              </a:ext>
            </a:extLst>
          </p:cNvPr>
          <p:cNvSpPr/>
          <p:nvPr/>
        </p:nvSpPr>
        <p:spPr>
          <a:xfrm>
            <a:off x="2193027" y="4950748"/>
            <a:ext cx="6590971" cy="746358"/>
          </a:xfrm>
          <a:prstGeom prst="rect">
            <a:avLst/>
          </a:prstGeom>
        </p:spPr>
        <p:txBody>
          <a:bodyPr wrap="square">
            <a:spAutoFit/>
          </a:bodyPr>
          <a:lstStyle/>
          <a:p>
            <a:pPr marL="171450"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Payment Percentage: 60% </a:t>
            </a:r>
          </a:p>
          <a:p>
            <a:pPr marL="171450" indent="-171450">
              <a:buFont typeface="Arial" panose="020B0604020202020204" pitchFamily="34" charset="0"/>
              <a:buChar char="•"/>
            </a:pPr>
            <a:r>
              <a:rPr lang="en-US" sz="1600" b="0" dirty="0">
                <a:latin typeface="Calibri" panose="020F0502020204030204" pitchFamily="34" charset="0"/>
                <a:cs typeface="Calibri" panose="020F0502020204030204" pitchFamily="34" charset="0"/>
              </a:rPr>
              <a:t>Maximum monthly Benefit: $5,000</a:t>
            </a:r>
          </a:p>
          <a:p>
            <a:endParaRPr lang="en-US" sz="1050" b="0" dirty="0">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99C67169-6333-4C08-A9BA-BCD6B5CCC599}"/>
              </a:ext>
            </a:extLst>
          </p:cNvPr>
          <p:cNvSpPr/>
          <p:nvPr/>
        </p:nvSpPr>
        <p:spPr bwMode="auto">
          <a:xfrm>
            <a:off x="259308" y="3454879"/>
            <a:ext cx="1849868" cy="731520"/>
          </a:xfrm>
          <a:prstGeom prst="roundRect">
            <a:avLst/>
          </a:prstGeom>
          <a:solidFill>
            <a:schemeClr val="bg1"/>
          </a:solidFill>
          <a:ln w="28575" cap="flat" cmpd="sng" algn="ctr">
            <a:solidFill>
              <a:srgbClr val="41536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b="1" dirty="0">
                <a:solidFill>
                  <a:srgbClr val="415364"/>
                </a:solidFill>
                <a:latin typeface="Calibri" panose="020F0502020204030204" pitchFamily="34" charset="0"/>
                <a:cs typeface="Calibri" panose="020F0502020204030204" pitchFamily="34" charset="0"/>
              </a:rPr>
              <a:t>Vol. </a:t>
            </a:r>
            <a:r>
              <a:rPr kumimoji="0" lang="en-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t>Short Term </a:t>
            </a:r>
          </a:p>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415364"/>
                </a:solidFill>
                <a:effectLst/>
                <a:latin typeface="Calibri" panose="020F0502020204030204" pitchFamily="34" charset="0"/>
                <a:cs typeface="Calibri" panose="020F0502020204030204" pitchFamily="34" charset="0"/>
              </a:rPr>
              <a:t>Disability (STD)</a:t>
            </a:r>
          </a:p>
        </p:txBody>
      </p:sp>
      <p:sp>
        <p:nvSpPr>
          <p:cNvPr id="14" name="Rectangle 13">
            <a:extLst>
              <a:ext uri="{FF2B5EF4-FFF2-40B4-BE49-F238E27FC236}">
                <a16:creationId xmlns:a16="http://schemas.microsoft.com/office/drawing/2014/main" id="{F7150B55-6640-43BB-8F5E-0F299F478F52}"/>
              </a:ext>
            </a:extLst>
          </p:cNvPr>
          <p:cNvSpPr/>
          <p:nvPr/>
        </p:nvSpPr>
        <p:spPr bwMode="auto">
          <a:xfrm>
            <a:off x="1923573" y="4737106"/>
            <a:ext cx="6956204" cy="1376631"/>
          </a:xfrm>
          <a:prstGeom prst="rect">
            <a:avLst/>
          </a:prstGeom>
          <a:noFill/>
          <a:ln w="28575" cap="flat" cmpd="sng" algn="ctr">
            <a:solidFill>
              <a:srgbClr val="00255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ahoma" pitchFamily="34" charset="0"/>
            </a:endParaRPr>
          </a:p>
        </p:txBody>
      </p:sp>
      <p:sp>
        <p:nvSpPr>
          <p:cNvPr id="15" name="Rectangle: Rounded Corners 14">
            <a:extLst>
              <a:ext uri="{FF2B5EF4-FFF2-40B4-BE49-F238E27FC236}">
                <a16:creationId xmlns:a16="http://schemas.microsoft.com/office/drawing/2014/main" id="{3F7964C3-426D-44D0-9F1D-C3FD94855BFB}"/>
              </a:ext>
            </a:extLst>
          </p:cNvPr>
          <p:cNvSpPr/>
          <p:nvPr/>
        </p:nvSpPr>
        <p:spPr bwMode="auto">
          <a:xfrm>
            <a:off x="259308" y="5067300"/>
            <a:ext cx="1849868" cy="731520"/>
          </a:xfrm>
          <a:prstGeom prst="roundRect">
            <a:avLst/>
          </a:prstGeom>
          <a:solidFill>
            <a:schemeClr val="bg1"/>
          </a:solidFill>
          <a:ln w="28575" cap="flat" cmpd="sng" algn="ctr">
            <a:solidFill>
              <a:srgbClr val="002554"/>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t>Vol. Long Term </a:t>
            </a:r>
          </a:p>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002554"/>
                </a:solidFill>
                <a:effectLst/>
                <a:latin typeface="Calibri" panose="020F0502020204030204" pitchFamily="34" charset="0"/>
                <a:cs typeface="Calibri" panose="020F0502020204030204" pitchFamily="34" charset="0"/>
              </a:rPr>
              <a:t>Disability (LTD)</a:t>
            </a:r>
          </a:p>
        </p:txBody>
      </p:sp>
      <p:sp>
        <p:nvSpPr>
          <p:cNvPr id="16" name="Rectangle: Rounded Corners 15">
            <a:extLst>
              <a:ext uri="{FF2B5EF4-FFF2-40B4-BE49-F238E27FC236}">
                <a16:creationId xmlns:a16="http://schemas.microsoft.com/office/drawing/2014/main" id="{1D38E693-AF05-4F08-B630-CCD6E22607E2}"/>
              </a:ext>
            </a:extLst>
          </p:cNvPr>
          <p:cNvSpPr/>
          <p:nvPr/>
        </p:nvSpPr>
        <p:spPr bwMode="auto">
          <a:xfrm>
            <a:off x="259308" y="1804460"/>
            <a:ext cx="1849868" cy="731520"/>
          </a:xfrm>
          <a:prstGeom prst="roundRect">
            <a:avLst/>
          </a:prstGeom>
          <a:solidFill>
            <a:schemeClr val="bg1"/>
          </a:solidFill>
          <a:ln w="2857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rgbClr val="FF6B00"/>
                </a:solidFill>
                <a:effectLst/>
                <a:latin typeface="Calibri" panose="020F0502020204030204" pitchFamily="34" charset="0"/>
                <a:cs typeface="Calibri" panose="020F0502020204030204" pitchFamily="34" charset="0"/>
              </a:rPr>
              <a:t>Life and AD&amp;D</a:t>
            </a:r>
          </a:p>
        </p:txBody>
      </p:sp>
      <p:sp>
        <p:nvSpPr>
          <p:cNvPr id="18" name="Slide Number Placeholder 5">
            <a:extLst>
              <a:ext uri="{FF2B5EF4-FFF2-40B4-BE49-F238E27FC236}">
                <a16:creationId xmlns:a16="http://schemas.microsoft.com/office/drawing/2014/main" id="{2C140D9C-3689-4FF2-98F7-A9AE727604C1}"/>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35</a:t>
            </a:fld>
            <a:endParaRPr lang="en-US" dirty="0"/>
          </a:p>
        </p:txBody>
      </p:sp>
      <p:pic>
        <p:nvPicPr>
          <p:cNvPr id="19" name="Picture 18">
            <a:extLst>
              <a:ext uri="{FF2B5EF4-FFF2-40B4-BE49-F238E27FC236}">
                <a16:creationId xmlns:a16="http://schemas.microsoft.com/office/drawing/2014/main" id="{C2FF6626-9CE0-40F9-8776-156400C2B88E}"/>
              </a:ext>
            </a:extLst>
          </p:cNvPr>
          <p:cNvPicPr>
            <a:picLocks noChangeAspect="1"/>
          </p:cNvPicPr>
          <p:nvPr/>
        </p:nvPicPr>
        <p:blipFill>
          <a:blip r:embed="rId3"/>
          <a:stretch>
            <a:fillRect/>
          </a:stretch>
        </p:blipFill>
        <p:spPr>
          <a:xfrm>
            <a:off x="6759203" y="690961"/>
            <a:ext cx="1820798" cy="562792"/>
          </a:xfrm>
          <a:prstGeom prst="rect">
            <a:avLst/>
          </a:prstGeom>
        </p:spPr>
      </p:pic>
    </p:spTree>
    <p:extLst>
      <p:ext uri="{BB962C8B-B14F-4D97-AF65-F5344CB8AC3E}">
        <p14:creationId xmlns:p14="http://schemas.microsoft.com/office/powerpoint/2010/main" val="190999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28B206-8D73-067F-2F38-3BE7D5C0C3B0}"/>
              </a:ext>
            </a:extLst>
          </p:cNvPr>
          <p:cNvSpPr>
            <a:spLocks noGrp="1"/>
          </p:cNvSpPr>
          <p:nvPr>
            <p:ph type="title"/>
          </p:nvPr>
        </p:nvSpPr>
        <p:spPr/>
        <p:txBody>
          <a:bodyPr/>
          <a:lstStyle/>
          <a:p>
            <a:r>
              <a:rPr lang="en-US" dirty="0"/>
              <a:t>Additional Benefits</a:t>
            </a:r>
          </a:p>
        </p:txBody>
      </p:sp>
      <p:pic>
        <p:nvPicPr>
          <p:cNvPr id="8" name="Picture Placeholder 7">
            <a:extLst>
              <a:ext uri="{FF2B5EF4-FFF2-40B4-BE49-F238E27FC236}">
                <a16:creationId xmlns:a16="http://schemas.microsoft.com/office/drawing/2014/main" id="{8D9033C8-5FE6-FB5E-4C79-C2BB9F3DBF4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653509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6BDF6-1BFB-4830-86ED-A42089E027A8}"/>
              </a:ext>
            </a:extLst>
          </p:cNvPr>
          <p:cNvSpPr>
            <a:spLocks noGrp="1"/>
          </p:cNvSpPr>
          <p:nvPr>
            <p:ph type="title"/>
          </p:nvPr>
        </p:nvSpPr>
        <p:spPr>
          <a:xfrm>
            <a:off x="493776" y="448056"/>
            <a:ext cx="7886700" cy="1056621"/>
          </a:xfrm>
        </p:spPr>
        <p:txBody>
          <a:bodyPr>
            <a:normAutofit/>
          </a:bodyPr>
          <a:lstStyle/>
          <a:p>
            <a:r>
              <a:rPr lang="en-US" dirty="0">
                <a:solidFill>
                  <a:srgbClr val="415364"/>
                </a:solidFill>
              </a:rPr>
              <a:t>Voluntary Benefits</a:t>
            </a:r>
          </a:p>
        </p:txBody>
      </p:sp>
      <p:sp>
        <p:nvSpPr>
          <p:cNvPr id="11" name="Slide Number Placeholder 5">
            <a:extLst>
              <a:ext uri="{FF2B5EF4-FFF2-40B4-BE49-F238E27FC236}">
                <a16:creationId xmlns:a16="http://schemas.microsoft.com/office/drawing/2014/main" id="{39C40D31-573A-4A2B-A7C3-BD80B0D59D3A}"/>
              </a:ext>
            </a:extLst>
          </p:cNvPr>
          <p:cNvSpPr txBox="1">
            <a:spLocks/>
          </p:cNvSpPr>
          <p:nvPr/>
        </p:nvSpPr>
        <p:spPr>
          <a:xfrm>
            <a:off x="8088036" y="6412106"/>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37</a:t>
            </a:fld>
            <a:endParaRPr lang="en-US" dirty="0"/>
          </a:p>
        </p:txBody>
      </p:sp>
      <p:sp>
        <p:nvSpPr>
          <p:cNvPr id="9" name="Rectangle 8">
            <a:extLst>
              <a:ext uri="{FF2B5EF4-FFF2-40B4-BE49-F238E27FC236}">
                <a16:creationId xmlns:a16="http://schemas.microsoft.com/office/drawing/2014/main" id="{35EAEE03-E9EB-4E2B-B9D7-E230801A8AB2}"/>
              </a:ext>
            </a:extLst>
          </p:cNvPr>
          <p:cNvSpPr/>
          <p:nvPr/>
        </p:nvSpPr>
        <p:spPr>
          <a:xfrm>
            <a:off x="82560" y="2527722"/>
            <a:ext cx="3622074" cy="1877437"/>
          </a:xfrm>
          <a:prstGeom prst="rect">
            <a:avLst/>
          </a:prstGeom>
        </p:spPr>
        <p:txBody>
          <a:bodyPr wrap="square">
            <a:spAutoFit/>
          </a:bodyPr>
          <a:lstStyle/>
          <a:p>
            <a:r>
              <a:rPr lang="en-US" sz="2000" dirty="0">
                <a:solidFill>
                  <a:srgbClr val="002554"/>
                </a:solidFill>
                <a:latin typeface="Calibri" panose="020F0502020204030204" pitchFamily="34" charset="0"/>
                <a:cs typeface="Calibri" panose="020F0502020204030204" pitchFamily="34" charset="0"/>
              </a:rPr>
              <a:t>Accident </a:t>
            </a:r>
          </a:p>
          <a:p>
            <a:r>
              <a:rPr lang="en-US" sz="1200" b="0" dirty="0">
                <a:latin typeface="Calibri" panose="020F0502020204030204" pitchFamily="34" charset="0"/>
                <a:cs typeface="Calibri" panose="020F0502020204030204" pitchFamily="34" charset="0"/>
              </a:rPr>
              <a:t>Accident Insurance provides direct payments</a:t>
            </a:r>
          </a:p>
          <a:p>
            <a:r>
              <a:rPr lang="en-US" sz="1200" b="0" dirty="0">
                <a:latin typeface="Calibri" panose="020F0502020204030204" pitchFamily="34" charset="0"/>
                <a:cs typeface="Calibri" panose="020F0502020204030204" pitchFamily="34" charset="0"/>
              </a:rPr>
              <a:t> to you in case of an off-the-job accident that </a:t>
            </a:r>
          </a:p>
          <a:p>
            <a:r>
              <a:rPr lang="en-US" sz="1200" b="0" dirty="0">
                <a:latin typeface="Calibri" panose="020F0502020204030204" pitchFamily="34" charset="0"/>
                <a:cs typeface="Calibri" panose="020F0502020204030204" pitchFamily="34" charset="0"/>
              </a:rPr>
              <a:t>results in:</a:t>
            </a:r>
          </a:p>
          <a:p>
            <a:pPr marL="628650" lvl="1"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Emergency care</a:t>
            </a:r>
          </a:p>
          <a:p>
            <a:pPr marL="628650" lvl="1"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Follow up care</a:t>
            </a:r>
          </a:p>
          <a:p>
            <a:pPr marL="628650" lvl="1"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Hospital admission</a:t>
            </a:r>
          </a:p>
          <a:p>
            <a:pPr marL="628650" lvl="1" indent="-171450">
              <a:buFont typeface="Arial" panose="020B0604020202020204" pitchFamily="34" charset="0"/>
              <a:buChar char="•"/>
            </a:pPr>
            <a:r>
              <a:rPr lang="en-US" sz="1200" b="0" dirty="0">
                <a:latin typeface="Calibri" panose="020F0502020204030204" pitchFamily="34" charset="0"/>
                <a:cs typeface="Calibri" panose="020F0502020204030204" pitchFamily="34" charset="0"/>
              </a:rPr>
              <a:t>Hospital confinement</a:t>
            </a:r>
          </a:p>
          <a:p>
            <a:pPr marL="628650" lvl="1"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Accidental death</a:t>
            </a:r>
            <a:endParaRPr lang="en-US" sz="1200" b="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55EA3A-070B-423A-A120-5204007C3466}"/>
              </a:ext>
            </a:extLst>
          </p:cNvPr>
          <p:cNvSpPr/>
          <p:nvPr/>
        </p:nvSpPr>
        <p:spPr>
          <a:xfrm>
            <a:off x="359228" y="1454880"/>
            <a:ext cx="8335108" cy="923330"/>
          </a:xfrm>
          <a:prstGeom prst="rect">
            <a:avLst/>
          </a:prstGeom>
        </p:spPr>
        <p:txBody>
          <a:bodyPr wrap="square">
            <a:spAutoFit/>
          </a:bodyPr>
          <a:lstStyle/>
          <a:p>
            <a:r>
              <a:rPr lang="en-US" b="0" dirty="0">
                <a:latin typeface="Calibri" panose="020F0502020204030204" pitchFamily="34" charset="0"/>
                <a:cs typeface="Calibri" panose="020F0502020204030204" pitchFamily="34" charset="0"/>
              </a:rPr>
              <a:t>Voluntary Benefits can provide an added layer of financial protection for you and your family  These benefits can help cover any extra out-of-pocket expenses that occur as a result of an unexpected qualifying illness or accident. </a:t>
            </a:r>
          </a:p>
        </p:txBody>
      </p:sp>
      <p:sp>
        <p:nvSpPr>
          <p:cNvPr id="15" name="Rectangle 14">
            <a:extLst>
              <a:ext uri="{FF2B5EF4-FFF2-40B4-BE49-F238E27FC236}">
                <a16:creationId xmlns:a16="http://schemas.microsoft.com/office/drawing/2014/main" id="{176B7E79-5429-4886-B7B4-A4ADA5939640}"/>
              </a:ext>
            </a:extLst>
          </p:cNvPr>
          <p:cNvSpPr/>
          <p:nvPr/>
        </p:nvSpPr>
        <p:spPr>
          <a:xfrm>
            <a:off x="3147218" y="2527053"/>
            <a:ext cx="3885397" cy="2108269"/>
          </a:xfrm>
          <a:prstGeom prst="rect">
            <a:avLst/>
          </a:prstGeom>
        </p:spPr>
        <p:txBody>
          <a:bodyPr wrap="square">
            <a:spAutoFit/>
          </a:bodyPr>
          <a:lstStyle/>
          <a:p>
            <a:r>
              <a:rPr lang="en-US" sz="2000" dirty="0">
                <a:solidFill>
                  <a:srgbClr val="002554"/>
                </a:solidFill>
                <a:latin typeface="Calibri" panose="020F0502020204030204" pitchFamily="34" charset="0"/>
                <a:cs typeface="Calibri" panose="020F0502020204030204" pitchFamily="34" charset="0"/>
              </a:rPr>
              <a:t>Critical illness </a:t>
            </a:r>
          </a:p>
          <a:p>
            <a:r>
              <a:rPr lang="en-US" sz="1200" b="0" dirty="0">
                <a:latin typeface="Calibri" panose="020F0502020204030204" pitchFamily="34" charset="0"/>
                <a:cs typeface="Calibri" panose="020F0502020204030204" pitchFamily="34" charset="0"/>
              </a:rPr>
              <a:t>Critical illness insurance provides direct </a:t>
            </a:r>
          </a:p>
          <a:p>
            <a:r>
              <a:rPr lang="en-US" sz="1200" b="0" dirty="0">
                <a:latin typeface="Calibri" panose="020F0502020204030204" pitchFamily="34" charset="0"/>
                <a:cs typeface="Calibri" panose="020F0502020204030204" pitchFamily="34" charset="0"/>
              </a:rPr>
              <a:t>payments to you if you are diagnosed with</a:t>
            </a:r>
          </a:p>
          <a:p>
            <a:r>
              <a:rPr lang="en-US" sz="1200" b="0" dirty="0">
                <a:latin typeface="Calibri" panose="020F0502020204030204" pitchFamily="34" charset="0"/>
                <a:cs typeface="Calibri" panose="020F0502020204030204" pitchFamily="34" charset="0"/>
              </a:rPr>
              <a:t>a covered critical illness such as:</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Cancer</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Heart attack</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Stroke</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Major organ transplant</a:t>
            </a:r>
          </a:p>
          <a:p>
            <a:pPr marL="742950" lvl="1" indent="-285750">
              <a:buFont typeface="Arial" panose="020B0604020202020204" pitchFamily="34" charset="0"/>
              <a:buChar char="•"/>
            </a:pPr>
            <a:r>
              <a:rPr lang="en-US" sz="1200" dirty="0">
                <a:latin typeface="Calibri" panose="020F0502020204030204" pitchFamily="34" charset="0"/>
                <a:cs typeface="Calibri" panose="020F0502020204030204" pitchFamily="34" charset="0"/>
              </a:rPr>
              <a:t>End stage renal failure</a:t>
            </a:r>
          </a:p>
          <a:p>
            <a:endParaRPr lang="en-US" sz="1500" b="0"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03507A6-F129-422E-BF95-E55F794F9B71}"/>
              </a:ext>
            </a:extLst>
          </p:cNvPr>
          <p:cNvSpPr/>
          <p:nvPr/>
        </p:nvSpPr>
        <p:spPr>
          <a:xfrm>
            <a:off x="5951882" y="2542562"/>
            <a:ext cx="3146400" cy="1923604"/>
          </a:xfrm>
          <a:prstGeom prst="rect">
            <a:avLst/>
          </a:prstGeom>
        </p:spPr>
        <p:txBody>
          <a:bodyPr wrap="square">
            <a:spAutoFit/>
          </a:bodyPr>
          <a:lstStyle/>
          <a:p>
            <a:r>
              <a:rPr lang="en-US" sz="2000" dirty="0">
                <a:solidFill>
                  <a:srgbClr val="002554"/>
                </a:solidFill>
                <a:latin typeface="Calibri" panose="020F0502020204030204" pitchFamily="34" charset="0"/>
                <a:cs typeface="Calibri" panose="020F0502020204030204" pitchFamily="34" charset="0"/>
              </a:rPr>
              <a:t>Hospital Indemnity</a:t>
            </a:r>
          </a:p>
          <a:p>
            <a:r>
              <a:rPr lang="en-US" sz="1200" b="0" i="0" u="none" strike="noStrike" baseline="0" dirty="0">
                <a:solidFill>
                  <a:srgbClr val="000000"/>
                </a:solidFill>
              </a:rPr>
              <a:t>The Hospital Indemnity plan insurance provides direct payments if you are hospitalized. It includes separate amounts for events such as: </a:t>
            </a:r>
          </a:p>
          <a:p>
            <a:pPr marL="171450" indent="-171450">
              <a:buFont typeface="Arial" panose="020B0604020202020204" pitchFamily="34" charset="0"/>
              <a:buChar char="•"/>
            </a:pPr>
            <a:r>
              <a:rPr lang="en-US" sz="1200" b="0" i="0" u="none" strike="noStrike" baseline="0" dirty="0">
                <a:solidFill>
                  <a:srgbClr val="000000"/>
                </a:solidFill>
              </a:rPr>
              <a:t>Hospital admission </a:t>
            </a:r>
          </a:p>
          <a:p>
            <a:pPr marL="171450" indent="-171450">
              <a:buFont typeface="Arial" panose="020B0604020202020204" pitchFamily="34" charset="0"/>
              <a:buChar char="•"/>
            </a:pPr>
            <a:r>
              <a:rPr lang="en-US" sz="1200" b="0" i="0" u="none" strike="noStrike" baseline="0" dirty="0">
                <a:solidFill>
                  <a:srgbClr val="000000"/>
                </a:solidFill>
              </a:rPr>
              <a:t>Hospital confinement </a:t>
            </a:r>
          </a:p>
          <a:p>
            <a:pPr marL="171450" indent="-171450">
              <a:buFont typeface="Arial" panose="020B0604020202020204" pitchFamily="34" charset="0"/>
              <a:buChar char="•"/>
            </a:pPr>
            <a:r>
              <a:rPr lang="en-US" sz="1200" b="0" i="0" u="none" strike="noStrike" baseline="0" dirty="0">
                <a:solidFill>
                  <a:srgbClr val="000000"/>
                </a:solidFill>
              </a:rPr>
              <a:t>Hospital intensive care </a:t>
            </a:r>
          </a:p>
          <a:p>
            <a:endParaRPr lang="en-US" sz="1500" b="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85F6113B-B305-4E26-B813-E016D4EDCC54}"/>
              </a:ext>
            </a:extLst>
          </p:cNvPr>
          <p:cNvSpPr/>
          <p:nvPr/>
        </p:nvSpPr>
        <p:spPr bwMode="auto">
          <a:xfrm>
            <a:off x="3043252" y="2535742"/>
            <a:ext cx="45719" cy="3204376"/>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6" name="Rectangle 15">
            <a:extLst>
              <a:ext uri="{FF2B5EF4-FFF2-40B4-BE49-F238E27FC236}">
                <a16:creationId xmlns:a16="http://schemas.microsoft.com/office/drawing/2014/main" id="{D766E579-5B26-4223-8762-1AA27B33BBED}"/>
              </a:ext>
            </a:extLst>
          </p:cNvPr>
          <p:cNvSpPr/>
          <p:nvPr/>
        </p:nvSpPr>
        <p:spPr bwMode="auto">
          <a:xfrm flipH="1">
            <a:off x="5906163" y="2580288"/>
            <a:ext cx="45719" cy="3159830"/>
          </a:xfrm>
          <a:prstGeom prst="rect">
            <a:avLst/>
          </a:prstGeom>
          <a:solidFill>
            <a:srgbClr val="FF6B0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CFFD782A-48DF-8717-89D7-0ADEF073FB49}"/>
              </a:ext>
            </a:extLst>
          </p:cNvPr>
          <p:cNvPicPr>
            <a:picLocks noChangeAspect="1"/>
          </p:cNvPicPr>
          <p:nvPr/>
        </p:nvPicPr>
        <p:blipFill>
          <a:blip r:embed="rId3"/>
          <a:stretch>
            <a:fillRect/>
          </a:stretch>
        </p:blipFill>
        <p:spPr>
          <a:xfrm>
            <a:off x="6759203" y="690961"/>
            <a:ext cx="1820798" cy="562792"/>
          </a:xfrm>
          <a:prstGeom prst="rect">
            <a:avLst/>
          </a:prstGeom>
        </p:spPr>
      </p:pic>
    </p:spTree>
    <p:extLst>
      <p:ext uri="{BB962C8B-B14F-4D97-AF65-F5344CB8AC3E}">
        <p14:creationId xmlns:p14="http://schemas.microsoft.com/office/powerpoint/2010/main" val="3733040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96BDF6-1BFB-4830-86ED-A42089E027A8}"/>
              </a:ext>
            </a:extLst>
          </p:cNvPr>
          <p:cNvSpPr>
            <a:spLocks noGrp="1"/>
          </p:cNvSpPr>
          <p:nvPr>
            <p:ph type="title"/>
          </p:nvPr>
        </p:nvSpPr>
        <p:spPr>
          <a:xfrm>
            <a:off x="493776" y="448056"/>
            <a:ext cx="7886700" cy="1056621"/>
          </a:xfrm>
        </p:spPr>
        <p:txBody>
          <a:bodyPr>
            <a:normAutofit/>
          </a:bodyPr>
          <a:lstStyle/>
          <a:p>
            <a:r>
              <a:rPr lang="en-US" dirty="0">
                <a:solidFill>
                  <a:srgbClr val="415364"/>
                </a:solidFill>
              </a:rPr>
              <a:t>Voluntary Benefits</a:t>
            </a:r>
          </a:p>
        </p:txBody>
      </p:sp>
      <p:sp>
        <p:nvSpPr>
          <p:cNvPr id="8" name="Rectangle 7">
            <a:extLst>
              <a:ext uri="{FF2B5EF4-FFF2-40B4-BE49-F238E27FC236}">
                <a16:creationId xmlns:a16="http://schemas.microsoft.com/office/drawing/2014/main" id="{3C4D5A96-03A5-49E7-859A-BD169CC9ACEE}"/>
              </a:ext>
            </a:extLst>
          </p:cNvPr>
          <p:cNvSpPr/>
          <p:nvPr/>
        </p:nvSpPr>
        <p:spPr bwMode="auto">
          <a:xfrm>
            <a:off x="4526281" y="2719996"/>
            <a:ext cx="45719" cy="3831818"/>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1" name="Slide Number Placeholder 5">
            <a:extLst>
              <a:ext uri="{FF2B5EF4-FFF2-40B4-BE49-F238E27FC236}">
                <a16:creationId xmlns:a16="http://schemas.microsoft.com/office/drawing/2014/main" id="{39C40D31-573A-4A2B-A7C3-BD80B0D59D3A}"/>
              </a:ext>
            </a:extLst>
          </p:cNvPr>
          <p:cNvSpPr txBox="1">
            <a:spLocks/>
          </p:cNvSpPr>
          <p:nvPr/>
        </p:nvSpPr>
        <p:spPr>
          <a:xfrm>
            <a:off x="8088036" y="6434408"/>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38</a:t>
            </a:fld>
            <a:endParaRPr lang="en-US" dirty="0"/>
          </a:p>
        </p:txBody>
      </p:sp>
      <p:sp>
        <p:nvSpPr>
          <p:cNvPr id="9" name="Rectangle 8">
            <a:extLst>
              <a:ext uri="{FF2B5EF4-FFF2-40B4-BE49-F238E27FC236}">
                <a16:creationId xmlns:a16="http://schemas.microsoft.com/office/drawing/2014/main" id="{35EAEE03-E9EB-4E2B-B9D7-E230801A8AB2}"/>
              </a:ext>
            </a:extLst>
          </p:cNvPr>
          <p:cNvSpPr/>
          <p:nvPr/>
        </p:nvSpPr>
        <p:spPr>
          <a:xfrm>
            <a:off x="803708" y="2799747"/>
            <a:ext cx="3622074" cy="2785378"/>
          </a:xfrm>
          <a:prstGeom prst="rect">
            <a:avLst/>
          </a:prstGeom>
        </p:spPr>
        <p:txBody>
          <a:bodyPr wrap="square">
            <a:spAutoFit/>
          </a:bodyPr>
          <a:lstStyle/>
          <a:p>
            <a:r>
              <a:rPr lang="en-US" sz="2000" dirty="0">
                <a:solidFill>
                  <a:srgbClr val="002554"/>
                </a:solidFill>
                <a:cs typeface="Calibri" panose="020F0502020204030204" pitchFamily="34" charset="0"/>
              </a:rPr>
              <a:t>LegalShield</a:t>
            </a:r>
          </a:p>
          <a:p>
            <a:r>
              <a:rPr lang="en-US" sz="1400" b="0" i="0" u="none" strike="noStrike" baseline="0" dirty="0">
                <a:solidFill>
                  <a:srgbClr val="000000"/>
                </a:solidFill>
              </a:rPr>
              <a:t>Services include: </a:t>
            </a:r>
          </a:p>
          <a:p>
            <a:pPr marL="285750" indent="-285750">
              <a:buFont typeface="Arial" panose="020B0604020202020204" pitchFamily="34" charset="0"/>
              <a:buChar char="•"/>
            </a:pPr>
            <a:r>
              <a:rPr lang="en-US" sz="1400" b="0" i="0" u="none" strike="noStrike" baseline="0" dirty="0">
                <a:solidFill>
                  <a:srgbClr val="000000"/>
                </a:solidFill>
              </a:rPr>
              <a:t>Legal Consultation and Advice </a:t>
            </a:r>
          </a:p>
          <a:p>
            <a:pPr marL="285750" indent="-285750">
              <a:buFont typeface="Arial" panose="020B0604020202020204" pitchFamily="34" charset="0"/>
              <a:buChar char="•"/>
            </a:pPr>
            <a:r>
              <a:rPr lang="en-US" sz="1400" b="0" i="0" u="none" strike="noStrike" baseline="0" dirty="0">
                <a:solidFill>
                  <a:srgbClr val="000000"/>
                </a:solidFill>
              </a:rPr>
              <a:t>Court Representation </a:t>
            </a:r>
          </a:p>
          <a:p>
            <a:pPr marL="285750" indent="-285750">
              <a:buFont typeface="Arial" panose="020B0604020202020204" pitchFamily="34" charset="0"/>
              <a:buChar char="•"/>
            </a:pPr>
            <a:r>
              <a:rPr lang="en-US" sz="1400" b="0" i="0" u="none" strike="noStrike" baseline="0" dirty="0">
                <a:solidFill>
                  <a:srgbClr val="000000"/>
                </a:solidFill>
              </a:rPr>
              <a:t>Dedicated Provider Law Firm </a:t>
            </a:r>
          </a:p>
          <a:p>
            <a:pPr marL="285750" indent="-285750">
              <a:buFont typeface="Arial" panose="020B0604020202020204" pitchFamily="34" charset="0"/>
              <a:buChar char="•"/>
            </a:pPr>
            <a:r>
              <a:rPr lang="en-US" sz="1400" b="0" i="0" u="none" strike="noStrike" baseline="0" dirty="0">
                <a:solidFill>
                  <a:srgbClr val="000000"/>
                </a:solidFill>
              </a:rPr>
              <a:t>Legal Document Preparation and review </a:t>
            </a:r>
          </a:p>
          <a:p>
            <a:pPr marL="285750" indent="-285750">
              <a:buFont typeface="Arial" panose="020B0604020202020204" pitchFamily="34" charset="0"/>
              <a:buChar char="•"/>
            </a:pPr>
            <a:r>
              <a:rPr lang="en-US" sz="1400" b="0" i="0" u="none" strike="noStrike" baseline="0" dirty="0">
                <a:solidFill>
                  <a:srgbClr val="000000"/>
                </a:solidFill>
              </a:rPr>
              <a:t>Will Preparation </a:t>
            </a:r>
          </a:p>
          <a:p>
            <a:pPr marL="285750" indent="-285750">
              <a:buFont typeface="Arial" panose="020B0604020202020204" pitchFamily="34" charset="0"/>
              <a:buChar char="•"/>
            </a:pPr>
            <a:r>
              <a:rPr lang="en-US" sz="1400" b="0" i="0" u="none" strike="noStrike" baseline="0" dirty="0">
                <a:solidFill>
                  <a:srgbClr val="000000"/>
                </a:solidFill>
              </a:rPr>
              <a:t>Letters and Phone Calls Made on Your Behalf </a:t>
            </a:r>
          </a:p>
          <a:p>
            <a:pPr marL="285750" indent="-285750">
              <a:buFont typeface="Arial" panose="020B0604020202020204" pitchFamily="34" charset="0"/>
              <a:buChar char="•"/>
            </a:pPr>
            <a:r>
              <a:rPr lang="en-US" sz="1400" b="0" i="0" u="none" strike="noStrike" baseline="0" dirty="0">
                <a:solidFill>
                  <a:srgbClr val="000000"/>
                </a:solidFill>
              </a:rPr>
              <a:t>Speeding Ticket Assistance </a:t>
            </a:r>
          </a:p>
          <a:p>
            <a:pPr marL="285750" indent="-285750">
              <a:buFont typeface="Arial" panose="020B0604020202020204" pitchFamily="34" charset="0"/>
              <a:buChar char="•"/>
            </a:pPr>
            <a:r>
              <a:rPr lang="en-US" sz="1400" b="0" i="0" u="none" strike="noStrike" baseline="0" dirty="0">
                <a:solidFill>
                  <a:srgbClr val="000000"/>
                </a:solidFill>
              </a:rPr>
              <a:t>24/7 Emergency Legal Access </a:t>
            </a:r>
          </a:p>
          <a:p>
            <a:pPr marL="628650" lvl="1" indent="-171450">
              <a:buFont typeface="Arial" panose="020B0604020202020204" pitchFamily="34" charset="0"/>
              <a:buChar char="•"/>
            </a:pPr>
            <a:endParaRPr lang="en-US" sz="1500" b="0"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C955EA3A-070B-423A-A120-5204007C3466}"/>
              </a:ext>
            </a:extLst>
          </p:cNvPr>
          <p:cNvSpPr/>
          <p:nvPr/>
        </p:nvSpPr>
        <p:spPr>
          <a:xfrm>
            <a:off x="359228" y="1376823"/>
            <a:ext cx="8335108" cy="1200329"/>
          </a:xfrm>
          <a:prstGeom prst="rect">
            <a:avLst/>
          </a:prstGeom>
        </p:spPr>
        <p:txBody>
          <a:bodyPr wrap="square">
            <a:spAutoFit/>
          </a:bodyPr>
          <a:lstStyle/>
          <a:p>
            <a:r>
              <a:rPr lang="en-US" sz="1800" b="0" i="0" u="none" strike="noStrike" baseline="0" dirty="0">
                <a:solidFill>
                  <a:srgbClr val="000000"/>
                </a:solidFill>
              </a:rPr>
              <a:t>During these unprecedented times, it is important to safeguard not only our physical health, but our digital and financial health as well. With an identity theft protection plan from IDShield and a legal protection plan from LegalShield, you can have peace of mind knowing your identity and legal rights are secure. </a:t>
            </a:r>
            <a:endParaRPr lang="en-US" b="0" dirty="0">
              <a:cs typeface="Calibri" panose="020F0502020204030204" pitchFamily="34" charset="0"/>
            </a:endParaRPr>
          </a:p>
        </p:txBody>
      </p:sp>
      <p:sp>
        <p:nvSpPr>
          <p:cNvPr id="15" name="Rectangle 14">
            <a:extLst>
              <a:ext uri="{FF2B5EF4-FFF2-40B4-BE49-F238E27FC236}">
                <a16:creationId xmlns:a16="http://schemas.microsoft.com/office/drawing/2014/main" id="{176B7E79-5429-4886-B7B4-A4ADA5939640}"/>
              </a:ext>
            </a:extLst>
          </p:cNvPr>
          <p:cNvSpPr/>
          <p:nvPr/>
        </p:nvSpPr>
        <p:spPr>
          <a:xfrm>
            <a:off x="4808939" y="2799747"/>
            <a:ext cx="3885397" cy="3000821"/>
          </a:xfrm>
          <a:prstGeom prst="rect">
            <a:avLst/>
          </a:prstGeom>
        </p:spPr>
        <p:txBody>
          <a:bodyPr wrap="square">
            <a:spAutoFit/>
          </a:bodyPr>
          <a:lstStyle/>
          <a:p>
            <a:r>
              <a:rPr lang="en-US" sz="2000" dirty="0">
                <a:solidFill>
                  <a:srgbClr val="002554"/>
                </a:solidFill>
                <a:cs typeface="Calibri" panose="020F0502020204030204" pitchFamily="34" charset="0"/>
              </a:rPr>
              <a:t>IDShield</a:t>
            </a:r>
          </a:p>
          <a:p>
            <a:r>
              <a:rPr lang="en-US" sz="1400" b="0" i="0" u="none" strike="noStrike" baseline="0" dirty="0">
                <a:solidFill>
                  <a:srgbClr val="000000"/>
                </a:solidFill>
              </a:rPr>
              <a:t>Benefits offered: </a:t>
            </a:r>
          </a:p>
          <a:p>
            <a:pPr marL="285750" indent="-285750">
              <a:buFont typeface="Arial" panose="020B0604020202020204" pitchFamily="34" charset="0"/>
              <a:buChar char="•"/>
            </a:pPr>
            <a:r>
              <a:rPr lang="en-US" sz="1400" b="0" i="0" u="none" strike="noStrike" baseline="0" dirty="0">
                <a:solidFill>
                  <a:srgbClr val="000000"/>
                </a:solidFill>
              </a:rPr>
              <a:t>Identity Consultation and Advice </a:t>
            </a:r>
          </a:p>
          <a:p>
            <a:pPr marL="285750" indent="-285750">
              <a:buFont typeface="Arial" panose="020B0604020202020204" pitchFamily="34" charset="0"/>
              <a:buChar char="•"/>
            </a:pPr>
            <a:r>
              <a:rPr lang="en-US" sz="1400" b="0" i="0" u="none" strike="noStrike" baseline="0" dirty="0">
                <a:solidFill>
                  <a:srgbClr val="000000"/>
                </a:solidFill>
              </a:rPr>
              <a:t>Dedicated Licensed Private Investigators </a:t>
            </a:r>
          </a:p>
          <a:p>
            <a:pPr marL="285750" indent="-285750">
              <a:buFont typeface="Arial" panose="020B0604020202020204" pitchFamily="34" charset="0"/>
              <a:buChar char="•"/>
            </a:pPr>
            <a:r>
              <a:rPr lang="en-US" sz="1400" b="0" i="0" u="none" strike="noStrike" baseline="0" dirty="0">
                <a:solidFill>
                  <a:srgbClr val="000000"/>
                </a:solidFill>
              </a:rPr>
              <a:t>Identity, Credit and Financial Account Monitoring </a:t>
            </a:r>
          </a:p>
          <a:p>
            <a:pPr marL="285750" indent="-285750">
              <a:buFont typeface="Arial" panose="020B0604020202020204" pitchFamily="34" charset="0"/>
              <a:buChar char="•"/>
            </a:pPr>
            <a:r>
              <a:rPr lang="en-US" sz="1400" b="0" i="0" u="none" strike="noStrike" baseline="0" dirty="0">
                <a:solidFill>
                  <a:srgbClr val="000000"/>
                </a:solidFill>
              </a:rPr>
              <a:t>Child Monitoring (Family Plan Only) </a:t>
            </a:r>
          </a:p>
          <a:p>
            <a:pPr marL="285750" indent="-285750">
              <a:buFont typeface="Arial" panose="020B0604020202020204" pitchFamily="34" charset="0"/>
              <a:buChar char="•"/>
            </a:pPr>
            <a:r>
              <a:rPr lang="en-US" sz="1400" b="0" i="0" u="none" strike="noStrike" baseline="0" dirty="0">
                <a:solidFill>
                  <a:srgbClr val="000000"/>
                </a:solidFill>
              </a:rPr>
              <a:t>Full-Service Identity Restoration </a:t>
            </a:r>
          </a:p>
          <a:p>
            <a:pPr marL="285750" indent="-285750">
              <a:buFont typeface="Arial" panose="020B0604020202020204" pitchFamily="34" charset="0"/>
              <a:buChar char="•"/>
            </a:pPr>
            <a:r>
              <a:rPr lang="en-US" sz="1400" b="0" i="0" u="none" strike="noStrike" baseline="0" dirty="0">
                <a:solidFill>
                  <a:srgbClr val="000000"/>
                </a:solidFill>
              </a:rPr>
              <a:t>Real-Time Alerts </a:t>
            </a:r>
          </a:p>
          <a:p>
            <a:pPr marL="285750" indent="-285750">
              <a:buFont typeface="Arial" panose="020B0604020202020204" pitchFamily="34" charset="0"/>
              <a:buChar char="•"/>
            </a:pPr>
            <a:r>
              <a:rPr lang="en-US" sz="1400" b="0" i="0" u="none" strike="noStrike" baseline="0" dirty="0">
                <a:solidFill>
                  <a:srgbClr val="000000"/>
                </a:solidFill>
              </a:rPr>
              <a:t>24/7 Emergency Access </a:t>
            </a:r>
          </a:p>
          <a:p>
            <a:pPr marL="285750" indent="-285750">
              <a:buFont typeface="Arial" panose="020B0604020202020204" pitchFamily="34" charset="0"/>
              <a:buChar char="•"/>
            </a:pPr>
            <a:r>
              <a:rPr lang="en-US" sz="1400" b="0" i="0" u="none" strike="noStrike" baseline="0" dirty="0">
                <a:solidFill>
                  <a:srgbClr val="000000"/>
                </a:solidFill>
              </a:rPr>
              <a:t>Social Media Monitoring and Online Privacy Reputation Management </a:t>
            </a:r>
          </a:p>
          <a:p>
            <a:endParaRPr lang="en-US" sz="1500" b="0" dirty="0">
              <a:latin typeface="Calibri" panose="020F0502020204030204" pitchFamily="34" charset="0"/>
              <a:cs typeface="Calibri" panose="020F050202020403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289788A5-4216-4EA4-97F0-BAB50B1EE258}"/>
              </a:ext>
            </a:extLst>
          </p:cNvPr>
          <p:cNvPicPr/>
          <p:nvPr/>
        </p:nvPicPr>
        <p:blipFill>
          <a:blip r:embed="rId3" cstate="email">
            <a:extLst>
              <a:ext uri="{28A0092B-C50C-407E-A947-70E740481C1C}">
                <a14:useLocalDpi xmlns:a14="http://schemas.microsoft.com/office/drawing/2010/main" val="0"/>
              </a:ext>
            </a:extLst>
          </a:blip>
          <a:stretch>
            <a:fillRect/>
          </a:stretch>
        </p:blipFill>
        <p:spPr bwMode="auto">
          <a:xfrm>
            <a:off x="6166222" y="716337"/>
            <a:ext cx="2773934" cy="459859"/>
          </a:xfrm>
          <a:prstGeom prst="rect">
            <a:avLst/>
          </a:prstGeom>
          <a:noFill/>
          <a:ln>
            <a:noFill/>
          </a:ln>
        </p:spPr>
      </p:pic>
    </p:spTree>
    <p:extLst>
      <p:ext uri="{BB962C8B-B14F-4D97-AF65-F5344CB8AC3E}">
        <p14:creationId xmlns:p14="http://schemas.microsoft.com/office/powerpoint/2010/main" val="1713475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FFB2766-99D5-4F62-9C4C-0A4E58BCA49D}"/>
              </a:ext>
            </a:extLst>
          </p:cNvPr>
          <p:cNvSpPr/>
          <p:nvPr/>
        </p:nvSpPr>
        <p:spPr bwMode="auto">
          <a:xfrm>
            <a:off x="0" y="3309413"/>
            <a:ext cx="9144000" cy="2743200"/>
          </a:xfrm>
          <a:prstGeom prst="rect">
            <a:avLst/>
          </a:prstGeom>
          <a:solidFill>
            <a:srgbClr val="BFB2B6"/>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7" name="Rectangle 6">
            <a:extLst>
              <a:ext uri="{FF2B5EF4-FFF2-40B4-BE49-F238E27FC236}">
                <a16:creationId xmlns:a16="http://schemas.microsoft.com/office/drawing/2014/main" id="{615ADC6F-4233-4A81-B79C-557FDF4EBFF9}"/>
              </a:ext>
            </a:extLst>
          </p:cNvPr>
          <p:cNvSpPr/>
          <p:nvPr/>
        </p:nvSpPr>
        <p:spPr bwMode="auto">
          <a:xfrm>
            <a:off x="876300" y="3809541"/>
            <a:ext cx="3695700" cy="1981200"/>
          </a:xfrm>
          <a:prstGeom prst="rect">
            <a:avLst/>
          </a:prstGeom>
          <a:solidFill>
            <a:schemeClr val="bg1"/>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12" name="Title 11">
            <a:extLst>
              <a:ext uri="{FF2B5EF4-FFF2-40B4-BE49-F238E27FC236}">
                <a16:creationId xmlns:a16="http://schemas.microsoft.com/office/drawing/2014/main" id="{93D339D6-EF86-4401-BC81-F901CAF5DDA0}"/>
              </a:ext>
            </a:extLst>
          </p:cNvPr>
          <p:cNvSpPr>
            <a:spLocks noGrp="1"/>
          </p:cNvSpPr>
          <p:nvPr>
            <p:ph type="title"/>
          </p:nvPr>
        </p:nvSpPr>
        <p:spPr>
          <a:xfrm>
            <a:off x="493776" y="448056"/>
            <a:ext cx="7886700" cy="1060704"/>
          </a:xfrm>
        </p:spPr>
        <p:txBody>
          <a:bodyPr>
            <a:normAutofit fontScale="90000"/>
          </a:bodyPr>
          <a:lstStyle/>
          <a:p>
            <a:r>
              <a:rPr lang="en-US" dirty="0">
                <a:solidFill>
                  <a:srgbClr val="415364"/>
                </a:solidFill>
              </a:rPr>
              <a:t>Employee Assistance </a:t>
            </a:r>
            <a:br>
              <a:rPr lang="en-US" dirty="0">
                <a:solidFill>
                  <a:srgbClr val="415364"/>
                </a:solidFill>
              </a:rPr>
            </a:br>
            <a:r>
              <a:rPr lang="en-US" dirty="0">
                <a:solidFill>
                  <a:srgbClr val="415364"/>
                </a:solidFill>
              </a:rPr>
              <a:t>Program (EAP)</a:t>
            </a:r>
          </a:p>
        </p:txBody>
      </p:sp>
      <p:sp>
        <p:nvSpPr>
          <p:cNvPr id="2" name="Rectangle 1">
            <a:extLst>
              <a:ext uri="{FF2B5EF4-FFF2-40B4-BE49-F238E27FC236}">
                <a16:creationId xmlns:a16="http://schemas.microsoft.com/office/drawing/2014/main" id="{F2F5FE59-B5E6-42A3-8228-681ADA8F6D4A}"/>
              </a:ext>
            </a:extLst>
          </p:cNvPr>
          <p:cNvSpPr/>
          <p:nvPr/>
        </p:nvSpPr>
        <p:spPr>
          <a:xfrm>
            <a:off x="662940" y="1800092"/>
            <a:ext cx="7620000" cy="1200329"/>
          </a:xfrm>
          <a:prstGeom prst="rect">
            <a:avLst/>
          </a:prstGeom>
        </p:spPr>
        <p:txBody>
          <a:bodyPr wrap="square">
            <a:spAutoFit/>
          </a:bodyPr>
          <a:lstStyle/>
          <a:p>
            <a:r>
              <a:rPr lang="en-US" b="0" dirty="0">
                <a:latin typeface="Segoe UI" panose="020B0502040204020203" pitchFamily="34" charset="0"/>
                <a:cs typeface="Segoe UI" panose="020B0502040204020203" pitchFamily="34" charset="0"/>
              </a:rPr>
              <a:t>From simple questions such as quick ways to de-stress or how to find more time in your schedule, to more difficult issues such as finding support after the loss of a loved one, your program is there to work with you and offer suggestions, options, and information.</a:t>
            </a:r>
          </a:p>
        </p:txBody>
      </p:sp>
      <p:sp>
        <p:nvSpPr>
          <p:cNvPr id="5" name="Arrow: Pentagon 4">
            <a:extLst>
              <a:ext uri="{FF2B5EF4-FFF2-40B4-BE49-F238E27FC236}">
                <a16:creationId xmlns:a16="http://schemas.microsoft.com/office/drawing/2014/main" id="{ADB4E183-320B-4891-9AFA-B5C4A79CD389}"/>
              </a:ext>
            </a:extLst>
          </p:cNvPr>
          <p:cNvSpPr/>
          <p:nvPr/>
        </p:nvSpPr>
        <p:spPr bwMode="auto">
          <a:xfrm rot="5400000">
            <a:off x="2305049" y="2152192"/>
            <a:ext cx="838198" cy="3695700"/>
          </a:xfrm>
          <a:prstGeom prst="homePlate">
            <a:avLst/>
          </a:prstGeom>
          <a:solidFill>
            <a:srgbClr val="FF6B00"/>
          </a:solidFill>
          <a:ln w="9525" cap="flat" cmpd="sng" algn="ctr">
            <a:solidFill>
              <a:schemeClr val="bg2">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0F7562F2-A5E4-43D5-8C48-6C8E26839B04}"/>
              </a:ext>
            </a:extLst>
          </p:cNvPr>
          <p:cNvSpPr txBox="1"/>
          <p:nvPr/>
        </p:nvSpPr>
        <p:spPr>
          <a:xfrm>
            <a:off x="876300" y="3652676"/>
            <a:ext cx="3695698"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cs typeface="Segoe UI" panose="020B0502040204020203" pitchFamily="34" charset="0"/>
              </a:rPr>
              <a:t>Accessing your EAP:</a:t>
            </a:r>
          </a:p>
        </p:txBody>
      </p:sp>
      <p:sp>
        <p:nvSpPr>
          <p:cNvPr id="8" name="TextBox 7">
            <a:extLst>
              <a:ext uri="{FF2B5EF4-FFF2-40B4-BE49-F238E27FC236}">
                <a16:creationId xmlns:a16="http://schemas.microsoft.com/office/drawing/2014/main" id="{DBD050C5-D533-48BD-83BA-3B9AD43B5A44}"/>
              </a:ext>
            </a:extLst>
          </p:cNvPr>
          <p:cNvSpPr txBox="1"/>
          <p:nvPr/>
        </p:nvSpPr>
        <p:spPr>
          <a:xfrm>
            <a:off x="876298" y="4266741"/>
            <a:ext cx="3596642" cy="1477328"/>
          </a:xfrm>
          <a:prstGeom prst="rect">
            <a:avLst/>
          </a:prstGeom>
          <a:noFill/>
        </p:spPr>
        <p:txBody>
          <a:bodyPr wrap="square" rtlCol="0">
            <a:spAutoFit/>
          </a:bodyPr>
          <a:lstStyle/>
          <a:p>
            <a:endParaRPr lang="en-US" sz="1500" dirty="0">
              <a:latin typeface="Segoe UI" panose="020B0502040204020203" pitchFamily="34" charset="0"/>
              <a:cs typeface="Segoe UI" panose="020B0502040204020203" pitchFamily="34" charset="0"/>
            </a:endParaRP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Phone consultations:</a:t>
            </a:r>
            <a:r>
              <a:rPr lang="en-US" sz="1500" dirty="0">
                <a:latin typeface="Segoe UI" panose="020B0502040204020203" pitchFamily="34" charset="0"/>
                <a:cs typeface="Segoe UI" panose="020B0502040204020203" pitchFamily="34" charset="0"/>
              </a:rPr>
              <a:t> 888.628.4824 </a:t>
            </a:r>
          </a:p>
          <a:p>
            <a:pPr marL="285750" indent="-285750">
              <a:buFont typeface="Wingdings 3" panose="05040102010807070707" pitchFamily="18" charset="2"/>
              <a:buChar char=""/>
            </a:pPr>
            <a:r>
              <a:rPr lang="en-US" sz="1500" b="0" dirty="0">
                <a:latin typeface="Segoe UI" panose="020B0502040204020203" pitchFamily="34" charset="0"/>
                <a:cs typeface="Segoe UI" panose="020B0502040204020203" pitchFamily="34" charset="0"/>
              </a:rPr>
              <a:t>Online tools and resources, visit: </a:t>
            </a:r>
            <a:r>
              <a:rPr lang="en-US" sz="1500" dirty="0">
                <a:latin typeface="Segoe UI" panose="020B0502040204020203" pitchFamily="34" charset="0"/>
                <a:cs typeface="Segoe UI" panose="020B0502040204020203" pitchFamily="34" charset="0"/>
              </a:rPr>
              <a:t>GuidanceResources.com</a:t>
            </a:r>
          </a:p>
          <a:p>
            <a:pPr marL="285750" indent="-285750">
              <a:buFont typeface="Wingdings 3" panose="05040102010807070707" pitchFamily="18" charset="2"/>
              <a:buChar char=""/>
            </a:pPr>
            <a:r>
              <a:rPr lang="en-US" sz="1500" dirty="0">
                <a:latin typeface="Segoe UI" panose="020B0502040204020203" pitchFamily="34" charset="0"/>
                <a:cs typeface="Segoe UI" panose="020B0502040204020203" pitchFamily="34" charset="0"/>
              </a:rPr>
              <a:t>Username: LFGSupport </a:t>
            </a:r>
          </a:p>
          <a:p>
            <a:pPr marL="285750" indent="-285750">
              <a:buFont typeface="Wingdings 3" panose="05040102010807070707" pitchFamily="18" charset="2"/>
              <a:buChar char=""/>
            </a:pPr>
            <a:r>
              <a:rPr lang="en-US" sz="1500" dirty="0">
                <a:latin typeface="Segoe UI" panose="020B0502040204020203" pitchFamily="34" charset="0"/>
                <a:cs typeface="Segoe UI" panose="020B0502040204020203" pitchFamily="34" charset="0"/>
              </a:rPr>
              <a:t>Password: </a:t>
            </a:r>
            <a:r>
              <a:rPr lang="en-US" sz="1500" b="0" dirty="0">
                <a:latin typeface="Segoe UI" panose="020B0502040204020203" pitchFamily="34" charset="0"/>
                <a:cs typeface="Segoe UI" panose="020B0502040204020203" pitchFamily="34" charset="0"/>
              </a:rPr>
              <a:t>LFGSupport1</a:t>
            </a:r>
          </a:p>
        </p:txBody>
      </p:sp>
      <p:sp>
        <p:nvSpPr>
          <p:cNvPr id="9" name="Rectangle 8">
            <a:extLst>
              <a:ext uri="{FF2B5EF4-FFF2-40B4-BE49-F238E27FC236}">
                <a16:creationId xmlns:a16="http://schemas.microsoft.com/office/drawing/2014/main" id="{1DD7A1E3-387E-43B7-92C8-97E4AA153FBD}"/>
              </a:ext>
            </a:extLst>
          </p:cNvPr>
          <p:cNvSpPr/>
          <p:nvPr/>
        </p:nvSpPr>
        <p:spPr>
          <a:xfrm>
            <a:off x="5105400" y="3927338"/>
            <a:ext cx="3581400" cy="1323439"/>
          </a:xfrm>
          <a:prstGeom prst="rect">
            <a:avLst/>
          </a:prstGeom>
        </p:spPr>
        <p:txBody>
          <a:bodyPr wrap="square">
            <a:spAutoFit/>
          </a:bodyPr>
          <a:lstStyle/>
          <a:p>
            <a:r>
              <a:rPr lang="en-US" sz="2000" b="0" dirty="0">
                <a:latin typeface="Segoe UI" panose="020B0502040204020203" pitchFamily="34" charset="0"/>
                <a:cs typeface="Segoe UI" panose="020B0502040204020203" pitchFamily="34" charset="0"/>
              </a:rPr>
              <a:t>ComPsych’s employee assistance program (EAP) offers up to </a:t>
            </a:r>
            <a:r>
              <a:rPr lang="en-US" sz="2000" dirty="0">
                <a:latin typeface="Segoe UI" panose="020B0502040204020203" pitchFamily="34" charset="0"/>
                <a:cs typeface="Segoe UI" panose="020B0502040204020203" pitchFamily="34" charset="0"/>
              </a:rPr>
              <a:t>5 face-to face counseling sessions per year</a:t>
            </a:r>
            <a:r>
              <a:rPr lang="en-US" sz="2000" b="0" dirty="0">
                <a:latin typeface="Segoe UI" panose="020B0502040204020203" pitchFamily="34" charset="0"/>
                <a:cs typeface="Segoe UI" panose="020B0502040204020203" pitchFamily="34" charset="0"/>
              </a:rPr>
              <a:t>.</a:t>
            </a:r>
          </a:p>
        </p:txBody>
      </p:sp>
      <p:sp>
        <p:nvSpPr>
          <p:cNvPr id="14" name="Slide Number Placeholder 5">
            <a:extLst>
              <a:ext uri="{FF2B5EF4-FFF2-40B4-BE49-F238E27FC236}">
                <a16:creationId xmlns:a16="http://schemas.microsoft.com/office/drawing/2014/main" id="{8310655A-ABC9-445A-93C1-4E822CD068BF}"/>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39</a:t>
            </a:fld>
            <a:endParaRPr lang="en-US" dirty="0"/>
          </a:p>
        </p:txBody>
      </p:sp>
    </p:spTree>
    <p:extLst>
      <p:ext uri="{BB962C8B-B14F-4D97-AF65-F5344CB8AC3E}">
        <p14:creationId xmlns:p14="http://schemas.microsoft.com/office/powerpoint/2010/main" val="2611188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10B76571-4651-430C-85E6-3781E8F81E7A}"/>
              </a:ext>
            </a:extLst>
          </p:cNvPr>
          <p:cNvSpPr txBox="1">
            <a:spLocks/>
          </p:cNvSpPr>
          <p:nvPr/>
        </p:nvSpPr>
        <p:spPr>
          <a:xfrm>
            <a:off x="272046" y="424788"/>
            <a:ext cx="8533001" cy="548640"/>
          </a:xfrm>
          <a:prstGeom prst="rect">
            <a:avLst/>
          </a:prstGeom>
        </p:spPr>
        <p:txBody>
          <a:bodyPr/>
          <a:lstStyle>
            <a:lvl1pPr algn="l" rtl="0" eaLnBrk="1" fontAlgn="base" hangingPunct="1">
              <a:spcBef>
                <a:spcPct val="0"/>
              </a:spcBef>
              <a:spcAft>
                <a:spcPct val="0"/>
              </a:spcAft>
              <a:defRPr sz="2400" baseline="0">
                <a:solidFill>
                  <a:schemeClr val="tx1"/>
                </a:solidFill>
                <a:latin typeface="+mj-lt"/>
                <a:ea typeface="+mj-ea"/>
                <a:cs typeface="+mj-cs"/>
              </a:defRPr>
            </a:lvl1pPr>
            <a:lvl2pPr algn="l" rtl="0" eaLnBrk="1" fontAlgn="base" hangingPunct="1">
              <a:spcBef>
                <a:spcPct val="0"/>
              </a:spcBef>
              <a:spcAft>
                <a:spcPct val="0"/>
              </a:spcAft>
              <a:defRPr sz="2400">
                <a:solidFill>
                  <a:schemeClr val="tx1"/>
                </a:solidFill>
                <a:latin typeface="Tahoma" pitchFamily="34" charset="0"/>
              </a:defRPr>
            </a:lvl2pPr>
            <a:lvl3pPr algn="l" rtl="0" eaLnBrk="1" fontAlgn="base" hangingPunct="1">
              <a:spcBef>
                <a:spcPct val="0"/>
              </a:spcBef>
              <a:spcAft>
                <a:spcPct val="0"/>
              </a:spcAft>
              <a:defRPr sz="2400">
                <a:solidFill>
                  <a:schemeClr val="tx1"/>
                </a:solidFill>
                <a:latin typeface="Tahoma" pitchFamily="34" charset="0"/>
              </a:defRPr>
            </a:lvl3pPr>
            <a:lvl4pPr algn="l" rtl="0" eaLnBrk="1" fontAlgn="base" hangingPunct="1">
              <a:spcBef>
                <a:spcPct val="0"/>
              </a:spcBef>
              <a:spcAft>
                <a:spcPct val="0"/>
              </a:spcAft>
              <a:defRPr sz="2400">
                <a:solidFill>
                  <a:schemeClr val="tx1"/>
                </a:solidFill>
                <a:latin typeface="Tahoma" pitchFamily="34" charset="0"/>
              </a:defRPr>
            </a:lvl4pPr>
            <a:lvl5pPr algn="l" rtl="0" eaLnBrk="1" fontAlgn="base" hangingPunct="1">
              <a:spcBef>
                <a:spcPct val="0"/>
              </a:spcBef>
              <a:spcAft>
                <a:spcPct val="0"/>
              </a:spcAft>
              <a:defRPr sz="2400">
                <a:solidFill>
                  <a:schemeClr val="tx1"/>
                </a:solidFill>
                <a:latin typeface="Tahoma" pitchFamily="34" charset="0"/>
              </a:defRPr>
            </a:lvl5pPr>
            <a:lvl6pPr marL="457200" algn="l" rtl="0" eaLnBrk="1" fontAlgn="base" hangingPunct="1">
              <a:spcBef>
                <a:spcPct val="0"/>
              </a:spcBef>
              <a:spcAft>
                <a:spcPct val="0"/>
              </a:spcAft>
              <a:defRPr sz="2400">
                <a:solidFill>
                  <a:schemeClr val="tx1"/>
                </a:solidFill>
                <a:latin typeface="Tahoma" pitchFamily="34" charset="0"/>
              </a:defRPr>
            </a:lvl6pPr>
            <a:lvl7pPr marL="914400" algn="l" rtl="0" eaLnBrk="1" fontAlgn="base" hangingPunct="1">
              <a:spcBef>
                <a:spcPct val="0"/>
              </a:spcBef>
              <a:spcAft>
                <a:spcPct val="0"/>
              </a:spcAft>
              <a:defRPr sz="2400">
                <a:solidFill>
                  <a:schemeClr val="tx1"/>
                </a:solidFill>
                <a:latin typeface="Tahoma" pitchFamily="34" charset="0"/>
              </a:defRPr>
            </a:lvl7pPr>
            <a:lvl8pPr marL="1371600" algn="l" rtl="0" eaLnBrk="1" fontAlgn="base" hangingPunct="1">
              <a:spcBef>
                <a:spcPct val="0"/>
              </a:spcBef>
              <a:spcAft>
                <a:spcPct val="0"/>
              </a:spcAft>
              <a:defRPr sz="2400">
                <a:solidFill>
                  <a:schemeClr val="tx1"/>
                </a:solidFill>
                <a:latin typeface="Tahoma" pitchFamily="34" charset="0"/>
              </a:defRPr>
            </a:lvl8pPr>
            <a:lvl9pPr marL="1828800" algn="l" rtl="0" eaLnBrk="1" fontAlgn="base" hangingPunct="1">
              <a:spcBef>
                <a:spcPct val="0"/>
              </a:spcBef>
              <a:spcAft>
                <a:spcPct val="0"/>
              </a:spcAft>
              <a:defRPr sz="2400">
                <a:solidFill>
                  <a:schemeClr val="tx1"/>
                </a:solidFill>
                <a:latin typeface="Tahoma" pitchFamily="34" charset="0"/>
              </a:defRPr>
            </a:lvl9pPr>
          </a:lstStyle>
          <a:p>
            <a:r>
              <a:rPr lang="en-US" sz="3200" dirty="0">
                <a:solidFill>
                  <a:srgbClr val="415364"/>
                </a:solidFill>
                <a:latin typeface="Segoe UI" panose="020B0502040204020203" pitchFamily="34" charset="0"/>
                <a:cs typeface="Segoe UI" panose="020B0502040204020203" pitchFamily="34" charset="0"/>
              </a:rPr>
              <a:t>Open Enrollment Process and Resources </a:t>
            </a:r>
            <a:endParaRPr lang="en-US" sz="3200" b="0" kern="0" dirty="0">
              <a:solidFill>
                <a:srgbClr val="415364"/>
              </a:solidFill>
              <a:latin typeface="Segoe UI" panose="020B0502040204020203" pitchFamily="34" charset="0"/>
              <a:cs typeface="Segoe UI" panose="020B0502040204020203" pitchFamily="34" charset="0"/>
            </a:endParaRPr>
          </a:p>
        </p:txBody>
      </p:sp>
      <p:sp>
        <p:nvSpPr>
          <p:cNvPr id="16" name="Slide Number Placeholder 5">
            <a:extLst>
              <a:ext uri="{FF2B5EF4-FFF2-40B4-BE49-F238E27FC236}">
                <a16:creationId xmlns:a16="http://schemas.microsoft.com/office/drawing/2014/main" id="{D3715E6D-B483-4548-AA8F-26036F14F8FA}"/>
              </a:ext>
            </a:extLst>
          </p:cNvPr>
          <p:cNvSpPr txBox="1">
            <a:spLocks/>
          </p:cNvSpPr>
          <p:nvPr/>
        </p:nvSpPr>
        <p:spPr>
          <a:xfrm>
            <a:off x="8088036" y="6412106"/>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4</a:t>
            </a:fld>
            <a:endParaRPr lang="en-US" dirty="0"/>
          </a:p>
        </p:txBody>
      </p:sp>
      <p:sp>
        <p:nvSpPr>
          <p:cNvPr id="9" name="TextBox 8">
            <a:extLst>
              <a:ext uri="{FF2B5EF4-FFF2-40B4-BE49-F238E27FC236}">
                <a16:creationId xmlns:a16="http://schemas.microsoft.com/office/drawing/2014/main" id="{FFA33DBA-8DCF-400C-9A09-EF266C669670}"/>
              </a:ext>
            </a:extLst>
          </p:cNvPr>
          <p:cNvSpPr txBox="1"/>
          <p:nvPr/>
        </p:nvSpPr>
        <p:spPr>
          <a:xfrm>
            <a:off x="305498" y="1534728"/>
            <a:ext cx="8533001" cy="2893100"/>
          </a:xfrm>
          <a:prstGeom prst="rect">
            <a:avLst/>
          </a:prstGeom>
          <a:noFill/>
        </p:spPr>
        <p:txBody>
          <a:bodyPr wrap="square">
            <a:spAutoFit/>
          </a:bodyPr>
          <a:lstStyle/>
          <a:p>
            <a:r>
              <a:rPr lang="en-US" sz="1800" b="0" i="0" u="none" strike="noStrike" baseline="0" dirty="0">
                <a:solidFill>
                  <a:srgbClr val="000000"/>
                </a:solidFill>
              </a:rPr>
              <a:t>ENROLLMENT INSTRUCTIONS </a:t>
            </a:r>
          </a:p>
          <a:p>
            <a:endParaRPr lang="en-US" sz="1800" b="0" i="0" u="none" strike="noStrike" baseline="0" dirty="0">
              <a:solidFill>
                <a:srgbClr val="000000"/>
              </a:solidFill>
            </a:endParaRPr>
          </a:p>
          <a:p>
            <a:r>
              <a:rPr lang="en-US" sz="1600" b="1" dirty="0">
                <a:solidFill>
                  <a:srgbClr val="000000"/>
                </a:solidFill>
              </a:rPr>
              <a:t>A</a:t>
            </a:r>
            <a:r>
              <a:rPr lang="en-US" sz="1600" b="1" i="0" u="none" strike="noStrike" baseline="0" dirty="0">
                <a:solidFill>
                  <a:srgbClr val="000000"/>
                </a:solidFill>
              </a:rPr>
              <a:t>nnual Enrollment to elect benefits for January 1, 2026 is from November 3, 2025 to November 17, 2025</a:t>
            </a:r>
          </a:p>
          <a:p>
            <a:endParaRPr lang="en-US" sz="1600" b="0" i="0" u="none" strike="noStrike" baseline="0" dirty="0">
              <a:solidFill>
                <a:srgbClr val="000000"/>
              </a:solidFill>
            </a:endParaRPr>
          </a:p>
          <a:p>
            <a:pPr marL="171450" indent="-171450">
              <a:buFont typeface="Arial" panose="020B0604020202020204" pitchFamily="34" charset="0"/>
              <a:buChar char="•"/>
            </a:pPr>
            <a:r>
              <a:rPr lang="en-US" sz="1600" b="0" i="0" u="none" strike="noStrike" baseline="0" dirty="0">
                <a:solidFill>
                  <a:srgbClr val="000000"/>
                </a:solidFill>
              </a:rPr>
              <a:t>Visit: </a:t>
            </a:r>
            <a:r>
              <a:rPr lang="en-US" sz="1600" b="1" i="0" u="sng" strike="noStrike" baseline="0" dirty="0">
                <a:solidFill>
                  <a:srgbClr val="000000"/>
                </a:solidFill>
                <a:hlinkClick r:id="rId4"/>
              </a:rPr>
              <a:t>www.awpsafety.com</a:t>
            </a:r>
            <a:r>
              <a:rPr lang="en-US" sz="1600" dirty="0">
                <a:solidFill>
                  <a:srgbClr val="000000"/>
                </a:solidFill>
              </a:rPr>
              <a:t> and refer to your benefit guide to view plan details and rates.</a:t>
            </a:r>
          </a:p>
          <a:p>
            <a:pPr marL="171450" indent="-171450">
              <a:buFont typeface="Arial" panose="020B0604020202020204" pitchFamily="34" charset="0"/>
              <a:buChar char="•"/>
            </a:pPr>
            <a:endParaRPr lang="en-US" sz="1600" dirty="0">
              <a:solidFill>
                <a:srgbClr val="000000"/>
              </a:solidFill>
            </a:endParaRPr>
          </a:p>
          <a:p>
            <a:pPr marL="171450" indent="-171450">
              <a:buFont typeface="Arial" panose="020B0604020202020204" pitchFamily="34" charset="0"/>
              <a:buChar char="•"/>
            </a:pPr>
            <a:r>
              <a:rPr lang="en-US" sz="1600" b="0" i="0" u="none" strike="noStrike" baseline="0" dirty="0">
                <a:solidFill>
                  <a:srgbClr val="000000"/>
                </a:solidFill>
              </a:rPr>
              <a:t>Enroll through UKG and follow </a:t>
            </a:r>
            <a:r>
              <a:rPr lang="en-US" sz="1600" b="1" i="0" u="none" strike="noStrike" baseline="0" dirty="0">
                <a:solidFill>
                  <a:srgbClr val="000000"/>
                </a:solidFill>
              </a:rPr>
              <a:t>UKG Open Enrollment Instructions </a:t>
            </a:r>
            <a:r>
              <a:rPr lang="en-US" sz="1600" b="0" i="0" u="none" strike="noStrike" baseline="0" dirty="0">
                <a:solidFill>
                  <a:srgbClr val="000000"/>
                </a:solidFill>
              </a:rPr>
              <a:t>for all annual open enrollment elections. </a:t>
            </a:r>
          </a:p>
          <a:p>
            <a:endParaRPr lang="en-US" sz="1600" b="1" i="0" u="none" strike="noStrike" baseline="0" dirty="0">
              <a:solidFill>
                <a:srgbClr val="000000"/>
              </a:solidFill>
            </a:endParaRPr>
          </a:p>
          <a:p>
            <a:endParaRPr lang="en-US" sz="1800" dirty="0"/>
          </a:p>
        </p:txBody>
      </p:sp>
      <p:sp>
        <p:nvSpPr>
          <p:cNvPr id="8" name="TextBox 7">
            <a:extLst>
              <a:ext uri="{FF2B5EF4-FFF2-40B4-BE49-F238E27FC236}">
                <a16:creationId xmlns:a16="http://schemas.microsoft.com/office/drawing/2014/main" id="{0AB47938-797E-4CCA-8D67-69AEDDB142E8}"/>
              </a:ext>
            </a:extLst>
          </p:cNvPr>
          <p:cNvSpPr txBox="1"/>
          <p:nvPr>
            <p:custDataLst>
              <p:tags r:id="rId1"/>
            </p:custDataLst>
          </p:nvPr>
        </p:nvSpPr>
        <p:spPr>
          <a:xfrm>
            <a:off x="465593" y="4045047"/>
            <a:ext cx="8145905" cy="1323439"/>
          </a:xfrm>
          <a:prstGeom prst="rect">
            <a:avLst/>
          </a:prstGeom>
          <a:noFill/>
          <a:ln w="19050">
            <a:solidFill>
              <a:schemeClr val="accent2"/>
            </a:solidFill>
          </a:ln>
        </p:spPr>
        <p:txBody>
          <a:bodyPr wrap="square">
            <a:spAutoFit/>
          </a:bodyPr>
          <a:lstStyle/>
          <a:p>
            <a:endParaRPr lang="en-US" sz="1600" dirty="0">
              <a:latin typeface="Segoe UI" panose="020B0502040204020203" pitchFamily="34" charset="0"/>
              <a:cs typeface="Segoe UI" panose="020B0502040204020203" pitchFamily="34" charset="0"/>
            </a:endParaRPr>
          </a:p>
          <a:p>
            <a:r>
              <a:rPr lang="en-US" sz="1600" dirty="0">
                <a:latin typeface="Segoe UI" panose="020B0502040204020203" pitchFamily="34" charset="0"/>
                <a:cs typeface="Segoe UI" panose="020B0502040204020203" pitchFamily="34" charset="0"/>
              </a:rPr>
              <a:t>This</a:t>
            </a:r>
            <a:r>
              <a:rPr lang="en-US" sz="1600" b="1" dirty="0">
                <a:latin typeface="Segoe UI" panose="020B0502040204020203" pitchFamily="34" charset="0"/>
                <a:cs typeface="Segoe UI" panose="020B0502040204020203" pitchFamily="34" charset="0"/>
              </a:rPr>
              <a:t> </a:t>
            </a:r>
            <a:r>
              <a:rPr lang="en-US" sz="1600" dirty="0">
                <a:latin typeface="Segoe UI" panose="020B0502040204020203" pitchFamily="34" charset="0"/>
                <a:cs typeface="Segoe UI" panose="020B0502040204020203" pitchFamily="34" charset="0"/>
              </a:rPr>
              <a:t>is a passive enrollment, meaning your current elections will rollover </a:t>
            </a:r>
            <a:r>
              <a:rPr lang="en-US" sz="1600" b="1" dirty="0">
                <a:latin typeface="Segoe UI" panose="020B0502040204020203" pitchFamily="34" charset="0"/>
                <a:cs typeface="Segoe UI" panose="020B0502040204020203" pitchFamily="34" charset="0"/>
              </a:rPr>
              <a:t>except for the FSA and HSA. The FSA &amp; HSA requires that you re-enroll for the January 1, 2026 plan year.</a:t>
            </a:r>
            <a:r>
              <a:rPr lang="en-US" sz="1600" dirty="0">
                <a:latin typeface="Segoe UI" panose="020B0502040204020203" pitchFamily="34" charset="0"/>
                <a:cs typeface="Segoe UI" panose="020B0502040204020203" pitchFamily="34" charset="0"/>
              </a:rPr>
              <a:t>. </a:t>
            </a:r>
          </a:p>
          <a:p>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0235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EC1B9-8976-4920-8822-387B31B86D73}"/>
              </a:ext>
            </a:extLst>
          </p:cNvPr>
          <p:cNvSpPr>
            <a:spLocks noGrp="1"/>
          </p:cNvSpPr>
          <p:nvPr>
            <p:ph type="title"/>
          </p:nvPr>
        </p:nvSpPr>
        <p:spPr>
          <a:xfrm>
            <a:off x="628650" y="223071"/>
            <a:ext cx="7886700" cy="1325563"/>
          </a:xfrm>
          <a:noFill/>
        </p:spPr>
        <p:txBody>
          <a:bodyPr/>
          <a:lstStyle/>
          <a:p>
            <a:r>
              <a:rPr lang="en-US" dirty="0">
                <a:solidFill>
                  <a:srgbClr val="415364"/>
                </a:solidFill>
              </a:rPr>
              <a:t>Next Steps &amp; Questions?</a:t>
            </a:r>
          </a:p>
        </p:txBody>
      </p:sp>
      <p:sp>
        <p:nvSpPr>
          <p:cNvPr id="3" name="Slide Number Placeholder 2">
            <a:extLst>
              <a:ext uri="{FF2B5EF4-FFF2-40B4-BE49-F238E27FC236}">
                <a16:creationId xmlns:a16="http://schemas.microsoft.com/office/drawing/2014/main" id="{447F54C8-FD8E-4B18-9E47-AC4D5292DA04}"/>
              </a:ext>
            </a:extLst>
          </p:cNvPr>
          <p:cNvSpPr>
            <a:spLocks noGrp="1"/>
          </p:cNvSpPr>
          <p:nvPr>
            <p:ph type="sldNum" sz="quarter" idx="12"/>
          </p:nvPr>
        </p:nvSpPr>
        <p:spPr/>
        <p:txBody>
          <a:bodyPr/>
          <a:lstStyle/>
          <a:p>
            <a:fld id="{6F4AE7F9-3E01-4E97-BC9A-A13DD2F3B4D8}" type="slidenum">
              <a:rPr lang="en-US" smtClean="0"/>
              <a:t>40</a:t>
            </a:fld>
            <a:endParaRPr lang="en-US" dirty="0"/>
          </a:p>
        </p:txBody>
      </p:sp>
      <p:sp>
        <p:nvSpPr>
          <p:cNvPr id="14" name="TextBox 13">
            <a:extLst>
              <a:ext uri="{FF2B5EF4-FFF2-40B4-BE49-F238E27FC236}">
                <a16:creationId xmlns:a16="http://schemas.microsoft.com/office/drawing/2014/main" id="{497D888C-E0A7-42EA-837C-E4368074B1B2}"/>
              </a:ext>
            </a:extLst>
          </p:cNvPr>
          <p:cNvSpPr txBox="1"/>
          <p:nvPr/>
        </p:nvSpPr>
        <p:spPr>
          <a:xfrm>
            <a:off x="338798" y="1526346"/>
            <a:ext cx="4881993" cy="1754326"/>
          </a:xfrm>
          <a:prstGeom prst="rect">
            <a:avLst/>
          </a:prstGeom>
          <a:noFill/>
        </p:spPr>
        <p:txBody>
          <a:bodyPr wrap="square" rtlCol="0">
            <a:spAutoFit/>
          </a:bodyPr>
          <a:lstStyle/>
          <a:p>
            <a:pPr marL="285750" indent="-285750">
              <a:buFont typeface="Arial" panose="020B0604020202020204" pitchFamily="34" charset="0"/>
              <a:buChar char="•"/>
            </a:pPr>
            <a:r>
              <a:rPr lang="en-US" u="sng"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Your open enrollment window is from November 3rd– </a:t>
            </a:r>
            <a:r>
              <a:rPr lang="en-US" u="sng" dirty="0">
                <a:latin typeface="Segoe UI" panose="020B0502040204020203" pitchFamily="34" charset="0"/>
                <a:cs typeface="Segoe UI" panose="020B0502040204020203" pitchFamily="34" charset="0"/>
              </a:rPr>
              <a:t>November 17th</a:t>
            </a:r>
            <a:endParaRPr lang="en-US" u="sng"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endParaRPr>
          </a:p>
          <a:p>
            <a:endParaRPr lang="en-US" u="sng"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endParaRPr lang="en-US" b="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7DB8D786-16A8-4F89-92A2-EBC6D28E08DC}"/>
              </a:ext>
            </a:extLst>
          </p:cNvPr>
          <p:cNvSpPr txBox="1"/>
          <p:nvPr/>
        </p:nvSpPr>
        <p:spPr>
          <a:xfrm>
            <a:off x="628650" y="2310634"/>
            <a:ext cx="4132613" cy="1815882"/>
          </a:xfrm>
          <a:prstGeom prst="rect">
            <a:avLst/>
          </a:prstGeom>
          <a:noFill/>
        </p:spPr>
        <p:txBody>
          <a:bodyPr wrap="square">
            <a:spAutoFit/>
          </a:bodyPr>
          <a:lstStyle/>
          <a:p>
            <a:r>
              <a:rPr lang="en-US" sz="1400" b="0" i="0" u="none" strike="noStrike" baseline="0" dirty="0">
                <a:solidFill>
                  <a:srgbClr val="000000"/>
                </a:solidFill>
                <a:latin typeface="Open Sans" panose="020B0606030504020204" pitchFamily="34" charset="0"/>
              </a:rPr>
              <a:t>ENROLLMENT INSTRUCTIONS </a:t>
            </a:r>
          </a:p>
          <a:p>
            <a:r>
              <a:rPr lang="en-US" sz="1400" b="1" dirty="0">
                <a:solidFill>
                  <a:srgbClr val="000000"/>
                </a:solidFill>
                <a:latin typeface="Open Sans" panose="020B0606030504020204" pitchFamily="34" charset="0"/>
              </a:rPr>
              <a:t>A</a:t>
            </a:r>
            <a:r>
              <a:rPr lang="en-US" sz="1400" b="1" i="0" u="none" strike="noStrike" baseline="0" dirty="0">
                <a:solidFill>
                  <a:srgbClr val="000000"/>
                </a:solidFill>
                <a:latin typeface="Open Sans" panose="020B0606030504020204" pitchFamily="34" charset="0"/>
              </a:rPr>
              <a:t>nnual Benefits Enrollment </a:t>
            </a:r>
            <a:endParaRPr lang="en-US" sz="1400" b="0" i="0" u="none" strike="noStrike" baseline="0" dirty="0">
              <a:solidFill>
                <a:srgbClr val="000000"/>
              </a:solidFill>
              <a:latin typeface="Open Sans" panose="020B0606030504020204" pitchFamily="34" charset="0"/>
            </a:endParaRPr>
          </a:p>
          <a:p>
            <a:pPr marL="171450" indent="-171450">
              <a:buFont typeface="Arial" panose="020B0604020202020204" pitchFamily="34" charset="0"/>
              <a:buChar char="•"/>
            </a:pPr>
            <a:r>
              <a:rPr lang="en-US" sz="1400" b="0" i="0" u="none" strike="noStrike" baseline="0" dirty="0">
                <a:solidFill>
                  <a:srgbClr val="000000"/>
                </a:solidFill>
                <a:latin typeface="Segoe UI" panose="020B0502040204020203" pitchFamily="34" charset="0"/>
              </a:rPr>
              <a:t>Visit: </a:t>
            </a:r>
            <a:r>
              <a:rPr lang="en-US" sz="1400" b="1" i="0" u="sng" strike="noStrike" baseline="0" dirty="0">
                <a:solidFill>
                  <a:srgbClr val="000000"/>
                </a:solidFill>
                <a:latin typeface="Segoe UI" panose="020B0502040204020203" pitchFamily="34" charset="0"/>
              </a:rPr>
              <a:t>www.awpsafety.com</a:t>
            </a:r>
            <a:r>
              <a:rPr lang="en-US" sz="1400" b="0" i="0" u="none" strike="noStrike" baseline="0" dirty="0">
                <a:solidFill>
                  <a:srgbClr val="000000"/>
                </a:solidFill>
                <a:latin typeface="Segoe UI" panose="020B0502040204020203" pitchFamily="34" charset="0"/>
              </a:rPr>
              <a:t>. </a:t>
            </a:r>
          </a:p>
          <a:p>
            <a:pPr marL="171450" indent="-171450">
              <a:buFont typeface="Arial" panose="020B0604020202020204" pitchFamily="34" charset="0"/>
              <a:buChar char="•"/>
            </a:pPr>
            <a:endParaRPr lang="en-US" sz="1400" b="0" i="0" u="none" strike="noStrike" baseline="0" dirty="0">
              <a:solidFill>
                <a:srgbClr val="000000"/>
              </a:solidFill>
              <a:latin typeface="Segoe UI" panose="020B0502040204020203" pitchFamily="34" charset="0"/>
            </a:endParaRPr>
          </a:p>
          <a:p>
            <a:pPr marL="171450" indent="-171450">
              <a:buFont typeface="Arial" panose="020B0604020202020204" pitchFamily="34" charset="0"/>
              <a:buChar char="•"/>
            </a:pPr>
            <a:r>
              <a:rPr lang="en-US" sz="1400" b="0" i="0" u="none" strike="noStrike" baseline="0" dirty="0">
                <a:solidFill>
                  <a:srgbClr val="000000"/>
                </a:solidFill>
                <a:latin typeface="Segoe UI" panose="020B0502040204020203" pitchFamily="34" charset="0"/>
              </a:rPr>
              <a:t>Please follow </a:t>
            </a:r>
            <a:r>
              <a:rPr lang="en-US" sz="1400" b="1" i="0" u="none" strike="noStrike" baseline="0" dirty="0">
                <a:solidFill>
                  <a:srgbClr val="000000"/>
                </a:solidFill>
                <a:latin typeface="Segoe UI" panose="020B0502040204020203" pitchFamily="34" charset="0"/>
              </a:rPr>
              <a:t>UKG Open Enrollment Instructions </a:t>
            </a:r>
            <a:r>
              <a:rPr lang="en-US" sz="1400" b="0" i="0" u="none" strike="noStrike" baseline="0" dirty="0">
                <a:solidFill>
                  <a:srgbClr val="000000"/>
                </a:solidFill>
                <a:latin typeface="Segoe UI" panose="020B0502040204020203" pitchFamily="34" charset="0"/>
              </a:rPr>
              <a:t>for all annual open enrollment elections. </a:t>
            </a:r>
          </a:p>
          <a:p>
            <a:pPr marL="171450" indent="-171450">
              <a:buFont typeface="Arial" panose="020B0604020202020204" pitchFamily="34" charset="0"/>
              <a:buChar char="•"/>
            </a:pPr>
            <a:endParaRPr lang="en-US" sz="1400" dirty="0">
              <a:solidFill>
                <a:srgbClr val="000000"/>
              </a:solidFill>
              <a:latin typeface="Segoe UI" panose="020B0502040204020203" pitchFamily="34" charset="0"/>
            </a:endParaRPr>
          </a:p>
        </p:txBody>
      </p:sp>
      <p:sp>
        <p:nvSpPr>
          <p:cNvPr id="2" name="Speech Bubble: Oval 1">
            <a:extLst>
              <a:ext uri="{FF2B5EF4-FFF2-40B4-BE49-F238E27FC236}">
                <a16:creationId xmlns:a16="http://schemas.microsoft.com/office/drawing/2014/main" id="{1263A62E-E5A8-4A16-A501-C34CBEA1BD9A}"/>
              </a:ext>
            </a:extLst>
          </p:cNvPr>
          <p:cNvSpPr/>
          <p:nvPr/>
        </p:nvSpPr>
        <p:spPr>
          <a:xfrm>
            <a:off x="880533" y="4210149"/>
            <a:ext cx="3880730" cy="2243010"/>
          </a:xfrm>
          <a:prstGeom prst="wedgeEllipseCallou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b="1" i="0" u="none" strike="noStrike" baseline="0" dirty="0">
                <a:solidFill>
                  <a:schemeClr val="bg1"/>
                </a:solidFill>
                <a:latin typeface="Sarabun Light" panose="00000400000000000000" pitchFamily="2" charset="-34"/>
              </a:rPr>
              <a:t>Visit </a:t>
            </a:r>
            <a:r>
              <a:rPr lang="en-US" sz="1600" b="1" i="0" u="sng" strike="noStrike" baseline="0" dirty="0">
                <a:solidFill>
                  <a:schemeClr val="bg1"/>
                </a:solidFill>
                <a:latin typeface="Sarabun" panose="00000500000000000000" pitchFamily="2" charset="-34"/>
              </a:rPr>
              <a:t>https://awpbenefits.com </a:t>
            </a:r>
            <a:r>
              <a:rPr lang="en-US" sz="1600" b="1" i="0" u="none" strike="noStrike" baseline="0" dirty="0">
                <a:solidFill>
                  <a:schemeClr val="bg1"/>
                </a:solidFill>
                <a:latin typeface="Sarabun Light" panose="00000400000000000000" pitchFamily="2" charset="-34"/>
              </a:rPr>
              <a:t>to view all benefits-related information including your benefit guide now and throughout the year</a:t>
            </a:r>
            <a:endParaRPr lang="en-US" sz="1600" b="1" dirty="0">
              <a:solidFill>
                <a:schemeClr val="bg1"/>
              </a:solidFill>
            </a:endParaRPr>
          </a:p>
        </p:txBody>
      </p:sp>
      <p:sp>
        <p:nvSpPr>
          <p:cNvPr id="4" name="Speech Bubble: Oval 3">
            <a:extLst>
              <a:ext uri="{FF2B5EF4-FFF2-40B4-BE49-F238E27FC236}">
                <a16:creationId xmlns:a16="http://schemas.microsoft.com/office/drawing/2014/main" id="{08FA98EA-0B5C-EED5-47A1-22152F734FE3}"/>
              </a:ext>
            </a:extLst>
          </p:cNvPr>
          <p:cNvSpPr/>
          <p:nvPr/>
        </p:nvSpPr>
        <p:spPr>
          <a:xfrm>
            <a:off x="4672589" y="1526346"/>
            <a:ext cx="4094643" cy="3031057"/>
          </a:xfrm>
          <a:prstGeom prst="wedgeEllipseCallout">
            <a:avLst>
              <a:gd name="adj1" fmla="val -20833"/>
              <a:gd name="adj2" fmla="val 62500"/>
            </a:avLst>
          </a:prstGeom>
          <a:solidFill>
            <a:srgbClr val="FF6B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latin typeface="Sarabun Light" panose="00000400000000000000" pitchFamily="2" charset="-34"/>
              </a:rPr>
              <a:t>Questions? </a:t>
            </a:r>
          </a:p>
          <a:p>
            <a:pPr algn="ctr"/>
            <a:endParaRPr lang="en-US" b="1" dirty="0">
              <a:solidFill>
                <a:schemeClr val="bg1"/>
              </a:solidFill>
              <a:latin typeface="Sarabun Light" panose="00000400000000000000" pitchFamily="2" charset="-34"/>
            </a:endParaRPr>
          </a:p>
          <a:p>
            <a:pPr algn="ctr"/>
            <a:r>
              <a:rPr lang="en-US" sz="1600" b="1" dirty="0">
                <a:solidFill>
                  <a:schemeClr val="bg1"/>
                </a:solidFill>
                <a:latin typeface="Sarabun Light" panose="00000400000000000000" pitchFamily="2" charset="-34"/>
              </a:rPr>
              <a:t>Call or email the Benefits Helpline </a:t>
            </a:r>
          </a:p>
          <a:p>
            <a:pPr algn="ctr"/>
            <a:endParaRPr lang="en-US" sz="1600" b="1" dirty="0">
              <a:solidFill>
                <a:schemeClr val="bg1"/>
              </a:solidFill>
              <a:latin typeface="Sarabun Light" panose="00000400000000000000" pitchFamily="2" charset="-34"/>
            </a:endParaRPr>
          </a:p>
          <a:p>
            <a:pPr algn="ctr"/>
            <a:r>
              <a:rPr lang="en-US" sz="1600" b="1" dirty="0">
                <a:solidFill>
                  <a:schemeClr val="bg1"/>
                </a:solidFill>
                <a:latin typeface="Sarabun Light" panose="00000400000000000000" pitchFamily="2" charset="-34"/>
              </a:rPr>
              <a:t>Monday – Friday  </a:t>
            </a:r>
          </a:p>
          <a:p>
            <a:pPr algn="ctr"/>
            <a:r>
              <a:rPr lang="en-US" sz="1600" b="1" dirty="0">
                <a:solidFill>
                  <a:schemeClr val="bg1"/>
                </a:solidFill>
                <a:latin typeface="Sarabun Light" panose="00000400000000000000" pitchFamily="2" charset="-34"/>
              </a:rPr>
              <a:t>8:30 am to 5 p.m. CST</a:t>
            </a:r>
          </a:p>
          <a:p>
            <a:pPr algn="ctr"/>
            <a:r>
              <a:rPr lang="en-US" sz="1600" b="1" dirty="0">
                <a:solidFill>
                  <a:schemeClr val="bg1"/>
                </a:solidFill>
                <a:latin typeface="Sarabun Light" panose="00000400000000000000" pitchFamily="2" charset="-34"/>
              </a:rPr>
              <a:t>800-590-9857 </a:t>
            </a:r>
          </a:p>
          <a:p>
            <a:pPr algn="ctr"/>
            <a:r>
              <a:rPr lang="en-US" sz="1600" b="1" dirty="0">
                <a:solidFill>
                  <a:schemeClr val="bg1"/>
                </a:solidFill>
                <a:latin typeface="Sarabun Light" panose="00000400000000000000" pitchFamily="2" charset="-34"/>
                <a:hlinkClick r:id="rId5">
                  <a:extLst>
                    <a:ext uri="{A12FA001-AC4F-418D-AE19-62706E023703}">
                      <ahyp:hlinkClr xmlns:ahyp="http://schemas.microsoft.com/office/drawing/2018/hyperlinkcolor" val="tx"/>
                    </a:ext>
                  </a:extLst>
                </a:hlinkClick>
              </a:rPr>
              <a:t>AWPBenefits@lockton.com</a:t>
            </a:r>
            <a:r>
              <a:rPr lang="en-US" sz="1600" b="1" dirty="0">
                <a:solidFill>
                  <a:schemeClr val="bg1"/>
                </a:solidFill>
                <a:latin typeface="Sarabun Light" panose="00000400000000000000" pitchFamily="2" charset="-34"/>
              </a:rPr>
              <a:t> </a:t>
            </a:r>
            <a:endParaRPr lang="en-US" sz="1600" b="1" dirty="0">
              <a:solidFill>
                <a:schemeClr val="bg1"/>
              </a:solidFill>
            </a:endParaRPr>
          </a:p>
        </p:txBody>
      </p:sp>
    </p:spTree>
    <p:extLst>
      <p:ext uri="{BB962C8B-B14F-4D97-AF65-F5344CB8AC3E}">
        <p14:creationId xmlns:p14="http://schemas.microsoft.com/office/powerpoint/2010/main" val="354610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B725FA4F-729F-4A84-BE75-11C6F2B0284F}"/>
              </a:ext>
            </a:extLst>
          </p:cNvPr>
          <p:cNvGraphicFramePr>
            <a:graphicFrameLocks noGrp="1"/>
          </p:cNvGraphicFramePr>
          <p:nvPr>
            <p:extLst>
              <p:ext uri="{D42A27DB-BD31-4B8C-83A1-F6EECF244321}">
                <p14:modId xmlns:p14="http://schemas.microsoft.com/office/powerpoint/2010/main" val="865887213"/>
              </p:ext>
            </p:extLst>
          </p:nvPr>
        </p:nvGraphicFramePr>
        <p:xfrm>
          <a:off x="460883" y="1419841"/>
          <a:ext cx="8222233" cy="5207359"/>
        </p:xfrm>
        <a:graphic>
          <a:graphicData uri="http://schemas.openxmlformats.org/drawingml/2006/table">
            <a:tbl>
              <a:tblPr firstRow="1" bandRow="1">
                <a:tableStyleId>{3B4B98B0-60AC-42C2-AFA5-B58CD77FA1E5}</a:tableStyleId>
              </a:tblPr>
              <a:tblGrid>
                <a:gridCol w="4104167">
                  <a:extLst>
                    <a:ext uri="{9D8B030D-6E8A-4147-A177-3AD203B41FA5}">
                      <a16:colId xmlns:a16="http://schemas.microsoft.com/office/drawing/2014/main" val="2318443652"/>
                    </a:ext>
                  </a:extLst>
                </a:gridCol>
                <a:gridCol w="4118066">
                  <a:extLst>
                    <a:ext uri="{9D8B030D-6E8A-4147-A177-3AD203B41FA5}">
                      <a16:colId xmlns:a16="http://schemas.microsoft.com/office/drawing/2014/main" val="12272946"/>
                    </a:ext>
                  </a:extLst>
                </a:gridCol>
              </a:tblGrid>
              <a:tr h="352394">
                <a:tc>
                  <a:txBody>
                    <a:bodyPr/>
                    <a:lstStyle/>
                    <a:p>
                      <a:r>
                        <a:rPr lang="en-US" sz="1450" dirty="0">
                          <a:solidFill>
                            <a:schemeClr val="bg1"/>
                          </a:solidFill>
                          <a:latin typeface="Segoe UI" panose="020B0502040204020203" pitchFamily="34" charset="0"/>
                          <a:cs typeface="Segoe UI" panose="020B0502040204020203" pitchFamily="34" charset="0"/>
                        </a:rPr>
                        <a:t>Benefit</a:t>
                      </a:r>
                    </a:p>
                  </a:txBody>
                  <a:tcPr anchor="ctr">
                    <a:solidFill>
                      <a:schemeClr val="tx1"/>
                    </a:solidFill>
                  </a:tcPr>
                </a:tc>
                <a:tc>
                  <a:txBody>
                    <a:bodyPr/>
                    <a:lstStyle/>
                    <a:p>
                      <a:r>
                        <a:rPr lang="en-US" sz="1450" dirty="0">
                          <a:solidFill>
                            <a:schemeClr val="bg1"/>
                          </a:solidFill>
                          <a:latin typeface="Segoe UI" panose="020B0502040204020203" pitchFamily="34" charset="0"/>
                          <a:cs typeface="Segoe UI" panose="020B0502040204020203" pitchFamily="34" charset="0"/>
                        </a:rPr>
                        <a:t>Vendor Partner</a:t>
                      </a:r>
                    </a:p>
                  </a:txBody>
                  <a:tcPr anchor="ctr">
                    <a:solidFill>
                      <a:schemeClr val="tx1"/>
                    </a:solidFill>
                  </a:tcPr>
                </a:tc>
                <a:extLst>
                  <a:ext uri="{0D108BD9-81ED-4DB2-BD59-A6C34878D82A}">
                    <a16:rowId xmlns:a16="http://schemas.microsoft.com/office/drawing/2014/main" val="3032436182"/>
                  </a:ext>
                </a:extLst>
              </a:tr>
              <a:tr h="352394">
                <a:tc>
                  <a:txBody>
                    <a:bodyPr/>
                    <a:lstStyle/>
                    <a:p>
                      <a:r>
                        <a:rPr lang="en-US" sz="1450" dirty="0">
                          <a:latin typeface="Segoe UI" panose="020B0502040204020203" pitchFamily="34" charset="0"/>
                          <a:cs typeface="Segoe UI" panose="020B0502040204020203" pitchFamily="34" charset="0"/>
                        </a:rPr>
                        <a:t>Medical and Prescription</a:t>
                      </a:r>
                    </a:p>
                  </a:txBody>
                  <a:tcPr anchor="ctr">
                    <a:solidFill>
                      <a:srgbClr val="FF6B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50" dirty="0">
                          <a:latin typeface="Segoe UI" panose="020B0502040204020203" pitchFamily="34" charset="0"/>
                          <a:cs typeface="Segoe UI" panose="020B0502040204020203" pitchFamily="34" charset="0"/>
                        </a:rPr>
                        <a:t>United Healthcare</a:t>
                      </a:r>
                    </a:p>
                  </a:txBody>
                  <a:tcPr anchor="ctr">
                    <a:solidFill>
                      <a:srgbClr val="FF6B00"/>
                    </a:solidFill>
                  </a:tcPr>
                </a:tc>
                <a:extLst>
                  <a:ext uri="{0D108BD9-81ED-4DB2-BD59-A6C34878D82A}">
                    <a16:rowId xmlns:a16="http://schemas.microsoft.com/office/drawing/2014/main" val="881144473"/>
                  </a:ext>
                </a:extLst>
              </a:tr>
              <a:tr h="352394">
                <a:tc>
                  <a:txBody>
                    <a:bodyPr/>
                    <a:lstStyle/>
                    <a:p>
                      <a:r>
                        <a:rPr lang="en-US" sz="1450" dirty="0">
                          <a:latin typeface="Segoe UI" panose="020B0502040204020203" pitchFamily="34" charset="0"/>
                          <a:cs typeface="Segoe UI" panose="020B0502040204020203" pitchFamily="34" charset="0"/>
                        </a:rPr>
                        <a:t>Medical and Prescription</a:t>
                      </a:r>
                    </a:p>
                  </a:txBody>
                  <a:tcPr anchor="ctr"/>
                </a:tc>
                <a:tc>
                  <a:txBody>
                    <a:bodyPr/>
                    <a:lstStyle/>
                    <a:p>
                      <a:r>
                        <a:rPr lang="en-US" sz="1450" dirty="0">
                          <a:latin typeface="Segoe UI" panose="020B0502040204020203" pitchFamily="34" charset="0"/>
                          <a:cs typeface="Segoe UI" panose="020B0502040204020203" pitchFamily="34" charset="0"/>
                        </a:rPr>
                        <a:t>Kaiser  - Hawaii and California Team Members</a:t>
                      </a:r>
                    </a:p>
                  </a:txBody>
                  <a:tcPr anchor="ctr"/>
                </a:tc>
                <a:extLst>
                  <a:ext uri="{0D108BD9-81ED-4DB2-BD59-A6C34878D82A}">
                    <a16:rowId xmlns:a16="http://schemas.microsoft.com/office/drawing/2014/main" val="4268832673"/>
                  </a:ext>
                </a:extLst>
              </a:tr>
              <a:tr h="352394">
                <a:tc>
                  <a:txBody>
                    <a:bodyPr/>
                    <a:lstStyle/>
                    <a:p>
                      <a:r>
                        <a:rPr lang="en-US" sz="1450" dirty="0">
                          <a:latin typeface="Segoe UI" panose="020B0502040204020203" pitchFamily="34" charset="0"/>
                          <a:cs typeface="Segoe UI" panose="020B0502040204020203" pitchFamily="34" charset="0"/>
                        </a:rPr>
                        <a:t>Dental</a:t>
                      </a:r>
                    </a:p>
                  </a:txBody>
                  <a:tcPr anchor="ctr">
                    <a:solidFill>
                      <a:srgbClr val="FF6B00"/>
                    </a:solidFill>
                  </a:tcPr>
                </a:tc>
                <a:tc>
                  <a:txBody>
                    <a:bodyPr/>
                    <a:lstStyle/>
                    <a:p>
                      <a:r>
                        <a:rPr lang="en-US" sz="1450" dirty="0">
                          <a:latin typeface="Segoe UI" panose="020B0502040204020203" pitchFamily="34" charset="0"/>
                          <a:cs typeface="Segoe UI" panose="020B0502040204020203" pitchFamily="34" charset="0"/>
                        </a:rPr>
                        <a:t>Delta Dental</a:t>
                      </a:r>
                    </a:p>
                  </a:txBody>
                  <a:tcPr anchor="ctr">
                    <a:solidFill>
                      <a:srgbClr val="FF6B00"/>
                    </a:solidFill>
                  </a:tcPr>
                </a:tc>
                <a:extLst>
                  <a:ext uri="{0D108BD9-81ED-4DB2-BD59-A6C34878D82A}">
                    <a16:rowId xmlns:a16="http://schemas.microsoft.com/office/drawing/2014/main" val="3569864121"/>
                  </a:ext>
                </a:extLst>
              </a:tr>
              <a:tr h="352394">
                <a:tc>
                  <a:txBody>
                    <a:bodyPr/>
                    <a:lstStyle/>
                    <a:p>
                      <a:r>
                        <a:rPr lang="en-US" sz="1450" dirty="0">
                          <a:latin typeface="Segoe UI" panose="020B0502040204020203" pitchFamily="34" charset="0"/>
                          <a:cs typeface="Segoe UI" panose="020B0502040204020203" pitchFamily="34" charset="0"/>
                        </a:rPr>
                        <a:t>Vision</a:t>
                      </a:r>
                    </a:p>
                  </a:txBody>
                  <a:tcPr anchor="ctr"/>
                </a:tc>
                <a:tc>
                  <a:txBody>
                    <a:bodyPr/>
                    <a:lstStyle/>
                    <a:p>
                      <a:r>
                        <a:rPr lang="en-US" sz="1450" dirty="0">
                          <a:latin typeface="Segoe UI" panose="020B0502040204020203" pitchFamily="34" charset="0"/>
                          <a:cs typeface="Segoe UI" panose="020B0502040204020203" pitchFamily="34" charset="0"/>
                        </a:rPr>
                        <a:t>United Healthcare</a:t>
                      </a:r>
                    </a:p>
                  </a:txBody>
                  <a:tcPr anchor="ctr"/>
                </a:tc>
                <a:extLst>
                  <a:ext uri="{0D108BD9-81ED-4DB2-BD59-A6C34878D82A}">
                    <a16:rowId xmlns:a16="http://schemas.microsoft.com/office/drawing/2014/main" val="593170239"/>
                  </a:ext>
                </a:extLst>
              </a:tr>
              <a:tr h="576645">
                <a:tc>
                  <a:txBody>
                    <a:bodyPr/>
                    <a:lstStyle/>
                    <a:p>
                      <a:r>
                        <a:rPr lang="en-US" sz="1450" dirty="0">
                          <a:latin typeface="Segoe UI" panose="020B0502040204020203" pitchFamily="34" charset="0"/>
                          <a:cs typeface="Segoe UI" panose="020B0502040204020203" pitchFamily="34" charset="0"/>
                        </a:rPr>
                        <a:t>Flexible Spending Account (FSA)</a:t>
                      </a:r>
                    </a:p>
                  </a:txBody>
                  <a:tcPr anchor="ctr">
                    <a:solidFill>
                      <a:srgbClr val="FF6B00"/>
                    </a:solidFill>
                  </a:tcPr>
                </a:tc>
                <a:tc>
                  <a:txBody>
                    <a:bodyPr/>
                    <a:lstStyle/>
                    <a:p>
                      <a:r>
                        <a:rPr lang="en-US" sz="1450" dirty="0">
                          <a:latin typeface="Segoe UI" panose="020B0502040204020203" pitchFamily="34" charset="0"/>
                          <a:cs typeface="Segoe UI" panose="020B0502040204020203" pitchFamily="34" charset="0"/>
                        </a:rPr>
                        <a:t>Forma</a:t>
                      </a:r>
                    </a:p>
                  </a:txBody>
                  <a:tcPr anchor="ctr">
                    <a:solidFill>
                      <a:srgbClr val="FF6B00"/>
                    </a:solidFill>
                  </a:tcPr>
                </a:tc>
                <a:extLst>
                  <a:ext uri="{0D108BD9-81ED-4DB2-BD59-A6C34878D82A}">
                    <a16:rowId xmlns:a16="http://schemas.microsoft.com/office/drawing/2014/main" val="1583238772"/>
                  </a:ext>
                </a:extLst>
              </a:tr>
              <a:tr h="352394">
                <a:tc>
                  <a:txBody>
                    <a:bodyPr/>
                    <a:lstStyle/>
                    <a:p>
                      <a:r>
                        <a:rPr lang="en-US" sz="1450" dirty="0">
                          <a:latin typeface="Segoe UI" panose="020B0502040204020203" pitchFamily="34" charset="0"/>
                          <a:cs typeface="Segoe UI" panose="020B0502040204020203" pitchFamily="34" charset="0"/>
                        </a:rPr>
                        <a:t>Health Savings Account (HSA)</a:t>
                      </a:r>
                    </a:p>
                  </a:txBody>
                  <a:tcPr anchor="ctr"/>
                </a:tc>
                <a:tc>
                  <a:txBody>
                    <a:bodyPr/>
                    <a:lstStyle/>
                    <a:p>
                      <a:r>
                        <a:rPr lang="en-US" sz="1450" dirty="0">
                          <a:latin typeface="Segoe UI" panose="020B0502040204020203" pitchFamily="34" charset="0"/>
                          <a:cs typeface="Segoe UI" panose="020B0502040204020203" pitchFamily="34" charset="0"/>
                        </a:rPr>
                        <a:t>Forma</a:t>
                      </a:r>
                    </a:p>
                  </a:txBody>
                  <a:tcPr anchor="ctr"/>
                </a:tc>
                <a:extLst>
                  <a:ext uri="{0D108BD9-81ED-4DB2-BD59-A6C34878D82A}">
                    <a16:rowId xmlns:a16="http://schemas.microsoft.com/office/drawing/2014/main" val="2945813995"/>
                  </a:ext>
                </a:extLst>
              </a:tr>
              <a:tr h="352394">
                <a:tc>
                  <a:txBody>
                    <a:bodyPr/>
                    <a:lstStyle/>
                    <a:p>
                      <a:r>
                        <a:rPr lang="en-US" sz="1450" dirty="0">
                          <a:latin typeface="Segoe UI" panose="020B0502040204020203" pitchFamily="34" charset="0"/>
                          <a:cs typeface="Segoe UI" panose="020B0502040204020203" pitchFamily="34" charset="0"/>
                        </a:rPr>
                        <a:t>Life and AD&amp;D</a:t>
                      </a:r>
                    </a:p>
                  </a:txBody>
                  <a:tcPr anchor="ctr">
                    <a:solidFill>
                      <a:srgbClr val="FF6B00"/>
                    </a:solidFill>
                  </a:tcPr>
                </a:tc>
                <a:tc>
                  <a:txBody>
                    <a:bodyPr/>
                    <a:lstStyle/>
                    <a:p>
                      <a:r>
                        <a:rPr lang="en-US" sz="1450" dirty="0">
                          <a:latin typeface="Segoe UI" panose="020B0502040204020203" pitchFamily="34" charset="0"/>
                          <a:cs typeface="Segoe UI" panose="020B0502040204020203" pitchFamily="34" charset="0"/>
                        </a:rPr>
                        <a:t>Lincoln Financial </a:t>
                      </a:r>
                    </a:p>
                  </a:txBody>
                  <a:tcPr anchor="ctr">
                    <a:solidFill>
                      <a:srgbClr val="FF6B00"/>
                    </a:solidFill>
                  </a:tcPr>
                </a:tc>
                <a:extLst>
                  <a:ext uri="{0D108BD9-81ED-4DB2-BD59-A6C34878D82A}">
                    <a16:rowId xmlns:a16="http://schemas.microsoft.com/office/drawing/2014/main" val="2360373612"/>
                  </a:ext>
                </a:extLst>
              </a:tr>
              <a:tr h="352394">
                <a:tc>
                  <a:txBody>
                    <a:bodyPr/>
                    <a:lstStyle/>
                    <a:p>
                      <a:r>
                        <a:rPr lang="en-US" sz="1450" dirty="0">
                          <a:latin typeface="Segoe UI" panose="020B0502040204020203" pitchFamily="34" charset="0"/>
                          <a:cs typeface="Segoe UI" panose="020B0502040204020203" pitchFamily="34" charset="0"/>
                        </a:rPr>
                        <a:t>Disability Insurance</a:t>
                      </a:r>
                    </a:p>
                  </a:txBody>
                  <a:tcPr anchor="ctr"/>
                </a:tc>
                <a:tc>
                  <a:txBody>
                    <a:bodyPr/>
                    <a:lstStyle/>
                    <a:p>
                      <a:r>
                        <a:rPr lang="en-US" sz="1450" dirty="0">
                          <a:latin typeface="Segoe UI" panose="020B0502040204020203" pitchFamily="34" charset="0"/>
                          <a:cs typeface="Segoe UI" panose="020B0502040204020203" pitchFamily="34" charset="0"/>
                        </a:rPr>
                        <a:t>Lincoln Financial </a:t>
                      </a:r>
                    </a:p>
                  </a:txBody>
                  <a:tcPr anchor="ctr"/>
                </a:tc>
                <a:extLst>
                  <a:ext uri="{0D108BD9-81ED-4DB2-BD59-A6C34878D82A}">
                    <a16:rowId xmlns:a16="http://schemas.microsoft.com/office/drawing/2014/main" val="4076944980"/>
                  </a:ext>
                </a:extLst>
              </a:tr>
              <a:tr h="352394">
                <a:tc>
                  <a:txBody>
                    <a:bodyPr/>
                    <a:lstStyle/>
                    <a:p>
                      <a:r>
                        <a:rPr lang="en-US" sz="1450" dirty="0">
                          <a:latin typeface="Segoe UI" panose="020B0502040204020203" pitchFamily="34" charset="0"/>
                          <a:cs typeface="Segoe UI" panose="020B0502040204020203" pitchFamily="34" charset="0"/>
                        </a:rPr>
                        <a:t>Accident, </a:t>
                      </a:r>
                    </a:p>
                    <a:p>
                      <a:r>
                        <a:rPr lang="en-US" sz="1450" dirty="0">
                          <a:latin typeface="Segoe UI" panose="020B0502040204020203" pitchFamily="34" charset="0"/>
                          <a:cs typeface="Segoe UI" panose="020B0502040204020203" pitchFamily="34" charset="0"/>
                        </a:rPr>
                        <a:t>Hospital Indemnity &amp; </a:t>
                      </a:r>
                    </a:p>
                    <a:p>
                      <a:r>
                        <a:rPr lang="en-US" sz="1450" dirty="0">
                          <a:latin typeface="Segoe UI" panose="020B0502040204020203" pitchFamily="34" charset="0"/>
                          <a:cs typeface="Segoe UI" panose="020B0502040204020203" pitchFamily="34" charset="0"/>
                        </a:rPr>
                        <a:t>Critical Illness</a:t>
                      </a:r>
                    </a:p>
                  </a:txBody>
                  <a:tcPr anchor="ctr">
                    <a:solidFill>
                      <a:srgbClr val="FF6B00"/>
                    </a:solidFill>
                  </a:tcPr>
                </a:tc>
                <a:tc>
                  <a:txBody>
                    <a:bodyPr/>
                    <a:lstStyle/>
                    <a:p>
                      <a:r>
                        <a:rPr lang="en-US" sz="1450" dirty="0">
                          <a:latin typeface="Segoe UI" panose="020B0502040204020203" pitchFamily="34" charset="0"/>
                          <a:cs typeface="Segoe UI" panose="020B0502040204020203" pitchFamily="34" charset="0"/>
                        </a:rPr>
                        <a:t>Lincoln Financial </a:t>
                      </a:r>
                    </a:p>
                  </a:txBody>
                  <a:tcPr anchor="ctr">
                    <a:solidFill>
                      <a:srgbClr val="FF6B00"/>
                    </a:solidFill>
                  </a:tcPr>
                </a:tc>
                <a:extLst>
                  <a:ext uri="{0D108BD9-81ED-4DB2-BD59-A6C34878D82A}">
                    <a16:rowId xmlns:a16="http://schemas.microsoft.com/office/drawing/2014/main" val="1654433771"/>
                  </a:ext>
                </a:extLst>
              </a:tr>
              <a:tr h="352394">
                <a:tc>
                  <a:txBody>
                    <a:bodyPr/>
                    <a:lstStyle/>
                    <a:p>
                      <a:r>
                        <a:rPr lang="en-US" sz="1450" dirty="0">
                          <a:latin typeface="Segoe UI" panose="020B0502040204020203" pitchFamily="34" charset="0"/>
                          <a:cs typeface="Segoe UI" panose="020B0502040204020203" pitchFamily="34" charset="0"/>
                        </a:rPr>
                        <a:t>Legal and ID</a:t>
                      </a:r>
                    </a:p>
                  </a:txBody>
                  <a:tcPr anchor="ctr"/>
                </a:tc>
                <a:tc>
                  <a:txBody>
                    <a:bodyPr/>
                    <a:lstStyle/>
                    <a:p>
                      <a:r>
                        <a:rPr lang="en-US" sz="1450" dirty="0">
                          <a:latin typeface="Segoe UI" panose="020B0502040204020203" pitchFamily="34" charset="0"/>
                          <a:cs typeface="Segoe UI" panose="020B0502040204020203" pitchFamily="34" charset="0"/>
                        </a:rPr>
                        <a:t>LegalShield / IDShield</a:t>
                      </a:r>
                    </a:p>
                  </a:txBody>
                  <a:tcPr anchor="ctr"/>
                </a:tc>
                <a:extLst>
                  <a:ext uri="{0D108BD9-81ED-4DB2-BD59-A6C34878D82A}">
                    <a16:rowId xmlns:a16="http://schemas.microsoft.com/office/drawing/2014/main" val="2522145310"/>
                  </a:ext>
                </a:extLst>
              </a:tr>
              <a:tr h="352394">
                <a:tc>
                  <a:txBody>
                    <a:bodyPr/>
                    <a:lstStyle/>
                    <a:p>
                      <a:r>
                        <a:rPr lang="en-US" sz="1450" dirty="0">
                          <a:latin typeface="Segoe UI" panose="020B0502040204020203" pitchFamily="34" charset="0"/>
                          <a:cs typeface="Segoe UI" panose="020B0502040204020203" pitchFamily="34" charset="0"/>
                        </a:rPr>
                        <a:t>Employee Assistance Program</a:t>
                      </a:r>
                    </a:p>
                  </a:txBody>
                  <a:tcPr anchor="ctr">
                    <a:solidFill>
                      <a:srgbClr val="FF6B00"/>
                    </a:solidFill>
                  </a:tcPr>
                </a:tc>
                <a:tc>
                  <a:txBody>
                    <a:bodyPr/>
                    <a:lstStyle/>
                    <a:p>
                      <a:r>
                        <a:rPr lang="en-US" sz="1450" dirty="0">
                          <a:latin typeface="Segoe UI" panose="020B0502040204020203" pitchFamily="34" charset="0"/>
                          <a:cs typeface="Segoe UI" panose="020B0502040204020203" pitchFamily="34" charset="0"/>
                        </a:rPr>
                        <a:t>ComPsych</a:t>
                      </a:r>
                    </a:p>
                  </a:txBody>
                  <a:tcPr anchor="ctr">
                    <a:solidFill>
                      <a:srgbClr val="FF6B00"/>
                    </a:solidFill>
                  </a:tcPr>
                </a:tc>
                <a:extLst>
                  <a:ext uri="{0D108BD9-81ED-4DB2-BD59-A6C34878D82A}">
                    <a16:rowId xmlns:a16="http://schemas.microsoft.com/office/drawing/2014/main" val="4071087692"/>
                  </a:ext>
                </a:extLst>
              </a:tr>
              <a:tr h="352394">
                <a:tc>
                  <a:txBody>
                    <a:bodyPr/>
                    <a:lstStyle/>
                    <a:p>
                      <a:r>
                        <a:rPr lang="en-US" sz="1450" dirty="0">
                          <a:latin typeface="Segoe UI" panose="020B0502040204020203" pitchFamily="34" charset="0"/>
                          <a:cs typeface="Segoe UI" panose="020B0502040204020203" pitchFamily="34" charset="0"/>
                        </a:rPr>
                        <a:t>Benefits Helpline</a:t>
                      </a:r>
                      <a:endParaRPr lang="en-US" sz="1450" b="1" i="1" dirty="0">
                        <a:latin typeface="Segoe UI" panose="020B0502040204020203" pitchFamily="34" charset="0"/>
                        <a:cs typeface="Segoe UI" panose="020B0502040204020203" pitchFamily="34" charset="0"/>
                      </a:endParaRPr>
                    </a:p>
                  </a:txBody>
                  <a:tcPr anchor="ctr">
                    <a:noFill/>
                  </a:tcPr>
                </a:tc>
                <a:tc>
                  <a:txBody>
                    <a:bodyPr/>
                    <a:lstStyle/>
                    <a:p>
                      <a:r>
                        <a:rPr lang="en-US" sz="1450" dirty="0">
                          <a:latin typeface="Segoe UI" panose="020B0502040204020203" pitchFamily="34" charset="0"/>
                          <a:cs typeface="Segoe UI" panose="020B0502040204020203" pitchFamily="34" charset="0"/>
                        </a:rPr>
                        <a:t>Lockton </a:t>
                      </a:r>
                    </a:p>
                  </a:txBody>
                  <a:tcPr anchor="ctr">
                    <a:noFill/>
                  </a:tcPr>
                </a:tc>
                <a:extLst>
                  <a:ext uri="{0D108BD9-81ED-4DB2-BD59-A6C34878D82A}">
                    <a16:rowId xmlns:a16="http://schemas.microsoft.com/office/drawing/2014/main" val="3580322920"/>
                  </a:ext>
                </a:extLst>
              </a:tr>
            </a:tbl>
          </a:graphicData>
        </a:graphic>
      </p:graphicFrame>
      <p:sp>
        <p:nvSpPr>
          <p:cNvPr id="4" name="Title 3">
            <a:extLst>
              <a:ext uri="{FF2B5EF4-FFF2-40B4-BE49-F238E27FC236}">
                <a16:creationId xmlns:a16="http://schemas.microsoft.com/office/drawing/2014/main" id="{791ABE94-3A16-4B07-B91C-CAD467037CBB}"/>
              </a:ext>
            </a:extLst>
          </p:cNvPr>
          <p:cNvSpPr>
            <a:spLocks noGrp="1"/>
          </p:cNvSpPr>
          <p:nvPr>
            <p:ph type="title"/>
          </p:nvPr>
        </p:nvSpPr>
        <p:spPr>
          <a:xfrm>
            <a:off x="493776" y="448056"/>
            <a:ext cx="7886700" cy="1056621"/>
          </a:xfrm>
        </p:spPr>
        <p:txBody>
          <a:bodyPr/>
          <a:lstStyle/>
          <a:p>
            <a:r>
              <a:rPr lang="en-US" dirty="0">
                <a:solidFill>
                  <a:srgbClr val="415364"/>
                </a:solidFill>
              </a:rPr>
              <a:t>Meet Our 2026 Vendor Partners!</a:t>
            </a:r>
          </a:p>
        </p:txBody>
      </p:sp>
      <p:sp>
        <p:nvSpPr>
          <p:cNvPr id="7" name="Slide Number Placeholder 5">
            <a:extLst>
              <a:ext uri="{FF2B5EF4-FFF2-40B4-BE49-F238E27FC236}">
                <a16:creationId xmlns:a16="http://schemas.microsoft.com/office/drawing/2014/main" id="{7D3B2E98-68F4-40ED-B119-D24CCDCF4AE5}"/>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5</a:t>
            </a:fld>
            <a:endParaRPr lang="en-US" dirty="0"/>
          </a:p>
        </p:txBody>
      </p:sp>
    </p:spTree>
    <p:extLst>
      <p:ext uri="{BB962C8B-B14F-4D97-AF65-F5344CB8AC3E}">
        <p14:creationId xmlns:p14="http://schemas.microsoft.com/office/powerpoint/2010/main" val="84359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34D5-B0B7-43E8-A703-9DEA8027F719}"/>
              </a:ext>
            </a:extLst>
          </p:cNvPr>
          <p:cNvSpPr>
            <a:spLocks noGrp="1"/>
          </p:cNvSpPr>
          <p:nvPr>
            <p:ph type="title"/>
          </p:nvPr>
        </p:nvSpPr>
        <p:spPr/>
        <p:txBody>
          <a:bodyPr/>
          <a:lstStyle/>
          <a:p>
            <a:r>
              <a:rPr lang="en-US" dirty="0"/>
              <a:t>Medical and Prescription Benefits UHC &amp; Surest</a:t>
            </a:r>
          </a:p>
        </p:txBody>
      </p:sp>
      <p:pic>
        <p:nvPicPr>
          <p:cNvPr id="8" name="Picture Placeholder 7">
            <a:extLst>
              <a:ext uri="{FF2B5EF4-FFF2-40B4-BE49-F238E27FC236}">
                <a16:creationId xmlns:a16="http://schemas.microsoft.com/office/drawing/2014/main" id="{17AF4E33-287A-670A-9F95-2E039E8A50F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a:stretch>
            <a:fillRect/>
          </a:stretch>
        </p:blipFill>
        <p:spPr>
          <a:ln>
            <a:solidFill>
              <a:schemeClr val="tx1"/>
            </a:solidFill>
          </a:ln>
        </p:spPr>
      </p:pic>
    </p:spTree>
    <p:extLst>
      <p:ext uri="{BB962C8B-B14F-4D97-AF65-F5344CB8AC3E}">
        <p14:creationId xmlns:p14="http://schemas.microsoft.com/office/powerpoint/2010/main" val="3238687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a:solidFill>
                  <a:srgbClr val="415364"/>
                </a:solidFill>
              </a:rPr>
              <a:t>Health Insurance Terms to Know</a:t>
            </a:r>
          </a:p>
        </p:txBody>
      </p:sp>
      <p:sp>
        <p:nvSpPr>
          <p:cNvPr id="8" name="Freeform 7"/>
          <p:cNvSpPr/>
          <p:nvPr/>
        </p:nvSpPr>
        <p:spPr>
          <a:xfrm>
            <a:off x="566138" y="1825625"/>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chemeClr val="tx1"/>
                </a:solidFill>
                <a:latin typeface="Segoe UI" panose="020B0502040204020203" pitchFamily="34" charset="0"/>
                <a:cs typeface="Segoe UI" panose="020B0502040204020203" pitchFamily="34" charset="0"/>
              </a:rPr>
              <a:t>Premium</a:t>
            </a:r>
          </a:p>
          <a:p>
            <a:pPr lvl="0" algn="l" defTabSz="622300">
              <a:lnSpc>
                <a:spcPct val="90000"/>
              </a:lnSpc>
              <a:spcBef>
                <a:spcPct val="0"/>
              </a:spcBef>
              <a:spcAft>
                <a:spcPct val="35000"/>
              </a:spcAft>
            </a:pPr>
            <a:r>
              <a:rPr lang="en-US" sz="1400" b="0" kern="1200" dirty="0">
                <a:solidFill>
                  <a:schemeClr val="tx1"/>
                </a:solidFill>
                <a:latin typeface="Segoe UI" panose="020B0502040204020203" pitchFamily="34" charset="0"/>
                <a:cs typeface="Segoe UI" panose="020B0502040204020203" pitchFamily="34" charset="0"/>
              </a:rPr>
              <a:t>The amount you pay for your health insurance every month</a:t>
            </a:r>
          </a:p>
        </p:txBody>
      </p:sp>
      <p:sp>
        <p:nvSpPr>
          <p:cNvPr id="9" name="Rectangle 8"/>
          <p:cNvSpPr/>
          <p:nvPr/>
        </p:nvSpPr>
        <p:spPr>
          <a:xfrm>
            <a:off x="402721" y="1648590"/>
            <a:ext cx="857936" cy="1286905"/>
          </a:xfrm>
          <a:prstGeom prst="rect">
            <a:avLst/>
          </a:prstGeom>
          <a:blipFill>
            <a:blip r:embed="rId3" cstate="email">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0" name="Freeform 9"/>
          <p:cNvSpPr/>
          <p:nvPr/>
        </p:nvSpPr>
        <p:spPr>
          <a:xfrm>
            <a:off x="4871479" y="1825625"/>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chemeClr val="tx1"/>
                </a:solidFill>
                <a:latin typeface="Segoe UI" panose="020B0502040204020203" pitchFamily="34" charset="0"/>
                <a:cs typeface="Segoe UI" panose="020B0502040204020203" pitchFamily="34" charset="0"/>
              </a:rPr>
              <a:t>Deductible</a:t>
            </a:r>
          </a:p>
          <a:p>
            <a:pPr lvl="0" algn="l" defTabSz="622300">
              <a:lnSpc>
                <a:spcPct val="90000"/>
              </a:lnSpc>
              <a:spcBef>
                <a:spcPct val="0"/>
              </a:spcBef>
              <a:spcAft>
                <a:spcPct val="35000"/>
              </a:spcAft>
            </a:pPr>
            <a:r>
              <a:rPr lang="en-US" sz="1400" b="0" kern="1200" dirty="0">
                <a:solidFill>
                  <a:schemeClr val="tx1"/>
                </a:solidFill>
                <a:latin typeface="Segoe UI" panose="020B0502040204020203" pitchFamily="34" charset="0"/>
                <a:cs typeface="Segoe UI" panose="020B0502040204020203" pitchFamily="34" charset="0"/>
              </a:rPr>
              <a:t>The amount you pay out of pocket for health care before your insurance starts to help out</a:t>
            </a:r>
          </a:p>
        </p:txBody>
      </p:sp>
      <p:sp>
        <p:nvSpPr>
          <p:cNvPr id="11" name="Rectangle 10"/>
          <p:cNvSpPr/>
          <p:nvPr/>
        </p:nvSpPr>
        <p:spPr>
          <a:xfrm>
            <a:off x="4708063" y="1648590"/>
            <a:ext cx="857936" cy="1286905"/>
          </a:xfrm>
          <a:prstGeom prst="rect">
            <a:avLst/>
          </a:prstGeom>
          <a:blipFill>
            <a:blip r:embed="rId4" cstate="email">
              <a:extLst>
                <a:ext uri="{28A0092B-C50C-407E-A947-70E740481C1C}">
                  <a14:useLocalDpi xmlns:a14="http://schemas.microsoft.com/office/drawing/2010/main" val="0"/>
                </a:ext>
              </a:extLst>
            </a:blip>
            <a:srcRect/>
            <a:stretch>
              <a:fillRect l="-141000" r="-14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2" name="Freeform 11"/>
          <p:cNvSpPr/>
          <p:nvPr/>
        </p:nvSpPr>
        <p:spPr>
          <a:xfrm>
            <a:off x="566138" y="3368550"/>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a:lnSpc>
                <a:spcPct val="90000"/>
              </a:lnSpc>
              <a:spcBef>
                <a:spcPct val="0"/>
              </a:spcBef>
              <a:spcAft>
                <a:spcPct val="35000"/>
              </a:spcAft>
            </a:pPr>
            <a:r>
              <a:rPr lang="en-US" sz="1400" b="1" kern="1200" dirty="0">
                <a:solidFill>
                  <a:schemeClr val="tx1"/>
                </a:solidFill>
                <a:latin typeface="Segoe UI" panose="020B0502040204020203" pitchFamily="34" charset="0"/>
                <a:cs typeface="Segoe UI" panose="020B0502040204020203" pitchFamily="34" charset="0"/>
              </a:rPr>
              <a:t>Coinsurance</a:t>
            </a:r>
          </a:p>
          <a:p>
            <a:pPr lvl="0" algn="l" defTabSz="622300">
              <a:lnSpc>
                <a:spcPct val="90000"/>
              </a:lnSpc>
              <a:spcBef>
                <a:spcPct val="0"/>
              </a:spcBef>
              <a:spcAft>
                <a:spcPct val="35000"/>
              </a:spcAft>
            </a:pPr>
            <a:r>
              <a:rPr lang="en-US" sz="1400" b="0" kern="1200" dirty="0">
                <a:solidFill>
                  <a:schemeClr val="tx1"/>
                </a:solidFill>
                <a:latin typeface="Segoe UI" panose="020B0502040204020203" pitchFamily="34" charset="0"/>
                <a:cs typeface="Segoe UI" panose="020B0502040204020203" pitchFamily="34" charset="0"/>
              </a:rPr>
              <a:t>The percentage you pay for the cost of covered health care services, after you meet your deductible</a:t>
            </a:r>
          </a:p>
        </p:txBody>
      </p:sp>
      <p:sp>
        <p:nvSpPr>
          <p:cNvPr id="13" name="Rectangle 12"/>
          <p:cNvSpPr/>
          <p:nvPr/>
        </p:nvSpPr>
        <p:spPr>
          <a:xfrm>
            <a:off x="402721" y="3191515"/>
            <a:ext cx="857936" cy="1286905"/>
          </a:xfrm>
          <a:prstGeom prst="rect">
            <a:avLst/>
          </a:prstGeom>
          <a:blipFill>
            <a:blip r:embed="rId5" cstate="email">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4" name="Freeform 13"/>
          <p:cNvSpPr/>
          <p:nvPr/>
        </p:nvSpPr>
        <p:spPr>
          <a:xfrm>
            <a:off x="4871479" y="3368550"/>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a:solidFill>
                  <a:schemeClr val="tx1"/>
                </a:solidFill>
                <a:latin typeface="Segoe UI" panose="020B0502040204020203" pitchFamily="34" charset="0"/>
                <a:cs typeface="Segoe UI" panose="020B0502040204020203" pitchFamily="34" charset="0"/>
              </a:rPr>
              <a:t>Copay </a:t>
            </a:r>
          </a:p>
          <a:p>
            <a:pPr lvl="0" algn="l" defTabSz="622300" rtl="0">
              <a:lnSpc>
                <a:spcPct val="90000"/>
              </a:lnSpc>
              <a:spcBef>
                <a:spcPct val="0"/>
              </a:spcBef>
              <a:spcAft>
                <a:spcPct val="35000"/>
              </a:spcAft>
            </a:pPr>
            <a:r>
              <a:rPr lang="en-US" sz="1400" b="0" kern="1200" dirty="0">
                <a:solidFill>
                  <a:schemeClr val="tx1"/>
                </a:solidFill>
                <a:effectLst/>
                <a:latin typeface="Segoe UI" panose="020B0502040204020203" pitchFamily="34" charset="0"/>
                <a:cs typeface="Segoe UI" panose="020B0502040204020203" pitchFamily="34" charset="0"/>
              </a:rPr>
              <a:t>A fixed payment for a covered service</a:t>
            </a:r>
            <a:endParaRPr lang="en-US" sz="1400" b="0" kern="1200" dirty="0">
              <a:solidFill>
                <a:schemeClr val="tx1"/>
              </a:solidFill>
              <a:latin typeface="Segoe UI" panose="020B0502040204020203" pitchFamily="34" charset="0"/>
              <a:cs typeface="Segoe UI" panose="020B0502040204020203" pitchFamily="34" charset="0"/>
            </a:endParaRPr>
          </a:p>
        </p:txBody>
      </p:sp>
      <p:sp>
        <p:nvSpPr>
          <p:cNvPr id="15" name="Rectangle 14"/>
          <p:cNvSpPr/>
          <p:nvPr/>
        </p:nvSpPr>
        <p:spPr>
          <a:xfrm>
            <a:off x="4708063" y="3191515"/>
            <a:ext cx="857936" cy="1286905"/>
          </a:xfrm>
          <a:prstGeom prst="rect">
            <a:avLst/>
          </a:prstGeom>
          <a:blipFill>
            <a:blip r:embed="rId6" cstate="email">
              <a:extLst>
                <a:ext uri="{28A0092B-C50C-407E-A947-70E740481C1C}">
                  <a14:useLocalDpi xmlns:a14="http://schemas.microsoft.com/office/drawing/2010/main" val="0"/>
                </a:ext>
              </a:extLst>
            </a:blip>
            <a:srcRect/>
            <a:stretch>
              <a:fillRect l="-63000" r="-6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6" name="Freeform 15"/>
          <p:cNvSpPr/>
          <p:nvPr/>
        </p:nvSpPr>
        <p:spPr>
          <a:xfrm>
            <a:off x="566138" y="4911474"/>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rtl="0">
              <a:lnSpc>
                <a:spcPct val="90000"/>
              </a:lnSpc>
              <a:spcBef>
                <a:spcPct val="0"/>
              </a:spcBef>
              <a:spcAft>
                <a:spcPct val="35000"/>
              </a:spcAft>
            </a:pPr>
            <a:r>
              <a:rPr lang="en-US" sz="1400" b="1" dirty="0">
                <a:solidFill>
                  <a:schemeClr val="tx1"/>
                </a:solidFill>
                <a:latin typeface="Segoe UI" panose="020B0502040204020203" pitchFamily="34" charset="0"/>
                <a:cs typeface="Segoe UI" panose="020B0502040204020203" pitchFamily="34" charset="0"/>
              </a:rPr>
              <a:t>O</a:t>
            </a:r>
            <a:r>
              <a:rPr lang="en-US" sz="1400" b="1" kern="1200" dirty="0">
                <a:solidFill>
                  <a:schemeClr val="tx1"/>
                </a:solidFill>
                <a:latin typeface="Segoe UI" panose="020B0502040204020203" pitchFamily="34" charset="0"/>
                <a:cs typeface="Segoe UI" panose="020B0502040204020203" pitchFamily="34" charset="0"/>
              </a:rPr>
              <a:t>ut-of-pocket</a:t>
            </a:r>
            <a:r>
              <a:rPr lang="en-US" sz="1400" b="1" kern="1200" baseline="0" dirty="0">
                <a:solidFill>
                  <a:schemeClr val="tx1"/>
                </a:solidFill>
                <a:latin typeface="Segoe UI" panose="020B0502040204020203" pitchFamily="34" charset="0"/>
                <a:cs typeface="Segoe UI" panose="020B0502040204020203" pitchFamily="34" charset="0"/>
              </a:rPr>
              <a:t> maximum </a:t>
            </a:r>
          </a:p>
          <a:p>
            <a:pPr lvl="0" algn="l" defTabSz="622300" rtl="0">
              <a:lnSpc>
                <a:spcPct val="90000"/>
              </a:lnSpc>
              <a:spcBef>
                <a:spcPct val="0"/>
              </a:spcBef>
              <a:spcAft>
                <a:spcPct val="35000"/>
              </a:spcAft>
            </a:pPr>
            <a:r>
              <a:rPr lang="en-US" sz="1400" b="0" kern="1200" dirty="0">
                <a:solidFill>
                  <a:schemeClr val="tx1"/>
                </a:solidFill>
                <a:latin typeface="Segoe UI" panose="020B0502040204020203" pitchFamily="34" charset="0"/>
                <a:cs typeface="Segoe UI" panose="020B0502040204020203" pitchFamily="34" charset="0"/>
              </a:rPr>
              <a:t>Is a “cap” on your costs for the year; it is the most you’ll pay for in-network health care services</a:t>
            </a:r>
          </a:p>
        </p:txBody>
      </p:sp>
      <p:sp>
        <p:nvSpPr>
          <p:cNvPr id="17" name="Rectangle 16"/>
          <p:cNvSpPr/>
          <p:nvPr/>
        </p:nvSpPr>
        <p:spPr>
          <a:xfrm>
            <a:off x="402721" y="4734440"/>
            <a:ext cx="857936" cy="1286905"/>
          </a:xfrm>
          <a:prstGeom prst="rect">
            <a:avLst/>
          </a:prstGeom>
          <a:blipFill>
            <a:blip r:embed="rId7" cstate="email">
              <a:extLst>
                <a:ext uri="{28A0092B-C50C-407E-A947-70E740481C1C}">
                  <a14:useLocalDpi xmlns:a14="http://schemas.microsoft.com/office/drawing/2010/main" val="0"/>
                </a:ext>
              </a:extLst>
            </a:blip>
            <a:srcRect/>
            <a:stretch>
              <a:fillRect l="-47000" r="-47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Freeform 17"/>
          <p:cNvSpPr/>
          <p:nvPr/>
        </p:nvSpPr>
        <p:spPr>
          <a:xfrm>
            <a:off x="4871479" y="4911474"/>
            <a:ext cx="3921997" cy="1225624"/>
          </a:xfrm>
          <a:custGeom>
            <a:avLst/>
            <a:gdLst>
              <a:gd name="connsiteX0" fmla="*/ 0 w 3921997"/>
              <a:gd name="connsiteY0" fmla="*/ 0 h 1225624"/>
              <a:gd name="connsiteX1" fmla="*/ 3921997 w 3921997"/>
              <a:gd name="connsiteY1" fmla="*/ 0 h 1225624"/>
              <a:gd name="connsiteX2" fmla="*/ 3921997 w 3921997"/>
              <a:gd name="connsiteY2" fmla="*/ 1225624 h 1225624"/>
              <a:gd name="connsiteX3" fmla="*/ 0 w 3921997"/>
              <a:gd name="connsiteY3" fmla="*/ 1225624 h 1225624"/>
              <a:gd name="connsiteX4" fmla="*/ 0 w 3921997"/>
              <a:gd name="connsiteY4" fmla="*/ 0 h 122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997" h="1225624">
                <a:moveTo>
                  <a:pt x="0" y="0"/>
                </a:moveTo>
                <a:lnTo>
                  <a:pt x="3921997" y="0"/>
                </a:lnTo>
                <a:lnTo>
                  <a:pt x="3921997" y="1225624"/>
                </a:lnTo>
                <a:lnTo>
                  <a:pt x="0" y="1225624"/>
                </a:lnTo>
                <a:lnTo>
                  <a:pt x="0" y="0"/>
                </a:lnTo>
                <a:close/>
              </a:path>
            </a:pathLst>
          </a:custGeom>
          <a:ln>
            <a:solidFill>
              <a:srgbClr val="FF6B00"/>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156" tIns="53340" rIns="53340" bIns="53340" numCol="1" spcCol="1270" anchor="ctr" anchorCtr="0">
            <a:noAutofit/>
          </a:bodyPr>
          <a:lstStyle/>
          <a:p>
            <a:pPr lvl="0" algn="l" defTabSz="622300" rtl="0">
              <a:lnSpc>
                <a:spcPct val="90000"/>
              </a:lnSpc>
              <a:spcBef>
                <a:spcPct val="0"/>
              </a:spcBef>
              <a:spcAft>
                <a:spcPct val="35000"/>
              </a:spcAft>
            </a:pPr>
            <a:r>
              <a:rPr lang="en-US" sz="1400" b="1" kern="1200" dirty="0">
                <a:solidFill>
                  <a:schemeClr val="tx1"/>
                </a:solidFill>
                <a:latin typeface="Segoe UI" panose="020B0502040204020203" pitchFamily="34" charset="0"/>
                <a:cs typeface="Segoe UI" panose="020B0502040204020203" pitchFamily="34" charset="0"/>
              </a:rPr>
              <a:t>Network </a:t>
            </a:r>
          </a:p>
          <a:p>
            <a:pPr lvl="0" algn="l" defTabSz="622300" rtl="0">
              <a:lnSpc>
                <a:spcPct val="90000"/>
              </a:lnSpc>
              <a:spcBef>
                <a:spcPct val="0"/>
              </a:spcBef>
              <a:spcAft>
                <a:spcPct val="35000"/>
              </a:spcAft>
            </a:pPr>
            <a:r>
              <a:rPr lang="en-US" sz="1400" b="0" kern="1200" dirty="0">
                <a:solidFill>
                  <a:schemeClr val="tx1"/>
                </a:solidFill>
                <a:latin typeface="Segoe UI" panose="020B0502040204020203" pitchFamily="34" charset="0"/>
                <a:cs typeface="Segoe UI" panose="020B0502040204020203" pitchFamily="34" charset="0"/>
              </a:rPr>
              <a:t>A group of doctors, labs, hospitals &amp; other providers that your plan contracts with at a set payment rate</a:t>
            </a:r>
          </a:p>
        </p:txBody>
      </p:sp>
      <p:sp>
        <p:nvSpPr>
          <p:cNvPr id="19" name="Rectangle 18"/>
          <p:cNvSpPr/>
          <p:nvPr/>
        </p:nvSpPr>
        <p:spPr>
          <a:xfrm>
            <a:off x="4708063" y="4734440"/>
            <a:ext cx="857936" cy="1286905"/>
          </a:xfrm>
          <a:prstGeom prst="rect">
            <a:avLst/>
          </a:prstGeom>
          <a:blipFill>
            <a:blip r:embed="rId8" cstate="email">
              <a:extLst>
                <a:ext uri="{28A0092B-C50C-407E-A947-70E740481C1C}">
                  <a14:useLocalDpi xmlns:a14="http://schemas.microsoft.com/office/drawing/2010/main" val="0"/>
                </a:ext>
              </a:extLst>
            </a:blip>
            <a:srcRect/>
            <a:stretch>
              <a:fillRect l="-61000" r="-6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5" name="Slide Number Placeholder 4">
            <a:extLst>
              <a:ext uri="{FF2B5EF4-FFF2-40B4-BE49-F238E27FC236}">
                <a16:creationId xmlns:a16="http://schemas.microsoft.com/office/drawing/2014/main" id="{50203051-2A54-4B3F-B7A0-FDC7BD288E09}"/>
              </a:ext>
            </a:extLst>
          </p:cNvPr>
          <p:cNvSpPr>
            <a:spLocks noGrp="1"/>
          </p:cNvSpPr>
          <p:nvPr>
            <p:ph type="sldNum" sz="quarter" idx="4294967295"/>
          </p:nvPr>
        </p:nvSpPr>
        <p:spPr>
          <a:xfrm>
            <a:off x="8088036" y="6356351"/>
            <a:ext cx="491965" cy="365125"/>
          </a:xfrm>
        </p:spPr>
        <p:txBody>
          <a:bodyPr/>
          <a:lstStyle/>
          <a:p>
            <a:fld id="{6F4AE7F9-3E01-4E97-BC9A-A13DD2F3B4D8}" type="slidenum">
              <a:rPr lang="en-US" smtClean="0"/>
              <a:t>7</a:t>
            </a:fld>
            <a:endParaRPr lang="en-US" dirty="0"/>
          </a:p>
        </p:txBody>
      </p:sp>
    </p:spTree>
    <p:extLst>
      <p:ext uri="{BB962C8B-B14F-4D97-AF65-F5344CB8AC3E}">
        <p14:creationId xmlns:p14="http://schemas.microsoft.com/office/powerpoint/2010/main" val="5979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0C5C18-1A92-4AA2-B4CC-1DF6851710B6}"/>
              </a:ext>
            </a:extLst>
          </p:cNvPr>
          <p:cNvSpPr>
            <a:spLocks noGrp="1"/>
          </p:cNvSpPr>
          <p:nvPr>
            <p:ph type="title"/>
          </p:nvPr>
        </p:nvSpPr>
        <p:spPr>
          <a:xfrm>
            <a:off x="291635" y="386264"/>
            <a:ext cx="7886700" cy="1116961"/>
          </a:xfrm>
        </p:spPr>
        <p:txBody>
          <a:bodyPr>
            <a:normAutofit/>
          </a:bodyPr>
          <a:lstStyle/>
          <a:p>
            <a:r>
              <a:rPr lang="en-US" sz="3200" dirty="0">
                <a:solidFill>
                  <a:srgbClr val="415364"/>
                </a:solidFill>
              </a:rPr>
              <a:t>Medical and RX Coverage | PPO $1,500</a:t>
            </a:r>
          </a:p>
        </p:txBody>
      </p:sp>
      <p:sp>
        <p:nvSpPr>
          <p:cNvPr id="17" name="TextBox 16">
            <a:extLst>
              <a:ext uri="{FF2B5EF4-FFF2-40B4-BE49-F238E27FC236}">
                <a16:creationId xmlns:a16="http://schemas.microsoft.com/office/drawing/2014/main" id="{6727E0B2-6C9A-4E37-8E09-41D135A78A3A}"/>
              </a:ext>
            </a:extLst>
          </p:cNvPr>
          <p:cNvSpPr txBox="1"/>
          <p:nvPr/>
        </p:nvSpPr>
        <p:spPr>
          <a:xfrm>
            <a:off x="6092707" y="5293458"/>
            <a:ext cx="2804160" cy="830997"/>
          </a:xfrm>
          <a:prstGeom prst="rect">
            <a:avLst/>
          </a:prstGeom>
          <a:noFill/>
        </p:spPr>
        <p:txBody>
          <a:bodyPr wrap="square" rtlCol="0">
            <a:spAutoFit/>
          </a:bodyPr>
          <a:lstStyle/>
          <a:p>
            <a:r>
              <a:rPr lang="en-US" sz="1600" dirty="0">
                <a:cs typeface="Calibri" panose="020F0502020204030204" pitchFamily="34" charset="0"/>
              </a:rPr>
              <a:t>This plan is compatible with a Healthcare Flexible Spending Account (FSA)! </a:t>
            </a:r>
          </a:p>
        </p:txBody>
      </p:sp>
      <p:pic>
        <p:nvPicPr>
          <p:cNvPr id="18" name="Graphic 17" descr="Thumbs up sign">
            <a:extLst>
              <a:ext uri="{FF2B5EF4-FFF2-40B4-BE49-F238E27FC236}">
                <a16:creationId xmlns:a16="http://schemas.microsoft.com/office/drawing/2014/main" id="{33FAC5C0-DA06-415F-93DD-F0FC627FEF5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2202" y="5337021"/>
            <a:ext cx="696741" cy="696741"/>
          </a:xfrm>
          <a:prstGeom prst="rect">
            <a:avLst/>
          </a:prstGeom>
        </p:spPr>
      </p:pic>
      <p:sp>
        <p:nvSpPr>
          <p:cNvPr id="19" name="Rectangle 18">
            <a:extLst>
              <a:ext uri="{FF2B5EF4-FFF2-40B4-BE49-F238E27FC236}">
                <a16:creationId xmlns:a16="http://schemas.microsoft.com/office/drawing/2014/main" id="{80912216-B3F9-4FA5-9D16-E01DA7A2B08A}"/>
              </a:ext>
            </a:extLst>
          </p:cNvPr>
          <p:cNvSpPr/>
          <p:nvPr/>
        </p:nvSpPr>
        <p:spPr bwMode="auto">
          <a:xfrm>
            <a:off x="5168437" y="5212105"/>
            <a:ext cx="3752274" cy="990600"/>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15" name="Slide Number Placeholder 5">
            <a:extLst>
              <a:ext uri="{FF2B5EF4-FFF2-40B4-BE49-F238E27FC236}">
                <a16:creationId xmlns:a16="http://schemas.microsoft.com/office/drawing/2014/main" id="{D65F1617-3CD4-454A-AC5F-E54DF825BDB3}"/>
              </a:ext>
            </a:extLst>
          </p:cNvPr>
          <p:cNvSpPr txBox="1">
            <a:spLocks/>
          </p:cNvSpPr>
          <p:nvPr/>
        </p:nvSpPr>
        <p:spPr>
          <a:xfrm>
            <a:off x="8088036" y="635635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8</a:t>
            </a:fld>
            <a:endParaRPr lang="en-US" dirty="0"/>
          </a:p>
        </p:txBody>
      </p:sp>
      <p:sp>
        <p:nvSpPr>
          <p:cNvPr id="2" name="AutoShape 2" descr="UnitedHealthCare Logo">
            <a:extLst>
              <a:ext uri="{FF2B5EF4-FFF2-40B4-BE49-F238E27FC236}">
                <a16:creationId xmlns:a16="http://schemas.microsoft.com/office/drawing/2014/main" id="{CCCB5FF4-D659-4668-827E-3B161487813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UnitedHealthCare Logo">
            <a:extLst>
              <a:ext uri="{FF2B5EF4-FFF2-40B4-BE49-F238E27FC236}">
                <a16:creationId xmlns:a16="http://schemas.microsoft.com/office/drawing/2014/main" id="{85B65DC0-4281-428D-A356-32D02A0347F8}"/>
              </a:ext>
            </a:extLst>
          </p:cNvPr>
          <p:cNvSpPr>
            <a:spLocks noChangeAspect="1" noChangeArrowheads="1"/>
          </p:cNvSpPr>
          <p:nvPr/>
        </p:nvSpPr>
        <p:spPr bwMode="auto">
          <a:xfrm flipV="1">
            <a:off x="15210078" y="274140"/>
            <a:ext cx="2323180" cy="22055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2">
            <a:extLst>
              <a:ext uri="{FF2B5EF4-FFF2-40B4-BE49-F238E27FC236}">
                <a16:creationId xmlns:a16="http://schemas.microsoft.com/office/drawing/2014/main" id="{1386A22A-3DCC-4C75-B15E-B0A12EB13D0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297222" y="565880"/>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E941D64D-9116-3D51-6954-A1FBA64C7584}"/>
              </a:ext>
            </a:extLst>
          </p:cNvPr>
          <p:cNvGraphicFramePr>
            <a:graphicFrameLocks noGrp="1"/>
          </p:cNvGraphicFramePr>
          <p:nvPr/>
        </p:nvGraphicFramePr>
        <p:xfrm>
          <a:off x="291635" y="1482087"/>
          <a:ext cx="4495284" cy="4720620"/>
        </p:xfrm>
        <a:graphic>
          <a:graphicData uri="http://schemas.openxmlformats.org/drawingml/2006/table">
            <a:tbl>
              <a:tblPr/>
              <a:tblGrid>
                <a:gridCol w="2002354">
                  <a:extLst>
                    <a:ext uri="{9D8B030D-6E8A-4147-A177-3AD203B41FA5}">
                      <a16:colId xmlns:a16="http://schemas.microsoft.com/office/drawing/2014/main" val="2861224012"/>
                    </a:ext>
                  </a:extLst>
                </a:gridCol>
                <a:gridCol w="1246465">
                  <a:extLst>
                    <a:ext uri="{9D8B030D-6E8A-4147-A177-3AD203B41FA5}">
                      <a16:colId xmlns:a16="http://schemas.microsoft.com/office/drawing/2014/main" val="1129854491"/>
                    </a:ext>
                  </a:extLst>
                </a:gridCol>
                <a:gridCol w="1246465">
                  <a:extLst>
                    <a:ext uri="{9D8B030D-6E8A-4147-A177-3AD203B41FA5}">
                      <a16:colId xmlns:a16="http://schemas.microsoft.com/office/drawing/2014/main" val="1490051277"/>
                    </a:ext>
                  </a:extLst>
                </a:gridCol>
              </a:tblGrid>
              <a:tr h="309282">
                <a:tc>
                  <a:txBody>
                    <a:bodyPr/>
                    <a:lstStyle/>
                    <a:p>
                      <a:pPr algn="l" fontAlgn="b"/>
                      <a:r>
                        <a:rPr lang="en-US" sz="1400" b="1" i="0" u="none" strike="noStrike" dirty="0">
                          <a:solidFill>
                            <a:srgbClr val="FFFFFF"/>
                          </a:solidFill>
                          <a:effectLst/>
                          <a:latin typeface="Segoe UI" panose="020B0502040204020203" pitchFamily="34" charset="0"/>
                        </a:rPr>
                        <a:t>Medical Benefits</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In- Network</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Non-Network</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558162363"/>
                  </a:ext>
                </a:extLst>
              </a:tr>
              <a:tr h="309282">
                <a:tc>
                  <a:txBody>
                    <a:bodyPr/>
                    <a:lstStyle/>
                    <a:p>
                      <a:pPr algn="l" fontAlgn="b"/>
                      <a:r>
                        <a:rPr lang="en-US" sz="1100" b="1" i="0" u="none" strike="noStrike" dirty="0">
                          <a:solidFill>
                            <a:srgbClr val="000000"/>
                          </a:solidFill>
                          <a:effectLst/>
                          <a:latin typeface="Segoe UI" panose="020B0502040204020203" pitchFamily="34" charset="0"/>
                        </a:rPr>
                        <a:t>Deductible</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418053705"/>
                  </a:ext>
                </a:extLst>
              </a:tr>
              <a:tr h="227892">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$1,500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$4,000 </a:t>
                      </a:r>
                    </a:p>
                  </a:txBody>
                  <a:tcPr marL="9525" marR="9525" marT="9525" marB="0" anchor="b">
                    <a:lnL>
                      <a:noFill/>
                    </a:lnL>
                    <a:lnR>
                      <a:noFill/>
                    </a:lnR>
                    <a:lnT>
                      <a:noFill/>
                    </a:lnT>
                    <a:lnB>
                      <a:noFill/>
                    </a:lnB>
                  </a:tcPr>
                </a:tc>
                <a:extLst>
                  <a:ext uri="{0D108BD9-81ED-4DB2-BD59-A6C34878D82A}">
                    <a16:rowId xmlns:a16="http://schemas.microsoft.com/office/drawing/2014/main" val="1840552697"/>
                  </a:ext>
                </a:extLst>
              </a:tr>
              <a:tr h="227892">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solidFill>
                      <a:schemeClr val="bg1"/>
                    </a:solidFill>
                  </a:tcPr>
                </a:tc>
                <a:tc>
                  <a:txBody>
                    <a:bodyPr/>
                    <a:lstStyle/>
                    <a:p>
                      <a:pPr algn="r" fontAlgn="b"/>
                      <a:r>
                        <a:rPr lang="en-US" sz="1100" b="0" i="0" u="none" strike="noStrike" dirty="0">
                          <a:solidFill>
                            <a:srgbClr val="000000"/>
                          </a:solidFill>
                          <a:effectLst/>
                          <a:latin typeface="Segoe UI" panose="020B0502040204020203" pitchFamily="34" charset="0"/>
                        </a:rPr>
                        <a:t>$4,500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$8,000 </a:t>
                      </a:r>
                    </a:p>
                  </a:txBody>
                  <a:tcPr marL="9525" marR="9525" marT="9525" marB="0" anchor="b">
                    <a:lnL>
                      <a:noFill/>
                    </a:lnL>
                    <a:lnR>
                      <a:noFill/>
                    </a:lnR>
                    <a:lnT>
                      <a:noFill/>
                    </a:lnT>
                    <a:lnB>
                      <a:noFill/>
                    </a:lnB>
                  </a:tcPr>
                </a:tc>
                <a:extLst>
                  <a:ext uri="{0D108BD9-81ED-4DB2-BD59-A6C34878D82A}">
                    <a16:rowId xmlns:a16="http://schemas.microsoft.com/office/drawing/2014/main" val="1950682583"/>
                  </a:ext>
                </a:extLst>
              </a:tr>
              <a:tr h="227892">
                <a:tc>
                  <a:txBody>
                    <a:bodyPr/>
                    <a:lstStyle/>
                    <a:p>
                      <a:pPr algn="l" fontAlgn="b"/>
                      <a:r>
                        <a:rPr lang="en-US" sz="1100" b="1" i="0" u="none" strike="noStrike" dirty="0">
                          <a:solidFill>
                            <a:srgbClr val="000000"/>
                          </a:solidFill>
                          <a:effectLst/>
                          <a:latin typeface="Segoe UI" panose="020B0502040204020203" pitchFamily="34" charset="0"/>
                        </a:rPr>
                        <a:t>Coinsurance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209231132"/>
                  </a:ext>
                </a:extLst>
              </a:tr>
              <a:tr h="227892">
                <a:tc>
                  <a:txBody>
                    <a:bodyPr/>
                    <a:lstStyle/>
                    <a:p>
                      <a:pPr algn="l" fontAlgn="b"/>
                      <a:r>
                        <a:rPr lang="en-US" sz="1100" b="1" i="0" u="none" strike="noStrike" dirty="0">
                          <a:solidFill>
                            <a:srgbClr val="000000"/>
                          </a:solidFill>
                          <a:effectLst/>
                          <a:latin typeface="Segoe UI" panose="020B0502040204020203" pitchFamily="34" charset="0"/>
                        </a:rPr>
                        <a:t>Maximum Out of Pocket</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983134982"/>
                  </a:ext>
                </a:extLst>
              </a:tr>
              <a:tr h="227892">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$5,000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$8,000 </a:t>
                      </a:r>
                    </a:p>
                  </a:txBody>
                  <a:tcPr marL="9525" marR="9525" marT="9525" marB="0" anchor="b">
                    <a:lnL>
                      <a:noFill/>
                    </a:lnL>
                    <a:lnR>
                      <a:noFill/>
                    </a:lnR>
                    <a:lnT>
                      <a:noFill/>
                    </a:lnT>
                    <a:lnB>
                      <a:noFill/>
                    </a:lnB>
                  </a:tcPr>
                </a:tc>
                <a:extLst>
                  <a:ext uri="{0D108BD9-81ED-4DB2-BD59-A6C34878D82A}">
                    <a16:rowId xmlns:a16="http://schemas.microsoft.com/office/drawing/2014/main" val="4056845571"/>
                  </a:ext>
                </a:extLst>
              </a:tr>
              <a:tr h="227892">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$10,000 </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$16,000 </a:t>
                      </a:r>
                    </a:p>
                  </a:txBody>
                  <a:tcPr marL="9525" marR="9525" marT="9525" marB="0" anchor="b">
                    <a:lnL>
                      <a:noFill/>
                    </a:lnL>
                    <a:lnR>
                      <a:noFill/>
                    </a:lnR>
                    <a:lnT>
                      <a:noFill/>
                    </a:lnT>
                    <a:lnB>
                      <a:noFill/>
                    </a:lnB>
                  </a:tcPr>
                </a:tc>
                <a:extLst>
                  <a:ext uri="{0D108BD9-81ED-4DB2-BD59-A6C34878D82A}">
                    <a16:rowId xmlns:a16="http://schemas.microsoft.com/office/drawing/2014/main" val="1240761832"/>
                  </a:ext>
                </a:extLst>
              </a:tr>
              <a:tr h="227892">
                <a:tc>
                  <a:txBody>
                    <a:bodyPr/>
                    <a:lstStyle/>
                    <a:p>
                      <a:pPr algn="l" fontAlgn="b"/>
                      <a:r>
                        <a:rPr lang="en-US" sz="1100" b="1" i="0" u="none" strike="noStrike" dirty="0">
                          <a:solidFill>
                            <a:srgbClr val="000000"/>
                          </a:solidFill>
                          <a:effectLst/>
                          <a:latin typeface="Segoe UI" panose="020B0502040204020203" pitchFamily="34" charset="0"/>
                        </a:rPr>
                        <a:t>Preventive Care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 Cost</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467892995"/>
                  </a:ext>
                </a:extLst>
              </a:tr>
              <a:tr h="227892">
                <a:tc>
                  <a:txBody>
                    <a:bodyPr/>
                    <a:lstStyle/>
                    <a:p>
                      <a:pPr algn="l" fontAlgn="b"/>
                      <a:r>
                        <a:rPr lang="en-US" sz="1100" b="1" i="0" u="none" strike="noStrike" dirty="0">
                          <a:solidFill>
                            <a:srgbClr val="000000"/>
                          </a:solidFill>
                          <a:effectLst/>
                          <a:latin typeface="Segoe UI" panose="020B0502040204020203" pitchFamily="34" charset="0"/>
                        </a:rPr>
                        <a:t>Office Visits</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562311757"/>
                  </a:ext>
                </a:extLst>
              </a:tr>
              <a:tr h="227892">
                <a:tc>
                  <a:txBody>
                    <a:bodyPr/>
                    <a:lstStyle/>
                    <a:p>
                      <a:pPr algn="l" fontAlgn="b"/>
                      <a:r>
                        <a:rPr lang="en-US" sz="1100" b="0" i="0" u="none" strike="noStrike" dirty="0">
                          <a:solidFill>
                            <a:srgbClr val="000000"/>
                          </a:solidFill>
                          <a:effectLst/>
                          <a:latin typeface="Segoe UI" panose="020B0502040204020203" pitchFamily="34" charset="0"/>
                        </a:rPr>
                        <a:t>Primary Care</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197194888"/>
                  </a:ext>
                </a:extLst>
              </a:tr>
              <a:tr h="227892">
                <a:tc>
                  <a:txBody>
                    <a:bodyPr/>
                    <a:lstStyle/>
                    <a:p>
                      <a:pPr algn="l" fontAlgn="b"/>
                      <a:r>
                        <a:rPr lang="en-US" sz="1100" b="0" i="0" u="none" strike="noStrike" dirty="0">
                          <a:solidFill>
                            <a:srgbClr val="000000"/>
                          </a:solidFill>
                          <a:effectLst/>
                          <a:latin typeface="Segoe UI" panose="020B0502040204020203" pitchFamily="34" charset="0"/>
                        </a:rPr>
                        <a:t>Specialists</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$50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654375188"/>
                  </a:ext>
                </a:extLst>
              </a:tr>
              <a:tr h="227892">
                <a:tc>
                  <a:txBody>
                    <a:bodyPr/>
                    <a:lstStyle/>
                    <a:p>
                      <a:pPr algn="l" fontAlgn="b"/>
                      <a:r>
                        <a:rPr lang="en-US" sz="1100" b="1" i="0" u="none" strike="noStrike" dirty="0">
                          <a:solidFill>
                            <a:srgbClr val="000000"/>
                          </a:solidFill>
                          <a:effectLst/>
                          <a:latin typeface="Segoe UI" panose="020B0502040204020203" pitchFamily="34" charset="0"/>
                        </a:rPr>
                        <a:t>Hospital Care</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939193308"/>
                  </a:ext>
                </a:extLst>
              </a:tr>
              <a:tr h="227892">
                <a:tc>
                  <a:txBody>
                    <a:bodyPr/>
                    <a:lstStyle/>
                    <a:p>
                      <a:pPr algn="l" fontAlgn="b"/>
                      <a:r>
                        <a:rPr lang="en-US" sz="1100" b="0" i="0" u="none" strike="noStrike" dirty="0">
                          <a:solidFill>
                            <a:srgbClr val="000000"/>
                          </a:solidFill>
                          <a:effectLst/>
                          <a:latin typeface="Segoe UI" panose="020B0502040204020203" pitchFamily="34" charset="0"/>
                        </a:rPr>
                        <a:t>Inpatient Coverage</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Ded+20%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3687702185"/>
                  </a:ext>
                </a:extLst>
              </a:tr>
              <a:tr h="227892">
                <a:tc>
                  <a:txBody>
                    <a:bodyPr/>
                    <a:lstStyle/>
                    <a:p>
                      <a:pPr algn="l" fontAlgn="b"/>
                      <a:r>
                        <a:rPr lang="en-US" sz="1100" b="0" i="0" u="none" strike="noStrike" dirty="0">
                          <a:solidFill>
                            <a:srgbClr val="000000"/>
                          </a:solidFill>
                          <a:effectLst/>
                          <a:latin typeface="Segoe UI" panose="020B0502040204020203" pitchFamily="34" charset="0"/>
                        </a:rPr>
                        <a:t>Outpatient Surgery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Ded+20%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486646482"/>
                  </a:ext>
                </a:extLst>
              </a:tr>
              <a:tr h="227892">
                <a:tc>
                  <a:txBody>
                    <a:bodyPr/>
                    <a:lstStyle/>
                    <a:p>
                      <a:pPr algn="l" fontAlgn="b"/>
                      <a:r>
                        <a:rPr lang="en-US" sz="1100" b="1" i="0" u="none" strike="noStrike" dirty="0">
                          <a:solidFill>
                            <a:srgbClr val="000000"/>
                          </a:solidFill>
                          <a:effectLst/>
                          <a:latin typeface="Segoe UI" panose="020B0502040204020203" pitchFamily="34" charset="0"/>
                        </a:rPr>
                        <a:t>Mental Health Services</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3511609597"/>
                  </a:ext>
                </a:extLst>
              </a:tr>
              <a:tr h="227892">
                <a:tc>
                  <a:txBody>
                    <a:bodyPr/>
                    <a:lstStyle/>
                    <a:p>
                      <a:pPr algn="l" fontAlgn="b"/>
                      <a:r>
                        <a:rPr lang="en-US" sz="1100" b="0" i="0" u="none" strike="noStrike" dirty="0">
                          <a:solidFill>
                            <a:srgbClr val="000000"/>
                          </a:solidFill>
                          <a:effectLst/>
                          <a:latin typeface="Segoe UI" panose="020B0502040204020203" pitchFamily="34" charset="0"/>
                        </a:rPr>
                        <a:t>Inpatient</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Ded+20%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160881815"/>
                  </a:ext>
                </a:extLst>
              </a:tr>
              <a:tr h="227892">
                <a:tc>
                  <a:txBody>
                    <a:bodyPr/>
                    <a:lstStyle/>
                    <a:p>
                      <a:pPr algn="l" fontAlgn="b"/>
                      <a:r>
                        <a:rPr lang="en-US" sz="1100" b="0" i="0" u="none" strike="noStrike" dirty="0">
                          <a:solidFill>
                            <a:srgbClr val="000000"/>
                          </a:solidFill>
                          <a:effectLst/>
                          <a:latin typeface="Segoe UI" panose="020B0502040204020203" pitchFamily="34" charset="0"/>
                        </a:rPr>
                        <a:t>Office Visits</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573772909"/>
                  </a:ext>
                </a:extLst>
              </a:tr>
              <a:tr h="227892">
                <a:tc>
                  <a:txBody>
                    <a:bodyPr/>
                    <a:lstStyle/>
                    <a:p>
                      <a:pPr algn="l" fontAlgn="b"/>
                      <a:r>
                        <a:rPr lang="en-US" sz="1100" b="1" i="0" u="none" strike="noStrike" dirty="0">
                          <a:solidFill>
                            <a:srgbClr val="000000"/>
                          </a:solidFill>
                          <a:effectLst/>
                          <a:latin typeface="Segoe UI" panose="020B0502040204020203" pitchFamily="34" charset="0"/>
                        </a:rPr>
                        <a:t>Emergency Room</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$300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$300 Copay</a:t>
                      </a:r>
                    </a:p>
                  </a:txBody>
                  <a:tcPr marL="9525" marR="9525" marT="9525" marB="0" anchor="b">
                    <a:lnL>
                      <a:noFill/>
                    </a:lnL>
                    <a:lnR>
                      <a:noFill/>
                    </a:lnR>
                    <a:lnT>
                      <a:noFill/>
                    </a:lnT>
                    <a:lnB>
                      <a:noFill/>
                    </a:lnB>
                  </a:tcPr>
                </a:tc>
                <a:extLst>
                  <a:ext uri="{0D108BD9-81ED-4DB2-BD59-A6C34878D82A}">
                    <a16:rowId xmlns:a16="http://schemas.microsoft.com/office/drawing/2014/main" val="3122600000"/>
                  </a:ext>
                </a:extLst>
              </a:tr>
              <a:tr h="227892">
                <a:tc>
                  <a:txBody>
                    <a:bodyPr/>
                    <a:lstStyle/>
                    <a:p>
                      <a:pPr algn="l" fontAlgn="b"/>
                      <a:r>
                        <a:rPr lang="en-US" sz="1100" b="1" i="0" u="none" strike="noStrike" dirty="0">
                          <a:solidFill>
                            <a:srgbClr val="000000"/>
                          </a:solidFill>
                          <a:effectLst/>
                          <a:latin typeface="Segoe UI" panose="020B0502040204020203" pitchFamily="34" charset="0"/>
                        </a:rPr>
                        <a:t>Urgent Care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$100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408771670"/>
                  </a:ext>
                </a:extLst>
              </a:tr>
            </a:tbl>
          </a:graphicData>
        </a:graphic>
      </p:graphicFrame>
      <p:graphicFrame>
        <p:nvGraphicFramePr>
          <p:cNvPr id="7" name="Table 6">
            <a:extLst>
              <a:ext uri="{FF2B5EF4-FFF2-40B4-BE49-F238E27FC236}">
                <a16:creationId xmlns:a16="http://schemas.microsoft.com/office/drawing/2014/main" id="{C7A86FAD-7332-FDE5-9C9C-23880E4EBAF8}"/>
              </a:ext>
            </a:extLst>
          </p:cNvPr>
          <p:cNvGraphicFramePr>
            <a:graphicFrameLocks noGrp="1"/>
          </p:cNvGraphicFramePr>
          <p:nvPr/>
        </p:nvGraphicFramePr>
        <p:xfrm>
          <a:off x="5168437" y="1965475"/>
          <a:ext cx="3746447" cy="2853140"/>
        </p:xfrm>
        <a:graphic>
          <a:graphicData uri="http://schemas.openxmlformats.org/drawingml/2006/table">
            <a:tbl>
              <a:tblPr/>
              <a:tblGrid>
                <a:gridCol w="1592972">
                  <a:extLst>
                    <a:ext uri="{9D8B030D-6E8A-4147-A177-3AD203B41FA5}">
                      <a16:colId xmlns:a16="http://schemas.microsoft.com/office/drawing/2014/main" val="2506727167"/>
                    </a:ext>
                  </a:extLst>
                </a:gridCol>
                <a:gridCol w="1159099">
                  <a:extLst>
                    <a:ext uri="{9D8B030D-6E8A-4147-A177-3AD203B41FA5}">
                      <a16:colId xmlns:a16="http://schemas.microsoft.com/office/drawing/2014/main" val="4257060969"/>
                    </a:ext>
                  </a:extLst>
                </a:gridCol>
                <a:gridCol w="994376">
                  <a:extLst>
                    <a:ext uri="{9D8B030D-6E8A-4147-A177-3AD203B41FA5}">
                      <a16:colId xmlns:a16="http://schemas.microsoft.com/office/drawing/2014/main" val="89065260"/>
                    </a:ext>
                  </a:extLst>
                </a:gridCol>
              </a:tblGrid>
              <a:tr h="313350">
                <a:tc>
                  <a:txBody>
                    <a:bodyPr/>
                    <a:lstStyle/>
                    <a:p>
                      <a:pPr algn="l" fontAlgn="b"/>
                      <a:r>
                        <a:rPr lang="en-US" sz="1400" b="1" i="0" u="none" strike="noStrike" dirty="0">
                          <a:solidFill>
                            <a:srgbClr val="FFFFFF"/>
                          </a:solidFill>
                          <a:effectLst/>
                          <a:latin typeface="Segoe UI" panose="020B0502040204020203" pitchFamily="34" charset="0"/>
                        </a:rPr>
                        <a:t>Prescription Drug</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In-Network</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Non-Network</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3926477425"/>
                  </a:ext>
                </a:extLst>
              </a:tr>
              <a:tr h="230890">
                <a:tc>
                  <a:txBody>
                    <a:bodyPr/>
                    <a:lstStyle/>
                    <a:p>
                      <a:pPr algn="l" fontAlgn="b"/>
                      <a:r>
                        <a:rPr lang="en-US" sz="1100" b="1" i="0" u="none" strike="noStrike" dirty="0">
                          <a:solidFill>
                            <a:srgbClr val="000000"/>
                          </a:solidFill>
                          <a:effectLst/>
                          <a:latin typeface="Segoe UI" panose="020B0502040204020203" pitchFamily="34" charset="0"/>
                        </a:rPr>
                        <a:t>Deductible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NA</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NA</a:t>
                      </a:r>
                    </a:p>
                  </a:txBody>
                  <a:tcPr marL="9525" marR="9525" marT="9525" marB="0" anchor="b">
                    <a:lnL>
                      <a:noFill/>
                    </a:lnL>
                    <a:lnR>
                      <a:noFill/>
                    </a:lnR>
                    <a:lnT>
                      <a:noFill/>
                    </a:lnT>
                    <a:lnB>
                      <a:noFill/>
                    </a:lnB>
                  </a:tcPr>
                </a:tc>
                <a:extLst>
                  <a:ext uri="{0D108BD9-81ED-4DB2-BD59-A6C34878D82A}">
                    <a16:rowId xmlns:a16="http://schemas.microsoft.com/office/drawing/2014/main" val="1835851145"/>
                  </a:ext>
                </a:extLst>
              </a:tr>
              <a:tr h="230890">
                <a:tc>
                  <a:txBody>
                    <a:bodyPr/>
                    <a:lstStyle/>
                    <a:p>
                      <a:pPr algn="l" fontAlgn="b"/>
                      <a:r>
                        <a:rPr lang="en-US" sz="1100" b="1" i="0" u="none" strike="noStrike" dirty="0">
                          <a:solidFill>
                            <a:srgbClr val="000000"/>
                          </a:solidFill>
                          <a:effectLst/>
                          <a:latin typeface="Segoe UI" panose="020B0502040204020203" pitchFamily="34" charset="0"/>
                        </a:rPr>
                        <a:t>Retail</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02149272"/>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637009065"/>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$35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1058727829"/>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$70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4061596916"/>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20% up to $200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Ded+50%</a:t>
                      </a:r>
                    </a:p>
                  </a:txBody>
                  <a:tcPr marL="9525" marR="9525" marT="9525" marB="0" anchor="b">
                    <a:lnL>
                      <a:noFill/>
                    </a:lnL>
                    <a:lnR>
                      <a:noFill/>
                    </a:lnR>
                    <a:lnT>
                      <a:noFill/>
                    </a:lnT>
                    <a:lnB>
                      <a:noFill/>
                    </a:lnB>
                  </a:tcPr>
                </a:tc>
                <a:extLst>
                  <a:ext uri="{0D108BD9-81ED-4DB2-BD59-A6C34878D82A}">
                    <a16:rowId xmlns:a16="http://schemas.microsoft.com/office/drawing/2014/main" val="3845459317"/>
                  </a:ext>
                </a:extLst>
              </a:tr>
              <a:tr h="230890">
                <a:tc>
                  <a:txBody>
                    <a:bodyPr/>
                    <a:lstStyle/>
                    <a:p>
                      <a:pPr algn="l" fontAlgn="b"/>
                      <a:r>
                        <a:rPr lang="en-US" sz="1100" b="1" i="0" u="none" strike="noStrike" dirty="0">
                          <a:solidFill>
                            <a:srgbClr val="000000"/>
                          </a:solidFill>
                          <a:effectLst/>
                          <a:latin typeface="Segoe UI" panose="020B0502040204020203" pitchFamily="34" charset="0"/>
                        </a:rPr>
                        <a:t>Mail Order</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63093359"/>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$25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1407196178"/>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$85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410678729"/>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$175 Copay</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798625794"/>
                  </a:ext>
                </a:extLst>
              </a:tr>
              <a:tr h="230890">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20% up to $500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342007387"/>
                  </a:ext>
                </a:extLst>
              </a:tr>
            </a:tbl>
          </a:graphicData>
        </a:graphic>
      </p:graphicFrame>
    </p:spTree>
    <p:extLst>
      <p:ext uri="{BB962C8B-B14F-4D97-AF65-F5344CB8AC3E}">
        <p14:creationId xmlns:p14="http://schemas.microsoft.com/office/powerpoint/2010/main" val="278486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Thumbs up sign">
            <a:extLst>
              <a:ext uri="{FF2B5EF4-FFF2-40B4-BE49-F238E27FC236}">
                <a16:creationId xmlns:a16="http://schemas.microsoft.com/office/drawing/2014/main" id="{6F82C3C9-B2CE-489A-B8DB-57D409C2666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3880" y="5409656"/>
            <a:ext cx="696741" cy="696741"/>
          </a:xfrm>
          <a:prstGeom prst="rect">
            <a:avLst/>
          </a:prstGeom>
        </p:spPr>
      </p:pic>
      <p:sp>
        <p:nvSpPr>
          <p:cNvPr id="17" name="Rectangle 16">
            <a:extLst>
              <a:ext uri="{FF2B5EF4-FFF2-40B4-BE49-F238E27FC236}">
                <a16:creationId xmlns:a16="http://schemas.microsoft.com/office/drawing/2014/main" id="{A3F528FA-3493-4795-AA94-E345E902177B}"/>
              </a:ext>
            </a:extLst>
          </p:cNvPr>
          <p:cNvSpPr/>
          <p:nvPr/>
        </p:nvSpPr>
        <p:spPr bwMode="auto">
          <a:xfrm>
            <a:off x="5110142" y="5342683"/>
            <a:ext cx="3743671" cy="990600"/>
          </a:xfrm>
          <a:prstGeom prst="rect">
            <a:avLst/>
          </a:prstGeom>
          <a:noFill/>
          <a:ln w="9525" cap="flat" cmpd="sng" algn="ctr">
            <a:solidFill>
              <a:srgbClr val="FF6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Tahoma" pitchFamily="34" charset="0"/>
            </a:endParaRPr>
          </a:p>
        </p:txBody>
      </p:sp>
      <p:sp>
        <p:nvSpPr>
          <p:cNvPr id="4" name="Title 3">
            <a:extLst>
              <a:ext uri="{FF2B5EF4-FFF2-40B4-BE49-F238E27FC236}">
                <a16:creationId xmlns:a16="http://schemas.microsoft.com/office/drawing/2014/main" id="{E8815FB8-B699-4251-AF2F-3673AE04AC61}"/>
              </a:ext>
            </a:extLst>
          </p:cNvPr>
          <p:cNvSpPr>
            <a:spLocks noGrp="1"/>
          </p:cNvSpPr>
          <p:nvPr>
            <p:ph type="title"/>
          </p:nvPr>
        </p:nvSpPr>
        <p:spPr>
          <a:xfrm>
            <a:off x="367763" y="488559"/>
            <a:ext cx="7886700" cy="882357"/>
          </a:xfrm>
        </p:spPr>
        <p:txBody>
          <a:bodyPr>
            <a:noAutofit/>
          </a:bodyPr>
          <a:lstStyle/>
          <a:p>
            <a:r>
              <a:rPr lang="en-US" sz="3200" dirty="0">
                <a:solidFill>
                  <a:srgbClr val="415364"/>
                </a:solidFill>
              </a:rPr>
              <a:t>Medical and RX Coverage | HSA $3,400</a:t>
            </a:r>
          </a:p>
        </p:txBody>
      </p:sp>
      <p:sp>
        <p:nvSpPr>
          <p:cNvPr id="15" name="Slide Number Placeholder 5">
            <a:extLst>
              <a:ext uri="{FF2B5EF4-FFF2-40B4-BE49-F238E27FC236}">
                <a16:creationId xmlns:a16="http://schemas.microsoft.com/office/drawing/2014/main" id="{1DABE2B9-1F5B-49CE-9BE9-4158E1501277}"/>
              </a:ext>
            </a:extLst>
          </p:cNvPr>
          <p:cNvSpPr txBox="1">
            <a:spLocks/>
          </p:cNvSpPr>
          <p:nvPr/>
        </p:nvSpPr>
        <p:spPr>
          <a:xfrm>
            <a:off x="8088036" y="6253481"/>
            <a:ext cx="491965" cy="365125"/>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4AE7F9-3E01-4E97-BC9A-A13DD2F3B4D8}" type="slidenum">
              <a:rPr lang="en-US" smtClean="0"/>
              <a:pPr/>
              <a:t>9</a:t>
            </a:fld>
            <a:endParaRPr lang="en-US" dirty="0"/>
          </a:p>
        </p:txBody>
      </p:sp>
      <p:sp>
        <p:nvSpPr>
          <p:cNvPr id="19" name="TextBox 18">
            <a:extLst>
              <a:ext uri="{FF2B5EF4-FFF2-40B4-BE49-F238E27FC236}">
                <a16:creationId xmlns:a16="http://schemas.microsoft.com/office/drawing/2014/main" id="{7502AE33-F07F-4795-B370-7D124AB27EF8}"/>
              </a:ext>
            </a:extLst>
          </p:cNvPr>
          <p:cNvSpPr txBox="1"/>
          <p:nvPr/>
        </p:nvSpPr>
        <p:spPr>
          <a:xfrm>
            <a:off x="6195448" y="5395069"/>
            <a:ext cx="2590800" cy="830997"/>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This plan is compatible with a Health Savings Account (HSA)! </a:t>
            </a:r>
          </a:p>
        </p:txBody>
      </p:sp>
      <p:sp>
        <p:nvSpPr>
          <p:cNvPr id="22" name="AutoShape 4" descr="UnitedHealthCare Logo">
            <a:extLst>
              <a:ext uri="{FF2B5EF4-FFF2-40B4-BE49-F238E27FC236}">
                <a16:creationId xmlns:a16="http://schemas.microsoft.com/office/drawing/2014/main" id="{2AB6B5FE-046E-465C-B7D3-5A500D86AA67}"/>
              </a:ext>
            </a:extLst>
          </p:cNvPr>
          <p:cNvSpPr>
            <a:spLocks noChangeAspect="1" noChangeArrowheads="1"/>
          </p:cNvSpPr>
          <p:nvPr/>
        </p:nvSpPr>
        <p:spPr bwMode="auto">
          <a:xfrm flipV="1">
            <a:off x="15210078" y="274140"/>
            <a:ext cx="2323180" cy="22055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2">
            <a:extLst>
              <a:ext uri="{FF2B5EF4-FFF2-40B4-BE49-F238E27FC236}">
                <a16:creationId xmlns:a16="http://schemas.microsoft.com/office/drawing/2014/main" id="{68B2C357-3ABF-4DEC-8C25-23E92019D61E}"/>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45632" y="482568"/>
            <a:ext cx="1617662"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624430BD-112A-8D6C-43FE-AE9CC06EE312}"/>
              </a:ext>
            </a:extLst>
          </p:cNvPr>
          <p:cNvGraphicFramePr>
            <a:graphicFrameLocks noGrp="1"/>
          </p:cNvGraphicFramePr>
          <p:nvPr>
            <p:extLst>
              <p:ext uri="{D42A27DB-BD31-4B8C-83A1-F6EECF244321}">
                <p14:modId xmlns:p14="http://schemas.microsoft.com/office/powerpoint/2010/main" val="2629673071"/>
              </p:ext>
            </p:extLst>
          </p:nvPr>
        </p:nvGraphicFramePr>
        <p:xfrm>
          <a:off x="367763" y="1376907"/>
          <a:ext cx="4457552" cy="4979439"/>
        </p:xfrm>
        <a:graphic>
          <a:graphicData uri="http://schemas.openxmlformats.org/drawingml/2006/table">
            <a:tbl>
              <a:tblPr/>
              <a:tblGrid>
                <a:gridCol w="1985546">
                  <a:extLst>
                    <a:ext uri="{9D8B030D-6E8A-4147-A177-3AD203B41FA5}">
                      <a16:colId xmlns:a16="http://schemas.microsoft.com/office/drawing/2014/main" val="2486860262"/>
                    </a:ext>
                  </a:extLst>
                </a:gridCol>
                <a:gridCol w="1236003">
                  <a:extLst>
                    <a:ext uri="{9D8B030D-6E8A-4147-A177-3AD203B41FA5}">
                      <a16:colId xmlns:a16="http://schemas.microsoft.com/office/drawing/2014/main" val="2380350072"/>
                    </a:ext>
                  </a:extLst>
                </a:gridCol>
                <a:gridCol w="1236003">
                  <a:extLst>
                    <a:ext uri="{9D8B030D-6E8A-4147-A177-3AD203B41FA5}">
                      <a16:colId xmlns:a16="http://schemas.microsoft.com/office/drawing/2014/main" val="2930154319"/>
                    </a:ext>
                  </a:extLst>
                </a:gridCol>
              </a:tblGrid>
              <a:tr h="331963">
                <a:tc>
                  <a:txBody>
                    <a:bodyPr/>
                    <a:lstStyle/>
                    <a:p>
                      <a:pPr algn="l" fontAlgn="b"/>
                      <a:r>
                        <a:rPr lang="en-US" sz="1400" b="1" i="0" u="none" strike="noStrike" dirty="0">
                          <a:solidFill>
                            <a:srgbClr val="FFFFFF"/>
                          </a:solidFill>
                          <a:effectLst/>
                          <a:latin typeface="Segoe UI" panose="020B0502040204020203" pitchFamily="34" charset="0"/>
                        </a:rPr>
                        <a:t>Medical Benefits</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In- Network</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Non-Network</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66141172"/>
                  </a:ext>
                </a:extLst>
              </a:tr>
              <a:tr h="244604">
                <a:tc>
                  <a:txBody>
                    <a:bodyPr/>
                    <a:lstStyle/>
                    <a:p>
                      <a:pPr algn="l" fontAlgn="b"/>
                      <a:r>
                        <a:rPr lang="en-US" sz="1100" b="1" i="0" u="none" strike="noStrike" dirty="0">
                          <a:solidFill>
                            <a:srgbClr val="000000"/>
                          </a:solidFill>
                          <a:effectLst/>
                          <a:latin typeface="Segoe UI" panose="020B0502040204020203" pitchFamily="34" charset="0"/>
                        </a:rPr>
                        <a:t>Deductible</a:t>
                      </a:r>
                    </a:p>
                  </a:txBody>
                  <a:tcPr marL="9525" marR="9525" marT="9525" marB="0" anchor="b">
                    <a:lnL>
                      <a:noFill/>
                    </a:lnL>
                    <a:lnR>
                      <a:noFill/>
                    </a:lnR>
                    <a:lnT>
                      <a:noFill/>
                    </a:lnT>
                    <a:lnB>
                      <a:noFill/>
                    </a:lnB>
                    <a:solidFill>
                      <a:srgbClr val="FF6B00"/>
                    </a:solidFill>
                  </a:tcPr>
                </a:tc>
                <a:tc>
                  <a:txBody>
                    <a:bodyPr/>
                    <a:lstStyle/>
                    <a:p>
                      <a:pPr algn="l" fontAlgn="b"/>
                      <a:r>
                        <a:rPr lang="en-US" sz="1100" b="1"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1"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4019722935"/>
                  </a:ext>
                </a:extLst>
              </a:tr>
              <a:tr h="244604">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$3,400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$3,400</a:t>
                      </a:r>
                    </a:p>
                  </a:txBody>
                  <a:tcPr marL="9525" marR="9525" marT="9525" marB="0" anchor="b">
                    <a:lnL>
                      <a:noFill/>
                    </a:lnL>
                    <a:lnR>
                      <a:noFill/>
                    </a:lnR>
                    <a:lnT>
                      <a:noFill/>
                    </a:lnT>
                    <a:lnB>
                      <a:noFill/>
                    </a:lnB>
                  </a:tcPr>
                </a:tc>
                <a:extLst>
                  <a:ext uri="{0D108BD9-81ED-4DB2-BD59-A6C34878D82A}">
                    <a16:rowId xmlns:a16="http://schemas.microsoft.com/office/drawing/2014/main" val="1491713639"/>
                  </a:ext>
                </a:extLst>
              </a:tr>
              <a:tr h="244604">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$6,800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$6,800</a:t>
                      </a:r>
                    </a:p>
                  </a:txBody>
                  <a:tcPr marL="9525" marR="9525" marT="9525" marB="0" anchor="b">
                    <a:lnL>
                      <a:noFill/>
                    </a:lnL>
                    <a:lnR>
                      <a:noFill/>
                    </a:lnR>
                    <a:lnT>
                      <a:noFill/>
                    </a:lnT>
                    <a:lnB>
                      <a:noFill/>
                    </a:lnB>
                  </a:tcPr>
                </a:tc>
                <a:extLst>
                  <a:ext uri="{0D108BD9-81ED-4DB2-BD59-A6C34878D82A}">
                    <a16:rowId xmlns:a16="http://schemas.microsoft.com/office/drawing/2014/main" val="2484079836"/>
                  </a:ext>
                </a:extLst>
              </a:tr>
              <a:tr h="244604">
                <a:tc>
                  <a:txBody>
                    <a:bodyPr/>
                    <a:lstStyle/>
                    <a:p>
                      <a:pPr algn="l" fontAlgn="b"/>
                      <a:r>
                        <a:rPr lang="en-US" sz="1100" b="1" i="0" u="none" strike="noStrike" dirty="0">
                          <a:solidFill>
                            <a:srgbClr val="000000"/>
                          </a:solidFill>
                          <a:effectLst/>
                          <a:latin typeface="Segoe UI" panose="020B0502040204020203" pitchFamily="34" charset="0"/>
                        </a:rPr>
                        <a:t>Coinsurance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90%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60%</a:t>
                      </a:r>
                    </a:p>
                  </a:txBody>
                  <a:tcPr marL="9525" marR="9525" marT="9525" marB="0" anchor="b">
                    <a:lnL>
                      <a:noFill/>
                    </a:lnL>
                    <a:lnR>
                      <a:noFill/>
                    </a:lnR>
                    <a:lnT>
                      <a:noFill/>
                    </a:lnT>
                    <a:lnB>
                      <a:noFill/>
                    </a:lnB>
                  </a:tcPr>
                </a:tc>
                <a:extLst>
                  <a:ext uri="{0D108BD9-81ED-4DB2-BD59-A6C34878D82A}">
                    <a16:rowId xmlns:a16="http://schemas.microsoft.com/office/drawing/2014/main" val="1642016199"/>
                  </a:ext>
                </a:extLst>
              </a:tr>
              <a:tr h="244604">
                <a:tc>
                  <a:txBody>
                    <a:bodyPr/>
                    <a:lstStyle/>
                    <a:p>
                      <a:pPr algn="l" fontAlgn="b"/>
                      <a:r>
                        <a:rPr lang="en-US" sz="1100" b="1" i="0" u="none" strike="noStrike" dirty="0">
                          <a:solidFill>
                            <a:srgbClr val="000000"/>
                          </a:solidFill>
                          <a:effectLst/>
                          <a:latin typeface="Segoe UI" panose="020B0502040204020203" pitchFamily="34" charset="0"/>
                        </a:rPr>
                        <a:t>Maximum Out of Pocket</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759030292"/>
                  </a:ext>
                </a:extLst>
              </a:tr>
              <a:tr h="244604">
                <a:tc>
                  <a:txBody>
                    <a:bodyPr/>
                    <a:lstStyle/>
                    <a:p>
                      <a:pPr algn="l" fontAlgn="b"/>
                      <a:r>
                        <a:rPr lang="en-US" sz="1100" b="0" i="0" u="none" strike="noStrike" dirty="0">
                          <a:solidFill>
                            <a:srgbClr val="000000"/>
                          </a:solidFill>
                          <a:effectLst/>
                          <a:latin typeface="Segoe UI" panose="020B0502040204020203" pitchFamily="34" charset="0"/>
                        </a:rPr>
                        <a:t>Individual</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$7,050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$10,000</a:t>
                      </a:r>
                    </a:p>
                  </a:txBody>
                  <a:tcPr marL="9525" marR="9525" marT="9525" marB="0" anchor="b">
                    <a:lnL>
                      <a:noFill/>
                    </a:lnL>
                    <a:lnR>
                      <a:noFill/>
                    </a:lnR>
                    <a:lnT>
                      <a:noFill/>
                    </a:lnT>
                    <a:lnB>
                      <a:noFill/>
                    </a:lnB>
                  </a:tcPr>
                </a:tc>
                <a:extLst>
                  <a:ext uri="{0D108BD9-81ED-4DB2-BD59-A6C34878D82A}">
                    <a16:rowId xmlns:a16="http://schemas.microsoft.com/office/drawing/2014/main" val="646073306"/>
                  </a:ext>
                </a:extLst>
              </a:tr>
              <a:tr h="244604">
                <a:tc>
                  <a:txBody>
                    <a:bodyPr/>
                    <a:lstStyle/>
                    <a:p>
                      <a:pPr algn="l" fontAlgn="b"/>
                      <a:r>
                        <a:rPr lang="en-US" sz="1100" b="0" i="0" u="none" strike="noStrike" dirty="0">
                          <a:solidFill>
                            <a:srgbClr val="000000"/>
                          </a:solidFill>
                          <a:effectLst/>
                          <a:latin typeface="Segoe UI" panose="020B0502040204020203" pitchFamily="34" charset="0"/>
                        </a:rPr>
                        <a:t>Family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$14,100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$20,000</a:t>
                      </a:r>
                    </a:p>
                  </a:txBody>
                  <a:tcPr marL="9525" marR="9525" marT="9525" marB="0" anchor="b">
                    <a:lnL>
                      <a:noFill/>
                    </a:lnL>
                    <a:lnR>
                      <a:noFill/>
                    </a:lnR>
                    <a:lnT>
                      <a:noFill/>
                    </a:lnT>
                    <a:lnB>
                      <a:noFill/>
                    </a:lnB>
                  </a:tcPr>
                </a:tc>
                <a:extLst>
                  <a:ext uri="{0D108BD9-81ED-4DB2-BD59-A6C34878D82A}">
                    <a16:rowId xmlns:a16="http://schemas.microsoft.com/office/drawing/2014/main" val="763025680"/>
                  </a:ext>
                </a:extLst>
              </a:tr>
              <a:tr h="244604">
                <a:tc>
                  <a:txBody>
                    <a:bodyPr/>
                    <a:lstStyle/>
                    <a:p>
                      <a:pPr algn="l" fontAlgn="b"/>
                      <a:r>
                        <a:rPr lang="en-US" sz="1100" b="1" i="0" u="none" strike="noStrike" dirty="0">
                          <a:solidFill>
                            <a:srgbClr val="000000"/>
                          </a:solidFill>
                          <a:effectLst/>
                          <a:latin typeface="Segoe UI" panose="020B0502040204020203" pitchFamily="34" charset="0"/>
                        </a:rPr>
                        <a:t>Preventive Care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No Cost</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78623661"/>
                  </a:ext>
                </a:extLst>
              </a:tr>
              <a:tr h="244604">
                <a:tc>
                  <a:txBody>
                    <a:bodyPr/>
                    <a:lstStyle/>
                    <a:p>
                      <a:pPr algn="l" fontAlgn="b"/>
                      <a:r>
                        <a:rPr lang="en-US" sz="1100" b="1" i="0" u="none" strike="noStrike" dirty="0">
                          <a:solidFill>
                            <a:srgbClr val="000000"/>
                          </a:solidFill>
                          <a:effectLst/>
                          <a:latin typeface="Segoe UI" panose="020B0502040204020203" pitchFamily="34" charset="0"/>
                        </a:rPr>
                        <a:t>Office Visits</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2851795571"/>
                  </a:ext>
                </a:extLst>
              </a:tr>
              <a:tr h="244604">
                <a:tc>
                  <a:txBody>
                    <a:bodyPr/>
                    <a:lstStyle/>
                    <a:p>
                      <a:pPr algn="l" fontAlgn="b"/>
                      <a:r>
                        <a:rPr lang="en-US" sz="1100" b="0" i="0" u="none" strike="noStrike" dirty="0">
                          <a:solidFill>
                            <a:srgbClr val="000000"/>
                          </a:solidFill>
                          <a:effectLst/>
                          <a:latin typeface="Segoe UI" panose="020B0502040204020203" pitchFamily="34" charset="0"/>
                        </a:rPr>
                        <a:t>Primary Care</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4253801893"/>
                  </a:ext>
                </a:extLst>
              </a:tr>
              <a:tr h="244604">
                <a:tc>
                  <a:txBody>
                    <a:bodyPr/>
                    <a:lstStyle/>
                    <a:p>
                      <a:pPr algn="l" fontAlgn="b"/>
                      <a:r>
                        <a:rPr lang="en-US" sz="1100" b="0" i="0" u="none" strike="noStrike" dirty="0">
                          <a:solidFill>
                            <a:srgbClr val="000000"/>
                          </a:solidFill>
                          <a:effectLst/>
                          <a:latin typeface="Segoe UI" panose="020B0502040204020203" pitchFamily="34" charset="0"/>
                        </a:rPr>
                        <a:t>Specialists</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510079354"/>
                  </a:ext>
                </a:extLst>
              </a:tr>
              <a:tr h="244604">
                <a:tc>
                  <a:txBody>
                    <a:bodyPr/>
                    <a:lstStyle/>
                    <a:p>
                      <a:pPr algn="l" fontAlgn="b"/>
                      <a:r>
                        <a:rPr lang="en-US" sz="1100" b="1" i="0" u="none" strike="noStrike" dirty="0">
                          <a:solidFill>
                            <a:srgbClr val="000000"/>
                          </a:solidFill>
                          <a:effectLst/>
                          <a:latin typeface="Segoe UI" panose="020B0502040204020203" pitchFamily="34" charset="0"/>
                        </a:rPr>
                        <a:t>Hospital Care</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853840134"/>
                  </a:ext>
                </a:extLst>
              </a:tr>
              <a:tr h="244604">
                <a:tc>
                  <a:txBody>
                    <a:bodyPr/>
                    <a:lstStyle/>
                    <a:p>
                      <a:pPr algn="l" fontAlgn="b"/>
                      <a:r>
                        <a:rPr lang="en-US" sz="1100" b="0" i="0" u="none" strike="noStrike" dirty="0">
                          <a:solidFill>
                            <a:srgbClr val="000000"/>
                          </a:solidFill>
                          <a:effectLst/>
                          <a:latin typeface="Segoe UI" panose="020B0502040204020203" pitchFamily="34" charset="0"/>
                        </a:rPr>
                        <a:t>Inpatient Coverage</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705998106"/>
                  </a:ext>
                </a:extLst>
              </a:tr>
              <a:tr h="244604">
                <a:tc>
                  <a:txBody>
                    <a:bodyPr/>
                    <a:lstStyle/>
                    <a:p>
                      <a:pPr algn="l" fontAlgn="b"/>
                      <a:r>
                        <a:rPr lang="en-US" sz="1100" b="0" i="0" u="none" strike="noStrike" dirty="0">
                          <a:solidFill>
                            <a:srgbClr val="000000"/>
                          </a:solidFill>
                          <a:effectLst/>
                          <a:latin typeface="Segoe UI" panose="020B0502040204020203" pitchFamily="34" charset="0"/>
                        </a:rPr>
                        <a:t>Outpatient Surgery</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618026417"/>
                  </a:ext>
                </a:extLst>
              </a:tr>
              <a:tr h="244604">
                <a:tc>
                  <a:txBody>
                    <a:bodyPr/>
                    <a:lstStyle/>
                    <a:p>
                      <a:pPr algn="l" fontAlgn="b"/>
                      <a:r>
                        <a:rPr lang="en-US" sz="1100" b="1" i="0" u="none" strike="noStrike" dirty="0">
                          <a:solidFill>
                            <a:srgbClr val="000000"/>
                          </a:solidFill>
                          <a:effectLst/>
                          <a:latin typeface="Segoe UI" panose="020B0502040204020203" pitchFamily="34" charset="0"/>
                        </a:rPr>
                        <a:t>Mental Health Services</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r"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787075971"/>
                  </a:ext>
                </a:extLst>
              </a:tr>
              <a:tr h="244604">
                <a:tc>
                  <a:txBody>
                    <a:bodyPr/>
                    <a:lstStyle/>
                    <a:p>
                      <a:pPr algn="l" fontAlgn="b"/>
                      <a:r>
                        <a:rPr lang="en-US" sz="1100" b="0" i="0" u="none" strike="noStrike" dirty="0">
                          <a:solidFill>
                            <a:srgbClr val="000000"/>
                          </a:solidFill>
                          <a:effectLst/>
                          <a:latin typeface="Segoe UI" panose="020B0502040204020203" pitchFamily="34" charset="0"/>
                        </a:rPr>
                        <a:t>Inpatient</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3914724468"/>
                  </a:ext>
                </a:extLst>
              </a:tr>
              <a:tr h="244604">
                <a:tc>
                  <a:txBody>
                    <a:bodyPr/>
                    <a:lstStyle/>
                    <a:p>
                      <a:pPr algn="l" fontAlgn="b"/>
                      <a:r>
                        <a:rPr lang="en-US" sz="1100" b="0" i="0" u="none" strike="noStrike" dirty="0">
                          <a:solidFill>
                            <a:srgbClr val="000000"/>
                          </a:solidFill>
                          <a:effectLst/>
                          <a:latin typeface="Segoe UI" panose="020B0502040204020203" pitchFamily="34" charset="0"/>
                        </a:rPr>
                        <a:t>Office Visits</a:t>
                      </a:r>
                    </a:p>
                  </a:txBody>
                  <a:tcPr marL="171450"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366951646"/>
                  </a:ext>
                </a:extLst>
              </a:tr>
              <a:tr h="244604">
                <a:tc>
                  <a:txBody>
                    <a:bodyPr/>
                    <a:lstStyle/>
                    <a:p>
                      <a:pPr algn="l" fontAlgn="b"/>
                      <a:r>
                        <a:rPr lang="en-US" sz="1100" b="1" i="0" u="none" strike="noStrike" dirty="0">
                          <a:solidFill>
                            <a:srgbClr val="000000"/>
                          </a:solidFill>
                          <a:effectLst/>
                          <a:latin typeface="Segoe UI" panose="020B0502040204020203" pitchFamily="34" charset="0"/>
                        </a:rPr>
                        <a:t>Emergency Room</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Ded+0%</a:t>
                      </a:r>
                    </a:p>
                  </a:txBody>
                  <a:tcPr marL="9525" marR="9525" marT="9525" marB="0" anchor="b">
                    <a:lnL>
                      <a:noFill/>
                    </a:lnL>
                    <a:lnR>
                      <a:noFill/>
                    </a:lnR>
                    <a:lnT>
                      <a:noFill/>
                    </a:lnT>
                    <a:lnB>
                      <a:noFill/>
                    </a:lnB>
                  </a:tcPr>
                </a:tc>
                <a:extLst>
                  <a:ext uri="{0D108BD9-81ED-4DB2-BD59-A6C34878D82A}">
                    <a16:rowId xmlns:a16="http://schemas.microsoft.com/office/drawing/2014/main" val="2097947452"/>
                  </a:ext>
                </a:extLst>
              </a:tr>
              <a:tr h="244604">
                <a:tc>
                  <a:txBody>
                    <a:bodyPr/>
                    <a:lstStyle/>
                    <a:p>
                      <a:pPr algn="l" fontAlgn="b"/>
                      <a:r>
                        <a:rPr lang="en-US" sz="1100" b="1" i="0" u="none" strike="noStrike" dirty="0">
                          <a:solidFill>
                            <a:srgbClr val="000000"/>
                          </a:solidFill>
                          <a:effectLst/>
                          <a:latin typeface="Segoe UI" panose="020B0502040204020203" pitchFamily="34" charset="0"/>
                        </a:rPr>
                        <a:t>Urgent Care</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Ded+10%</a:t>
                      </a:r>
                    </a:p>
                  </a:txBody>
                  <a:tcPr marL="9525" marR="9525" marT="9525" marB="0" anchor="b">
                    <a:lnL>
                      <a:noFill/>
                    </a:lnL>
                    <a:lnR>
                      <a:noFill/>
                    </a:lnR>
                    <a:lnT>
                      <a:noFill/>
                    </a:lnT>
                    <a:lnB>
                      <a:noFill/>
                    </a:lnB>
                  </a:tcPr>
                </a:tc>
                <a:tc>
                  <a:txBody>
                    <a:bodyPr/>
                    <a:lstStyle/>
                    <a:p>
                      <a:pPr algn="r"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629384490"/>
                  </a:ext>
                </a:extLst>
              </a:tr>
            </a:tbl>
          </a:graphicData>
        </a:graphic>
      </p:graphicFrame>
      <p:graphicFrame>
        <p:nvGraphicFramePr>
          <p:cNvPr id="3" name="Table 2">
            <a:extLst>
              <a:ext uri="{FF2B5EF4-FFF2-40B4-BE49-F238E27FC236}">
                <a16:creationId xmlns:a16="http://schemas.microsoft.com/office/drawing/2014/main" id="{1AD3311E-0BF5-6319-E386-8DDCBC38C498}"/>
              </a:ext>
            </a:extLst>
          </p:cNvPr>
          <p:cNvGraphicFramePr>
            <a:graphicFrameLocks noGrp="1"/>
          </p:cNvGraphicFramePr>
          <p:nvPr>
            <p:extLst>
              <p:ext uri="{D42A27DB-BD31-4B8C-83A1-F6EECF244321}">
                <p14:modId xmlns:p14="http://schemas.microsoft.com/office/powerpoint/2010/main" val="102372292"/>
              </p:ext>
            </p:extLst>
          </p:nvPr>
        </p:nvGraphicFramePr>
        <p:xfrm>
          <a:off x="5110142" y="1662250"/>
          <a:ext cx="3743672" cy="3216294"/>
        </p:xfrm>
        <a:graphic>
          <a:graphicData uri="http://schemas.openxmlformats.org/drawingml/2006/table">
            <a:tbl>
              <a:tblPr/>
              <a:tblGrid>
                <a:gridCol w="1667560">
                  <a:extLst>
                    <a:ext uri="{9D8B030D-6E8A-4147-A177-3AD203B41FA5}">
                      <a16:colId xmlns:a16="http://schemas.microsoft.com/office/drawing/2014/main" val="1537390471"/>
                    </a:ext>
                  </a:extLst>
                </a:gridCol>
                <a:gridCol w="1038056">
                  <a:extLst>
                    <a:ext uri="{9D8B030D-6E8A-4147-A177-3AD203B41FA5}">
                      <a16:colId xmlns:a16="http://schemas.microsoft.com/office/drawing/2014/main" val="3428225792"/>
                    </a:ext>
                  </a:extLst>
                </a:gridCol>
                <a:gridCol w="1038056">
                  <a:extLst>
                    <a:ext uri="{9D8B030D-6E8A-4147-A177-3AD203B41FA5}">
                      <a16:colId xmlns:a16="http://schemas.microsoft.com/office/drawing/2014/main" val="1352912985"/>
                    </a:ext>
                  </a:extLst>
                </a:gridCol>
              </a:tblGrid>
              <a:tr h="341780">
                <a:tc>
                  <a:txBody>
                    <a:bodyPr/>
                    <a:lstStyle/>
                    <a:p>
                      <a:pPr algn="l" fontAlgn="b"/>
                      <a:r>
                        <a:rPr lang="en-US" sz="1400" b="1" i="0" u="none" strike="noStrike" dirty="0">
                          <a:solidFill>
                            <a:srgbClr val="FFFFFF"/>
                          </a:solidFill>
                          <a:effectLst/>
                          <a:latin typeface="Segoe UI" panose="020B0502040204020203" pitchFamily="34" charset="0"/>
                        </a:rPr>
                        <a:t>Prescription Drug</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In-Network</a:t>
                      </a:r>
                    </a:p>
                  </a:txBody>
                  <a:tcPr marL="9525" marR="9525" marT="9525" marB="0" anchor="b">
                    <a:lnL>
                      <a:noFill/>
                    </a:lnL>
                    <a:lnR>
                      <a:noFill/>
                    </a:lnR>
                    <a:lnT>
                      <a:noFill/>
                    </a:lnT>
                    <a:lnB>
                      <a:noFill/>
                    </a:lnB>
                    <a:solidFill>
                      <a:srgbClr val="000000"/>
                    </a:solidFill>
                  </a:tcPr>
                </a:tc>
                <a:tc>
                  <a:txBody>
                    <a:bodyPr/>
                    <a:lstStyle/>
                    <a:p>
                      <a:pPr algn="r" fontAlgn="b"/>
                      <a:r>
                        <a:rPr lang="en-US" sz="1100" b="0" i="1" u="none" strike="noStrike" dirty="0">
                          <a:solidFill>
                            <a:srgbClr val="FFFFFF"/>
                          </a:solidFill>
                          <a:effectLst/>
                          <a:latin typeface="Segoe UI" panose="020B0502040204020203" pitchFamily="34" charset="0"/>
                        </a:rPr>
                        <a:t>Non-Network</a:t>
                      </a:r>
                    </a:p>
                  </a:txBody>
                  <a:tcPr marL="9525" marR="9525" marT="9525" marB="0" anchor="b">
                    <a:lnL>
                      <a:noFill/>
                    </a:lnL>
                    <a:lnR>
                      <a:noFill/>
                    </a:lnR>
                    <a:lnT>
                      <a:noFill/>
                    </a:lnT>
                    <a:lnB>
                      <a:noFill/>
                    </a:lnB>
                    <a:solidFill>
                      <a:srgbClr val="000000"/>
                    </a:solidFill>
                  </a:tcPr>
                </a:tc>
                <a:extLst>
                  <a:ext uri="{0D108BD9-81ED-4DB2-BD59-A6C34878D82A}">
                    <a16:rowId xmlns:a16="http://schemas.microsoft.com/office/drawing/2014/main" val="1222271571"/>
                  </a:ext>
                </a:extLst>
              </a:tr>
              <a:tr h="356134">
                <a:tc>
                  <a:txBody>
                    <a:bodyPr/>
                    <a:lstStyle/>
                    <a:p>
                      <a:pPr algn="l" fontAlgn="ctr"/>
                      <a:r>
                        <a:rPr lang="en-US" sz="1100" b="1" i="0" u="none" strike="noStrike" dirty="0">
                          <a:solidFill>
                            <a:srgbClr val="000000"/>
                          </a:solidFill>
                          <a:effectLst/>
                          <a:latin typeface="Segoe UI" panose="020B0502040204020203" pitchFamily="34" charset="0"/>
                        </a:rPr>
                        <a:t>Deductible</a:t>
                      </a:r>
                    </a:p>
                  </a:txBody>
                  <a:tcPr marL="85725" marR="9525" marT="9525" marB="0" anchor="ctr">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Combined with Medical</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Combined with Medical</a:t>
                      </a:r>
                    </a:p>
                  </a:txBody>
                  <a:tcPr marL="9525" marR="9525" marT="9525" marB="0" anchor="b">
                    <a:lnL>
                      <a:noFill/>
                    </a:lnL>
                    <a:lnR>
                      <a:noFill/>
                    </a:lnR>
                    <a:lnT>
                      <a:noFill/>
                    </a:lnT>
                    <a:lnB>
                      <a:noFill/>
                    </a:lnB>
                  </a:tcPr>
                </a:tc>
                <a:extLst>
                  <a:ext uri="{0D108BD9-81ED-4DB2-BD59-A6C34878D82A}">
                    <a16:rowId xmlns:a16="http://schemas.microsoft.com/office/drawing/2014/main" val="2650107221"/>
                  </a:ext>
                </a:extLst>
              </a:tr>
              <a:tr h="251838">
                <a:tc>
                  <a:txBody>
                    <a:bodyPr/>
                    <a:lstStyle/>
                    <a:p>
                      <a:pPr algn="l" fontAlgn="b"/>
                      <a:r>
                        <a:rPr lang="en-US" sz="1100" b="1" i="0" u="none" strike="noStrike" dirty="0">
                          <a:solidFill>
                            <a:srgbClr val="000000"/>
                          </a:solidFill>
                          <a:effectLst/>
                          <a:latin typeface="Segoe UI" panose="020B0502040204020203" pitchFamily="34" charset="0"/>
                        </a:rPr>
                        <a:t>Retail</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55861194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$10 Copay</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105124367"/>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$35 Copay</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090703206"/>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$60 Copay</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1657539410"/>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20% up o $200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Ded+40%</a:t>
                      </a:r>
                    </a:p>
                  </a:txBody>
                  <a:tcPr marL="9525" marR="9525" marT="9525" marB="0" anchor="b">
                    <a:lnL>
                      <a:noFill/>
                    </a:lnL>
                    <a:lnR>
                      <a:noFill/>
                    </a:lnR>
                    <a:lnT>
                      <a:noFill/>
                    </a:lnT>
                    <a:lnB>
                      <a:noFill/>
                    </a:lnB>
                  </a:tcPr>
                </a:tc>
                <a:extLst>
                  <a:ext uri="{0D108BD9-81ED-4DB2-BD59-A6C34878D82A}">
                    <a16:rowId xmlns:a16="http://schemas.microsoft.com/office/drawing/2014/main" val="2094760167"/>
                  </a:ext>
                </a:extLst>
              </a:tr>
              <a:tr h="251838">
                <a:tc>
                  <a:txBody>
                    <a:bodyPr/>
                    <a:lstStyle/>
                    <a:p>
                      <a:pPr algn="l" fontAlgn="b"/>
                      <a:r>
                        <a:rPr lang="en-US" sz="1100" b="1" i="0" u="none" strike="noStrike" dirty="0">
                          <a:solidFill>
                            <a:srgbClr val="000000"/>
                          </a:solidFill>
                          <a:effectLst/>
                          <a:latin typeface="Segoe UI" panose="020B0502040204020203" pitchFamily="34" charset="0"/>
                        </a:rPr>
                        <a:t>Mail Order</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tc>
                  <a:txBody>
                    <a:bodyPr/>
                    <a:lstStyle/>
                    <a:p>
                      <a:pPr algn="l" fontAlgn="b"/>
                      <a:r>
                        <a:rPr lang="en-US" sz="1100" b="0" i="0" u="none" strike="noStrike" dirty="0">
                          <a:solidFill>
                            <a:srgbClr val="000000"/>
                          </a:solidFill>
                          <a:effectLst/>
                          <a:latin typeface="Segoe UI" panose="020B0502040204020203" pitchFamily="34" charset="0"/>
                        </a:rPr>
                        <a:t> </a:t>
                      </a:r>
                    </a:p>
                  </a:txBody>
                  <a:tcPr marL="9525" marR="9525" marT="9525" marB="0" anchor="b">
                    <a:lnL>
                      <a:noFill/>
                    </a:lnL>
                    <a:lnR>
                      <a:noFill/>
                    </a:lnR>
                    <a:lnT>
                      <a:noFill/>
                    </a:lnT>
                    <a:lnB>
                      <a:noFill/>
                    </a:lnB>
                    <a:solidFill>
                      <a:srgbClr val="FF6B00"/>
                    </a:solidFill>
                  </a:tcPr>
                </a:tc>
                <a:extLst>
                  <a:ext uri="{0D108BD9-81ED-4DB2-BD59-A6C34878D82A}">
                    <a16:rowId xmlns:a16="http://schemas.microsoft.com/office/drawing/2014/main" val="1276755128"/>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1</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$25 Copay</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1364703663"/>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2</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$85 Copay</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3303326089"/>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3</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$150 Copay</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591782939"/>
                  </a:ext>
                </a:extLst>
              </a:tr>
              <a:tr h="251838">
                <a:tc>
                  <a:txBody>
                    <a:bodyPr/>
                    <a:lstStyle/>
                    <a:p>
                      <a:pPr algn="l" fontAlgn="b"/>
                      <a:r>
                        <a:rPr lang="en-US" sz="1100" b="0" i="0" u="none" strike="noStrike" dirty="0">
                          <a:solidFill>
                            <a:srgbClr val="000000"/>
                          </a:solidFill>
                          <a:effectLst/>
                          <a:latin typeface="Segoe UI" panose="020B0502040204020203" pitchFamily="34" charset="0"/>
                        </a:rPr>
                        <a:t>Tier 4</a:t>
                      </a:r>
                    </a:p>
                  </a:txBody>
                  <a:tcPr marL="857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20% up to $500</a:t>
                      </a: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Segoe UI" panose="020B0502040204020203" pitchFamily="34" charset="0"/>
                        </a:rPr>
                        <a:t>Not Covered</a:t>
                      </a:r>
                    </a:p>
                  </a:txBody>
                  <a:tcPr marL="9525" marR="9525" marT="9525" marB="0" anchor="b">
                    <a:lnL>
                      <a:noFill/>
                    </a:lnL>
                    <a:lnR>
                      <a:noFill/>
                    </a:lnR>
                    <a:lnT>
                      <a:noFill/>
                    </a:lnT>
                    <a:lnB>
                      <a:noFill/>
                    </a:lnB>
                  </a:tcPr>
                </a:tc>
                <a:extLst>
                  <a:ext uri="{0D108BD9-81ED-4DB2-BD59-A6C34878D82A}">
                    <a16:rowId xmlns:a16="http://schemas.microsoft.com/office/drawing/2014/main" val="2267089827"/>
                  </a:ext>
                </a:extLst>
              </a:tr>
            </a:tbl>
          </a:graphicData>
        </a:graphic>
      </p:graphicFrame>
    </p:spTree>
    <p:extLst>
      <p:ext uri="{BB962C8B-B14F-4D97-AF65-F5344CB8AC3E}">
        <p14:creationId xmlns:p14="http://schemas.microsoft.com/office/powerpoint/2010/main" val="58695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_WIDTH" val="686.919"/>
  <p:tag name="ORIGINAL_HEIGHT" val="290.8125"/>
</p:tagLst>
</file>

<file path=ppt/tags/tag2.xml><?xml version="1.0" encoding="utf-8"?>
<p:tagLst xmlns:a="http://schemas.openxmlformats.org/drawingml/2006/main" xmlns:r="http://schemas.openxmlformats.org/officeDocument/2006/relationships" xmlns:p="http://schemas.openxmlformats.org/presentationml/2006/main">
  <p:tag name="ORIGINAL_WIDTH" val="686.9191"/>
  <p:tag name="ORIGINAL_HEIGHT" val="116.325"/>
</p:tagLst>
</file>

<file path=ppt/tags/tag3.xml><?xml version="1.0" encoding="utf-8"?>
<p:tagLst xmlns:a="http://schemas.openxmlformats.org/drawingml/2006/main" xmlns:r="http://schemas.openxmlformats.org/officeDocument/2006/relationships" xmlns:p="http://schemas.openxmlformats.org/presentationml/2006/main">
  <p:tag name="ORIGINAL_WIDTH" val="641.4099"/>
  <p:tag name="ORIGINAL_HEIGHT" val="104.2078"/>
</p:tagLst>
</file>

<file path=ppt/tags/tag4.xml><?xml version="1.0" encoding="utf-8"?>
<p:tagLst xmlns:a="http://schemas.openxmlformats.org/drawingml/2006/main" xmlns:r="http://schemas.openxmlformats.org/officeDocument/2006/relationships" xmlns:p="http://schemas.openxmlformats.org/presentationml/2006/main">
  <p:tag name="ORIGINAL_WIDTH" val="420.4939"/>
  <p:tag name="ORIGINAL_HEIGHT" val="335.1891"/>
</p:tagLst>
</file>

<file path=ppt/theme/theme1.xml><?xml version="1.0" encoding="utf-8"?>
<a:theme xmlns:a="http://schemas.openxmlformats.org/drawingml/2006/main" name="Office Theme">
  <a:themeElements>
    <a:clrScheme name="AREWI">
      <a:dk1>
        <a:sysClr val="windowText" lastClr="000000"/>
      </a:dk1>
      <a:lt1>
        <a:sysClr val="window" lastClr="FFFFFF"/>
      </a:lt1>
      <a:dk2>
        <a:srgbClr val="44546A"/>
      </a:dk2>
      <a:lt2>
        <a:srgbClr val="E7E6E6"/>
      </a:lt2>
      <a:accent1>
        <a:srgbClr val="002554"/>
      </a:accent1>
      <a:accent2>
        <a:srgbClr val="FF6B00"/>
      </a:accent2>
      <a:accent3>
        <a:srgbClr val="002554"/>
      </a:accent3>
      <a:accent4>
        <a:srgbClr val="FF6B00"/>
      </a:accent4>
      <a:accent5>
        <a:srgbClr val="002554"/>
      </a:accent5>
      <a:accent6>
        <a:srgbClr val="FF6B00"/>
      </a:accent6>
      <a:hlink>
        <a:srgbClr val="002554"/>
      </a:hlink>
      <a:folHlink>
        <a:srgbClr val="FF6B00"/>
      </a:folHlink>
    </a:clrScheme>
    <a:fontScheme name="Custom 3">
      <a:majorFont>
        <a:latin typeface="Open Sans Extra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26 Suite 3_Changes Brainshark_Short.potx" id="{27AB650A-E424-4729-BC94-1C85CD95062F}" vid="{73729408-2AFE-4DAE-87C4-99830D14FE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2D19532B7A9646ABE671D8396E9B4A" ma:contentTypeVersion="13" ma:contentTypeDescription="Create a new document." ma:contentTypeScope="" ma:versionID="31b2fc31d650721db771c86edbfa6c28">
  <xsd:schema xmlns:xsd="http://www.w3.org/2001/XMLSchema" xmlns:xs="http://www.w3.org/2001/XMLSchema" xmlns:p="http://schemas.microsoft.com/office/2006/metadata/properties" xmlns:ns2="931763a5-db31-4466-aad5-dbdda2e9028a" xmlns:ns3="cd2b0737-6b82-4dd8-a87a-4c82d125bf0f" targetNamespace="http://schemas.microsoft.com/office/2006/metadata/properties" ma:root="true" ma:fieldsID="bc3e5b9c32580939d28fc18af2c7e17a" ns2:_="" ns3:_="">
    <xsd:import namespace="931763a5-db31-4466-aad5-dbdda2e9028a"/>
    <xsd:import namespace="cd2b0737-6b82-4dd8-a87a-4c82d125bf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763a5-db31-4466-aad5-dbdda2e902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ef04e3-b869-42e1-9f61-34fe0ba3501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2b0737-6b82-4dd8-a87a-4c82d125bf0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06fa5db-b56d-4a07-b338-2718ee060d0e}" ma:internalName="TaxCatchAll" ma:showField="CatchAllData" ma:web="cd2b0737-6b82-4dd8-a87a-4c82d125bf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d2b0737-6b82-4dd8-a87a-4c82d125bf0f" xsi:nil="true"/>
    <lcf76f155ced4ddcb4097134ff3c332f xmlns="931763a5-db31-4466-aad5-dbdda2e902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2DB9048-BF1F-4191-B215-5721FFD99E89}">
  <ds:schemaRefs>
    <ds:schemaRef ds:uri="http://schemas.microsoft.com/sharepoint/v3/contenttype/forms"/>
  </ds:schemaRefs>
</ds:datastoreItem>
</file>

<file path=customXml/itemProps2.xml><?xml version="1.0" encoding="utf-8"?>
<ds:datastoreItem xmlns:ds="http://schemas.openxmlformats.org/officeDocument/2006/customXml" ds:itemID="{178FB2B2-6761-4F3A-B6A3-0C394F9D5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1763a5-db31-4466-aad5-dbdda2e9028a"/>
    <ds:schemaRef ds:uri="cd2b0737-6b82-4dd8-a87a-4c82d125bf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6A53F4-0A44-408C-BA66-9D46D8FE4EB0}">
  <ds:schemaRefs>
    <ds:schemaRef ds:uri="http://schemas.microsoft.com/office/2006/metadata/properties"/>
    <ds:schemaRef ds:uri="http://schemas.microsoft.com/office/infopath/2007/PartnerControls"/>
    <ds:schemaRef ds:uri="cd2b0737-6b82-4dd8-a87a-4c82d125bf0f"/>
    <ds:schemaRef ds:uri="931763a5-db31-4466-aad5-dbdda2e9028a"/>
  </ds:schemaRefs>
</ds:datastoreItem>
</file>

<file path=docProps/app.xml><?xml version="1.0" encoding="utf-8"?>
<Properties xmlns="http://schemas.openxmlformats.org/officeDocument/2006/extended-properties" xmlns:vt="http://schemas.openxmlformats.org/officeDocument/2006/docPropsVTypes">
  <Template>24-26 Suite 3_Changes Brainshark_Short</Template>
  <TotalTime>2907</TotalTime>
  <Words>8833</Words>
  <Application>Microsoft Office PowerPoint</Application>
  <PresentationFormat>On-screen Show (4:3)</PresentationFormat>
  <Paragraphs>1243</Paragraphs>
  <Slides>40</Slides>
  <Notes>33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40</vt:i4>
      </vt:variant>
    </vt:vector>
  </HeadingPairs>
  <TitlesOfParts>
    <vt:vector size="57" baseType="lpstr">
      <vt:lpstr>Arial</vt:lpstr>
      <vt:lpstr>Calibri</vt:lpstr>
      <vt:lpstr>Georgia</vt:lpstr>
      <vt:lpstr>Open Sans</vt:lpstr>
      <vt:lpstr>Open Sans Extrabold</vt:lpstr>
      <vt:lpstr>Roboto</vt:lpstr>
      <vt:lpstr>Sarabun</vt:lpstr>
      <vt:lpstr>Sarabun Light</vt:lpstr>
      <vt:lpstr>Segoe UI</vt:lpstr>
      <vt:lpstr>SegoeUI</vt:lpstr>
      <vt:lpstr>SegoeUI-Bold</vt:lpstr>
      <vt:lpstr>Tahoma</vt:lpstr>
      <vt:lpstr>UHC Serif Headline Semibold</vt:lpstr>
      <vt:lpstr>Wingdings</vt:lpstr>
      <vt:lpstr>Wingdings 3</vt:lpstr>
      <vt:lpstr>Wingdings3</vt:lpstr>
      <vt:lpstr>Office Theme</vt:lpstr>
      <vt:lpstr>2026</vt:lpstr>
      <vt:lpstr>Welcome to your 2026 Open Enrollment! </vt:lpstr>
      <vt:lpstr>PowerPoint Presentation</vt:lpstr>
      <vt:lpstr>PowerPoint Presentation</vt:lpstr>
      <vt:lpstr>Meet Our 2026 Vendor Partners!</vt:lpstr>
      <vt:lpstr>Medical and Prescription Benefits UHC &amp; Surest</vt:lpstr>
      <vt:lpstr>Health Insurance Terms to Know</vt:lpstr>
      <vt:lpstr>Medical and RX Coverage | PPO $1,500</vt:lpstr>
      <vt:lpstr>Medical and RX Coverage | HSA $3,400</vt:lpstr>
      <vt:lpstr>UnitedHealthcare Resources</vt:lpstr>
      <vt:lpstr>UnitedHealthcare Resources</vt:lpstr>
      <vt:lpstr>Virtual Care</vt:lpstr>
      <vt:lpstr> Surest PPO Plan</vt:lpstr>
      <vt:lpstr>The Surest Plan In A Nutshell</vt:lpstr>
      <vt:lpstr>Surest App &amp; Website </vt:lpstr>
      <vt:lpstr>At Your First Visit, Have Your Digital Or Physical ID Card</vt:lpstr>
      <vt:lpstr>Surest Has Expanded Virtual Care </vt:lpstr>
      <vt:lpstr>Medical and RX Coverage |  Surest PPO Plan – UHC Choice Plus Network</vt:lpstr>
      <vt:lpstr>Your Pharmacy Benefits PPO $1,500 | HDHP $3,400 | Surest </vt:lpstr>
      <vt:lpstr>Medical and Prescription Benefits Kaiser – CA &amp; HI </vt:lpstr>
      <vt:lpstr>Medical and RX Coverage  Kaiser – California Team Members</vt:lpstr>
      <vt:lpstr>Medical and RX Coverage  Kaiser – Hawaii Team Members</vt:lpstr>
      <vt:lpstr>Medical and RX Coverage  Kaiser (Buy-Up)– Hawaii Team Members</vt:lpstr>
      <vt:lpstr>Savings and Spending Accounts</vt:lpstr>
      <vt:lpstr>Health Savings Account Overview</vt:lpstr>
      <vt:lpstr>Health Savings Account (HSA) </vt:lpstr>
      <vt:lpstr>HSA Eligibility</vt:lpstr>
      <vt:lpstr>HSA Tax Savings Example </vt:lpstr>
      <vt:lpstr>Flexible Spending Account (FSA)</vt:lpstr>
      <vt:lpstr>Dental Benefits</vt:lpstr>
      <vt:lpstr>Dental Plans—Two Options! </vt:lpstr>
      <vt:lpstr>Vision Benefits</vt:lpstr>
      <vt:lpstr>Vision Plan</vt:lpstr>
      <vt:lpstr>Life &amp; Disability</vt:lpstr>
      <vt:lpstr>Life and Disability Plans</vt:lpstr>
      <vt:lpstr>Additional Benefits</vt:lpstr>
      <vt:lpstr>Voluntary Benefits</vt:lpstr>
      <vt:lpstr>Voluntary Benefits</vt:lpstr>
      <vt:lpstr>Employee Assistance  Program (EAP)</vt:lpstr>
      <vt:lpstr>Next Steps &amp; Questions?</vt:lpstr>
    </vt:vector>
  </TitlesOfParts>
  <Company>Lockton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dc:title>
  <dc:creator>Gossick, Ryan</dc:creator>
  <cp:lastModifiedBy>Clarke, Liz</cp:lastModifiedBy>
  <cp:revision>26</cp:revision>
  <dcterms:created xsi:type="dcterms:W3CDTF">2024-10-14T21:39:16Z</dcterms:created>
  <dcterms:modified xsi:type="dcterms:W3CDTF">2025-10-22T15:20:02Z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0x010100DB2D19532B7A9646ABE671D8396E9B4A</vt:lpwstr>
  </property>
</Properties>
</file>